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6"/>
  </p:notesMasterIdLst>
  <p:sldIdLst>
    <p:sldId id="256" r:id="rId2"/>
    <p:sldId id="257" r:id="rId3"/>
    <p:sldId id="287" r:id="rId4"/>
    <p:sldId id="286" r:id="rId5"/>
    <p:sldId id="285" r:id="rId6"/>
    <p:sldId id="259" r:id="rId7"/>
    <p:sldId id="275" r:id="rId8"/>
    <p:sldId id="276" r:id="rId9"/>
    <p:sldId id="260" r:id="rId10"/>
    <p:sldId id="279" r:id="rId11"/>
    <p:sldId id="280" r:id="rId12"/>
    <p:sldId id="282" r:id="rId13"/>
    <p:sldId id="304" r:id="rId14"/>
    <p:sldId id="264" r:id="rId15"/>
    <p:sldId id="262" r:id="rId16"/>
    <p:sldId id="265" r:id="rId17"/>
    <p:sldId id="266" r:id="rId18"/>
    <p:sldId id="268" r:id="rId19"/>
    <p:sldId id="263" r:id="rId20"/>
    <p:sldId id="271" r:id="rId21"/>
    <p:sldId id="288" r:id="rId22"/>
    <p:sldId id="270" r:id="rId23"/>
    <p:sldId id="272" r:id="rId24"/>
    <p:sldId id="269" r:id="rId25"/>
    <p:sldId id="273" r:id="rId26"/>
    <p:sldId id="274" r:id="rId27"/>
    <p:sldId id="283" r:id="rId28"/>
    <p:sldId id="289" r:id="rId29"/>
    <p:sldId id="291" r:id="rId30"/>
    <p:sldId id="284" r:id="rId31"/>
    <p:sldId id="290" r:id="rId32"/>
    <p:sldId id="292" r:id="rId33"/>
    <p:sldId id="293" r:id="rId34"/>
    <p:sldId id="298" r:id="rId35"/>
    <p:sldId id="299" r:id="rId36"/>
    <p:sldId id="300" r:id="rId37"/>
    <p:sldId id="301" r:id="rId38"/>
    <p:sldId id="294" r:id="rId39"/>
    <p:sldId id="297" r:id="rId40"/>
    <p:sldId id="295" r:id="rId41"/>
    <p:sldId id="296" r:id="rId42"/>
    <p:sldId id="302" r:id="rId43"/>
    <p:sldId id="303" r:id="rId44"/>
    <p:sldId id="281" r:id="rId4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664"/>
    <a:srgbClr val="046C51"/>
    <a:srgbClr val="059F77"/>
    <a:srgbClr val="009A46"/>
    <a:srgbClr val="A0BDDC"/>
    <a:srgbClr val="598BC1"/>
    <a:srgbClr val="82C1C4"/>
    <a:srgbClr val="386494"/>
    <a:srgbClr val="263C9A"/>
    <a:srgbClr val="00153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ygwin\home\jofa\dev\sf\itl\trunk\itl\doc\html\LaBatea_performanc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tx>
        <c:rich>
          <a:bodyPr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compile times</a:t>
            </a:r>
          </a:p>
        </c:rich>
      </c:tx>
      <c:layout>
        <c:manualLayout>
          <c:xMode val="edge"/>
          <c:yMode val="edge"/>
          <c:x val="0.37602229865024173"/>
          <c:y val="2.9411764705882356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618554712186476"/>
          <c:y val="0.14075630252100901"/>
          <c:w val="0.735695801706993"/>
          <c:h val="0.67016806722689304"/>
        </c:manualLayout>
      </c:layout>
      <c:scatterChart>
        <c:scatterStyle val="lineMarker"/>
        <c:ser>
          <c:idx val="0"/>
          <c:order val="0"/>
          <c:tx>
            <c:strRef>
              <c:f>LaBatea_performance!$E$5</c:f>
              <c:strCache>
                <c:ptCount val="1"/>
                <c:pt idx="0">
                  <c:v>cmp_vc8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LaBatea_performance!$E$6:$E$13</c:f>
              <c:numCache>
                <c:formatCode>General</c:formatCode>
                <c:ptCount val="8"/>
                <c:pt idx="0">
                  <c:v>52</c:v>
                </c:pt>
                <c:pt idx="1">
                  <c:v>61</c:v>
                </c:pt>
                <c:pt idx="2">
                  <c:v>99</c:v>
                </c:pt>
                <c:pt idx="3">
                  <c:v>130</c:v>
                </c:pt>
                <c:pt idx="4">
                  <c:v>163</c:v>
                </c:pt>
                <c:pt idx="5">
                  <c:v>176</c:v>
                </c:pt>
                <c:pt idx="6">
                  <c:v>269</c:v>
                </c:pt>
                <c:pt idx="7">
                  <c:v>375</c:v>
                </c:pt>
              </c:numCache>
            </c:numRef>
          </c:yVal>
        </c:ser>
        <c:ser>
          <c:idx val="1"/>
          <c:order val="1"/>
          <c:tx>
            <c:strRef>
              <c:f>LaBatea_performance!$F$5</c:f>
              <c:strCache>
                <c:ptCount val="1"/>
                <c:pt idx="0">
                  <c:v>cmp_gcc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LaBatea_performance!$F$6:$F$13</c:f>
              <c:numCache>
                <c:formatCode>General</c:formatCode>
                <c:ptCount val="8"/>
                <c:pt idx="0">
                  <c:v>44</c:v>
                </c:pt>
                <c:pt idx="1">
                  <c:v>59</c:v>
                </c:pt>
                <c:pt idx="2">
                  <c:v>111</c:v>
                </c:pt>
                <c:pt idx="3">
                  <c:v>161</c:v>
                </c:pt>
                <c:pt idx="4">
                  <c:v>217</c:v>
                </c:pt>
                <c:pt idx="5">
                  <c:v>238</c:v>
                </c:pt>
                <c:pt idx="6">
                  <c:v>420</c:v>
                </c:pt>
                <c:pt idx="7">
                  <c:v>999</c:v>
                </c:pt>
              </c:numCache>
            </c:numRef>
          </c:yVal>
        </c:ser>
        <c:axId val="65569152"/>
        <c:axId val="65571456"/>
      </c:scatterChart>
      <c:valAx>
        <c:axId val="65569152"/>
        <c:scaling>
          <c:orientation val="minMax"/>
          <c:max val="212"/>
          <c:min val="0"/>
        </c:scaling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lawinstances</a:t>
                </a:r>
              </a:p>
            </c:rich>
          </c:tx>
          <c:layout>
            <c:manualLayout>
              <c:xMode val="edge"/>
              <c:yMode val="edge"/>
              <c:x val="0.45504147735210182"/>
              <c:y val="0.8676470588235332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65571456"/>
        <c:crosses val="autoZero"/>
        <c:crossBetween val="midCat"/>
      </c:valAx>
      <c:valAx>
        <c:axId val="65571456"/>
        <c:scaling>
          <c:orientation val="minMax"/>
          <c:max val="1000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compiletime (sec)</a:t>
                </a:r>
              </a:p>
            </c:rich>
          </c:tx>
          <c:layout>
            <c:manualLayout>
              <c:xMode val="edge"/>
              <c:yMode val="edge"/>
              <c:x val="4.3596788249303443E-2"/>
              <c:y val="0.3634453781512608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65569152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34059990819768254"/>
          <c:y val="0.93907563025210372"/>
          <c:w val="0.44414228028977748"/>
          <c:h val="4.6218487394957986E-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D250B-52E3-4D95-ABAE-0AF8D4EEA5C1}" type="datetimeFigureOut">
              <a:rPr lang="de-DE" smtClean="0"/>
              <a:pPr/>
              <a:t>03.05.2010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21B18-7BE4-4465-9769-E645F0243C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Copy, </a:t>
            </a:r>
            <a:r>
              <a:rPr lang="en-US" dirty="0" err="1" smtClean="0"/>
              <a:t>copy_backward</a:t>
            </a:r>
            <a:r>
              <a:rPr lang="en-US" dirty="0" smtClean="0"/>
              <a:t>, </a:t>
            </a:r>
            <a:r>
              <a:rPr lang="en-US" dirty="0" err="1" smtClean="0"/>
              <a:t>reverse_copy</a:t>
            </a:r>
            <a:r>
              <a:rPr lang="en-US" dirty="0" smtClean="0"/>
              <a:t>, S-&gt;container.</a:t>
            </a:r>
            <a:r>
              <a:rPr lang="en-US" baseline="0" dirty="0" smtClean="0"/>
              <a:t>  Find, </a:t>
            </a:r>
            <a:r>
              <a:rPr lang="en-US" baseline="0" dirty="0" err="1" smtClean="0"/>
              <a:t>lower_bound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upper_bound</a:t>
            </a:r>
            <a:r>
              <a:rPr lang="en-US" baseline="0" dirty="0" smtClean="0"/>
              <a:t>: k-&gt;(S-&gt;element)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21B18-7BE4-4465-9769-E645F0243CC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929586" y="6404984"/>
            <a:ext cx="906566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786710" y="6404984"/>
            <a:ext cx="104944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boost.org/svn/boost/sandbox/itl/boost/validate/laws/monoid.hpp" TargetMode="External"/><Relationship Id="rId2" Type="http://schemas.openxmlformats.org/officeDocument/2006/relationships/hyperlink" Target="https://svn.boost.org/svn/boost/sandbox/itl/libs/validate/example/boostcon_law_validater_/boostcon_law_validater.cp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boost.org/svn/boost/sandbox/itl/libs/validate/example/de_morgan_/de_morgan.cp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Modern-Design-Generic-Programming-Patterns/dp/0201704315" TargetMode="External"/><Relationship Id="rId2" Type="http://schemas.openxmlformats.org/officeDocument/2006/relationships/hyperlink" Target="http://www.labatea.de/galeri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projects/itl/" TargetMode="External"/><Relationship Id="rId5" Type="http://schemas.openxmlformats.org/officeDocument/2006/relationships/hyperlink" Target="http://www.boostpro.com/vault/index.php?action=downloadfile&amp;filename=itl_3_2_0.zip&amp;directory=Containers" TargetMode="External"/><Relationship Id="rId4" Type="http://schemas.openxmlformats.org/officeDocument/2006/relationships/hyperlink" Target="https://svn.boost.org/svn/boost/sandbox/itl/boost/validate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boost.org/svn/boost/sandbox/itl/libs/validate/example/boostcon_abelian_monoids_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Sisyphus_by_von_Stuck.jpg?uselang=d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russian_Fusiliers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Lecture held at the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international conference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 boost c++ libraries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Boostcon 2010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800" b="1" spc="330" dirty="0" smtClean="0">
                <a:solidFill>
                  <a:srgbClr val="386494"/>
                </a:solidFill>
              </a:rPr>
              <a:t>J</a:t>
            </a:r>
            <a:r>
              <a:rPr lang="de-DE" sz="1600" b="1" spc="330" dirty="0" smtClean="0">
                <a:solidFill>
                  <a:srgbClr val="386494"/>
                </a:solidFill>
              </a:rPr>
              <a:t>OACHIM</a:t>
            </a:r>
            <a:r>
              <a:rPr lang="de-DE" sz="1800" b="1" spc="330" dirty="0" smtClean="0">
                <a:solidFill>
                  <a:srgbClr val="386494"/>
                </a:solidFill>
              </a:rPr>
              <a:t> F</a:t>
            </a:r>
            <a:r>
              <a:rPr lang="de-DE" sz="1600" b="1" spc="330" dirty="0" smtClean="0">
                <a:solidFill>
                  <a:srgbClr val="386494"/>
                </a:solidFill>
              </a:rPr>
              <a:t>AULHABER</a:t>
            </a:r>
            <a:r>
              <a:rPr lang="de-DE" sz="1600" b="1" spc="300" dirty="0" smtClean="0">
                <a:solidFill>
                  <a:srgbClr val="386494"/>
                </a:solidFill>
              </a:rPr>
              <a:t/>
            </a:r>
            <a:br>
              <a:rPr lang="de-DE" sz="1600" b="1" spc="300" dirty="0" smtClean="0">
                <a:solidFill>
                  <a:srgbClr val="386494"/>
                </a:solidFill>
              </a:rPr>
            </a:br>
            <a:r>
              <a:rPr lang="de-DE" sz="1800" b="1" spc="300" dirty="0" smtClean="0">
                <a:solidFill>
                  <a:srgbClr val="598BC1"/>
                </a:solidFill>
              </a:rPr>
              <a:t/>
            </a:r>
            <a:br>
              <a:rPr lang="de-DE" sz="1800" b="1" spc="300" dirty="0" smtClean="0">
                <a:solidFill>
                  <a:srgbClr val="598BC1"/>
                </a:solidFill>
              </a:rPr>
            </a:br>
            <a:r>
              <a:rPr lang="de-DE" sz="3700" dirty="0" err="1" smtClean="0">
                <a:solidFill>
                  <a:srgbClr val="598BC1"/>
                </a:solidFill>
              </a:rPr>
              <a:t>Boost.Alabaster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000" dirty="0" smtClean="0"/>
              <a:t>A La</a:t>
            </a:r>
            <a:r>
              <a:rPr lang="de-DE" sz="3000" dirty="0" smtClean="0">
                <a:solidFill>
                  <a:srgbClr val="598BC1"/>
                </a:solidFill>
              </a:rPr>
              <a:t>w </a:t>
            </a:r>
            <a:r>
              <a:rPr lang="de-DE" sz="3000" dirty="0" err="1" smtClean="0"/>
              <a:t>Bas</a:t>
            </a:r>
            <a:r>
              <a:rPr lang="de-DE" sz="3000" dirty="0" err="1" smtClean="0">
                <a:solidFill>
                  <a:srgbClr val="598BC1"/>
                </a:solidFill>
              </a:rPr>
              <a:t>ed</a:t>
            </a:r>
            <a:r>
              <a:rPr lang="de-DE" sz="3000" dirty="0" smtClean="0">
                <a:solidFill>
                  <a:srgbClr val="598BC1"/>
                </a:solidFill>
              </a:rPr>
              <a:t> Tes</a:t>
            </a:r>
            <a:r>
              <a:rPr lang="de-DE" sz="3000" dirty="0" smtClean="0"/>
              <a:t>ter</a:t>
            </a:r>
            <a:endParaRPr lang="de-DE" sz="3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</a:t>
            </a:r>
          </a:p>
          <a:p>
            <a:r>
              <a:rPr lang="en-US" dirty="0" smtClean="0"/>
              <a:t>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Law based </a:t>
            </a:r>
            <a:r>
              <a:rPr lang="en-US" smtClean="0"/>
              <a:t>testing gives </a:t>
            </a:r>
            <a:r>
              <a:rPr lang="en-US" dirty="0" smtClean="0">
                <a:solidFill>
                  <a:srgbClr val="0070C0"/>
                </a:solidFill>
              </a:rPr>
              <a:t>direct access </a:t>
            </a:r>
            <a:r>
              <a:rPr lang="en-US" dirty="0" smtClean="0"/>
              <a:t>to the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hidden</a:t>
            </a:r>
            <a:r>
              <a:rPr lang="en-US" dirty="0" smtClean="0"/>
              <a:t> realm of errors that we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are not aware of</a:t>
            </a:r>
            <a:r>
              <a:rPr lang="en-US" dirty="0" smtClean="0"/>
              <a:t>.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… an </a:t>
            </a:r>
            <a:r>
              <a:rPr lang="en-US" dirty="0" smtClean="0">
                <a:solidFill>
                  <a:srgbClr val="0070C0"/>
                </a:solidFill>
              </a:rPr>
              <a:t>aha experience</a:t>
            </a:r>
            <a:r>
              <a:rPr lang="en-US" dirty="0" smtClean="0"/>
              <a:t> about the program or it’s properties</a:t>
            </a:r>
          </a:p>
          <a:p>
            <a:r>
              <a:rPr lang="en-US" dirty="0" smtClean="0"/>
              <a:t>… providing a </a:t>
            </a:r>
            <a:r>
              <a:rPr lang="en-US" dirty="0" smtClean="0">
                <a:solidFill>
                  <a:srgbClr val="0070C0"/>
                </a:solidFill>
              </a:rPr>
              <a:t>minimal counter example</a:t>
            </a:r>
          </a:p>
          <a:p>
            <a:r>
              <a:rPr lang="en-US" dirty="0" smtClean="0"/>
              <a:t>… which makes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> extremely </a:t>
            </a:r>
            <a:r>
              <a:rPr lang="en-US" dirty="0" smtClean="0">
                <a:solidFill>
                  <a:srgbClr val="0070C0"/>
                </a:solidFill>
              </a:rPr>
              <a:t>efficient</a:t>
            </a:r>
          </a:p>
          <a:p>
            <a:r>
              <a:rPr lang="en-US" dirty="0" smtClean="0"/>
              <a:t>… and also </a:t>
            </a:r>
            <a:r>
              <a:rPr lang="en-US" dirty="0" smtClean="0">
                <a:solidFill>
                  <a:srgbClr val="0070C0"/>
                </a:solidFill>
              </a:rPr>
              <a:t>fun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time a law is </a:t>
            </a:r>
            <a:r>
              <a:rPr lang="en-US" i="1" dirty="0" smtClean="0">
                <a:solidFill>
                  <a:srgbClr val="0070C0"/>
                </a:solidFill>
              </a:rPr>
              <a:t>falsified</a:t>
            </a:r>
            <a:r>
              <a:rPr lang="en-US" dirty="0" smtClean="0"/>
              <a:t> by means of a minimal counter example …</a:t>
            </a:r>
          </a:p>
          <a:p>
            <a:pPr lvl="1"/>
            <a:r>
              <a:rPr lang="en-US" sz="2400" dirty="0" smtClean="0"/>
              <a:t>we detect a </a:t>
            </a:r>
            <a:r>
              <a:rPr lang="en-US" sz="2400" dirty="0" smtClean="0">
                <a:solidFill>
                  <a:srgbClr val="0070C0"/>
                </a:solidFill>
              </a:rPr>
              <a:t>program error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0070C0"/>
                </a:solidFill>
              </a:rPr>
              <a:t>specification error</a:t>
            </a:r>
            <a:endParaRPr lang="en-US" sz="2400" dirty="0" smtClean="0"/>
          </a:p>
          <a:p>
            <a:r>
              <a:rPr lang="en-US" dirty="0" smtClean="0"/>
              <a:t>… so we can either</a:t>
            </a:r>
          </a:p>
          <a:p>
            <a:pPr lvl="1"/>
            <a:r>
              <a:rPr lang="en-US" sz="2400" dirty="0" smtClean="0"/>
              <a:t>fix a bug in the program</a:t>
            </a:r>
          </a:p>
          <a:p>
            <a:pPr lvl="1"/>
            <a:r>
              <a:rPr lang="en-US" sz="2400" dirty="0" smtClean="0"/>
              <a:t>refine a law</a:t>
            </a:r>
          </a:p>
          <a:p>
            <a:pPr lvl="1"/>
            <a:r>
              <a:rPr lang="en-US" sz="2400" dirty="0" smtClean="0"/>
              <a:t>abandon a law, because it is not valid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Evolution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285852" y="1773784"/>
            <a:ext cx="1928826" cy="400110"/>
          </a:xfrm>
          <a:prstGeom prst="rect">
            <a:avLst/>
          </a:prstGeom>
          <a:solidFill>
            <a:srgbClr val="82C1C4"/>
          </a:solidFill>
          <a:ln>
            <a:solidFill>
              <a:srgbClr val="263C9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                  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i</a:t>
            </a:r>
            <a:endParaRPr lang="en-US" sz="2000" i="1" baseline="-25000" dirty="0"/>
          </a:p>
        </p:txBody>
      </p:sp>
      <p:sp>
        <p:nvSpPr>
          <p:cNvPr id="18" name="Textfeld 17"/>
          <p:cNvSpPr txBox="1"/>
          <p:nvPr/>
        </p:nvSpPr>
        <p:spPr>
          <a:xfrm>
            <a:off x="500034" y="4001492"/>
            <a:ext cx="9286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program error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643174" y="4001492"/>
            <a:ext cx="142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  </a:t>
            </a:r>
          </a:p>
          <a:p>
            <a:pPr algn="ctr"/>
            <a:r>
              <a:rPr lang="en-US" sz="1500" dirty="0" smtClean="0"/>
              <a:t>specification error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857356" y="4391719"/>
            <a:ext cx="785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V= Ø</a:t>
            </a:r>
            <a:r>
              <a:rPr lang="en-US" sz="1500" dirty="0" smtClean="0"/>
              <a:t> 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1500166" y="2174688"/>
            <a:ext cx="1500198" cy="825684"/>
            <a:chOff x="1500166" y="2174688"/>
            <a:chExt cx="1500198" cy="825684"/>
          </a:xfrm>
        </p:grpSpPr>
        <p:sp>
          <p:nvSpPr>
            <p:cNvPr id="7" name="Textfeld 6"/>
            <p:cNvSpPr txBox="1"/>
            <p:nvPr/>
          </p:nvSpPr>
          <p:spPr>
            <a:xfrm>
              <a:off x="1500166" y="2631040"/>
              <a:ext cx="1500198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validate </a:t>
              </a:r>
              <a:endParaRPr lang="en-US" i="1" dirty="0"/>
            </a:p>
          </p:txBody>
        </p:sp>
        <p:cxnSp>
          <p:nvCxnSpPr>
            <p:cNvPr id="22" name="Gerade Verbindung 21"/>
            <p:cNvCxnSpPr>
              <a:stCxn id="6" idx="2"/>
              <a:endCxn id="7" idx="0"/>
            </p:cNvCxnSpPr>
            <p:nvPr/>
          </p:nvCxnSpPr>
          <p:spPr>
            <a:xfrm rot="5400000">
              <a:off x="2021692" y="2402467"/>
              <a:ext cx="457146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1285852" y="3001166"/>
            <a:ext cx="1928826" cy="887240"/>
            <a:chOff x="1285852" y="3001166"/>
            <a:chExt cx="1928826" cy="887240"/>
          </a:xfrm>
        </p:grpSpPr>
        <p:sp>
          <p:nvSpPr>
            <p:cNvPr id="9" name="Textfeld 8"/>
            <p:cNvSpPr txBox="1"/>
            <p:nvPr/>
          </p:nvSpPr>
          <p:spPr>
            <a:xfrm>
              <a:off x="1285852" y="3488296"/>
              <a:ext cx="1928826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263C9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P</a:t>
              </a:r>
              <a:r>
                <a:rPr lang="en-US" sz="2000" i="1" baseline="-25000" dirty="0" smtClean="0"/>
                <a:t>i</a:t>
              </a:r>
              <a:r>
                <a:rPr lang="en-US" sz="2000" i="1" dirty="0" smtClean="0"/>
                <a:t>          V        S</a:t>
              </a:r>
              <a:r>
                <a:rPr lang="en-US" sz="2000" i="1" baseline="-25000" dirty="0" smtClean="0"/>
                <a:t>i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  <p:cxnSp>
          <p:nvCxnSpPr>
            <p:cNvPr id="24" name="Gerade Verbindung mit Pfeil 23"/>
            <p:cNvCxnSpPr>
              <a:stCxn id="7" idx="2"/>
              <a:endCxn id="9" idx="0"/>
            </p:cNvCxnSpPr>
            <p:nvPr/>
          </p:nvCxnSpPr>
          <p:spPr>
            <a:xfrm rot="5400000">
              <a:off x="2006303" y="3244334"/>
              <a:ext cx="487924" cy="1588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428596" y="3888406"/>
            <a:ext cx="1821669" cy="1481562"/>
            <a:chOff x="428596" y="3888406"/>
            <a:chExt cx="1821669" cy="1481562"/>
          </a:xfrm>
        </p:grpSpPr>
        <p:sp>
          <p:nvSpPr>
            <p:cNvPr id="11" name="Textfeld 10"/>
            <p:cNvSpPr txBox="1"/>
            <p:nvPr/>
          </p:nvSpPr>
          <p:spPr>
            <a:xfrm>
              <a:off x="428596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fix bug</a:t>
              </a:r>
              <a:endParaRPr lang="en-US" dirty="0"/>
            </a:p>
          </p:txBody>
        </p:sp>
        <p:cxnSp>
          <p:nvCxnSpPr>
            <p:cNvPr id="26" name="Gerade Verbindung 25"/>
            <p:cNvCxnSpPr>
              <a:stCxn id="9" idx="2"/>
              <a:endCxn id="11" idx="0"/>
            </p:cNvCxnSpPr>
            <p:nvPr/>
          </p:nvCxnSpPr>
          <p:spPr>
            <a:xfrm rot="5400000">
              <a:off x="1015489" y="3765860"/>
              <a:ext cx="1112230" cy="1357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1714480" y="3888406"/>
            <a:ext cx="928694" cy="1481562"/>
            <a:chOff x="1714480" y="3888406"/>
            <a:chExt cx="928694" cy="1481562"/>
          </a:xfrm>
        </p:grpSpPr>
        <p:sp>
          <p:nvSpPr>
            <p:cNvPr id="16" name="Textfeld 15"/>
            <p:cNvSpPr txBox="1"/>
            <p:nvPr/>
          </p:nvSpPr>
          <p:spPr>
            <a:xfrm>
              <a:off x="1714480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law a</a:t>
              </a:r>
              <a:r>
                <a:rPr lang="en-US" baseline="-25000" dirty="0" smtClean="0"/>
                <a:t>i+1</a:t>
              </a:r>
              <a:endParaRPr lang="en-US" baseline="-25000" dirty="0"/>
            </a:p>
          </p:txBody>
        </p:sp>
        <p:cxnSp>
          <p:nvCxnSpPr>
            <p:cNvPr id="29" name="Gerade Verbindung 28"/>
            <p:cNvCxnSpPr>
              <a:stCxn id="9" idx="2"/>
              <a:endCxn id="16" idx="0"/>
            </p:cNvCxnSpPr>
            <p:nvPr/>
          </p:nvCxnSpPr>
          <p:spPr>
            <a:xfrm rot="5400000">
              <a:off x="1658431" y="4408802"/>
              <a:ext cx="1112230" cy="7143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/>
          <p:cNvGrpSpPr/>
          <p:nvPr/>
        </p:nvGrpSpPr>
        <p:grpSpPr>
          <a:xfrm>
            <a:off x="2285983" y="3929066"/>
            <a:ext cx="1571637" cy="1440902"/>
            <a:chOff x="2285983" y="3929066"/>
            <a:chExt cx="1571637" cy="1440902"/>
          </a:xfrm>
        </p:grpSpPr>
        <p:sp>
          <p:nvSpPr>
            <p:cNvPr id="14" name="Textfeld 13"/>
            <p:cNvSpPr txBox="1"/>
            <p:nvPr/>
          </p:nvSpPr>
          <p:spPr>
            <a:xfrm>
              <a:off x="2786050" y="5000636"/>
              <a:ext cx="107157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refine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3" name="Gerade Verbindung 32"/>
            <p:cNvCxnSpPr>
              <a:endCxn id="14" idx="0"/>
            </p:cNvCxnSpPr>
            <p:nvPr/>
          </p:nvCxnSpPr>
          <p:spPr>
            <a:xfrm rot="16200000" flipH="1">
              <a:off x="2268124" y="3946925"/>
              <a:ext cx="1071570" cy="10358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250265" y="3888406"/>
            <a:ext cx="2750363" cy="1481562"/>
            <a:chOff x="2250265" y="3888406"/>
            <a:chExt cx="2750363" cy="1481562"/>
          </a:xfrm>
        </p:grpSpPr>
        <p:sp>
          <p:nvSpPr>
            <p:cNvPr id="15" name="Textfeld 14"/>
            <p:cNvSpPr txBox="1"/>
            <p:nvPr/>
          </p:nvSpPr>
          <p:spPr>
            <a:xfrm>
              <a:off x="4071934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drop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5" name="Gerade Verbindung 34"/>
            <p:cNvCxnSpPr>
              <a:stCxn id="9" idx="2"/>
              <a:endCxn id="15" idx="0"/>
            </p:cNvCxnSpPr>
            <p:nvPr/>
          </p:nvCxnSpPr>
          <p:spPr>
            <a:xfrm rot="16200000" flipH="1">
              <a:off x="2837158" y="3301513"/>
              <a:ext cx="1112230" cy="22860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>
            <a:off x="892149" y="1973839"/>
            <a:ext cx="4894297" cy="4098368"/>
            <a:chOff x="892149" y="1973839"/>
            <a:chExt cx="4894297" cy="4098368"/>
          </a:xfrm>
        </p:grpSpPr>
        <p:cxnSp>
          <p:nvCxnSpPr>
            <p:cNvPr id="53" name="Gerade Verbindung 52"/>
            <p:cNvCxnSpPr>
              <a:stCxn id="11" idx="2"/>
            </p:cNvCxnSpPr>
            <p:nvPr/>
          </p:nvCxnSpPr>
          <p:spPr>
            <a:xfrm rot="5400000">
              <a:off x="547895" y="5715016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rot="5400000">
              <a:off x="2940274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4226158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rot="5400000">
              <a:off x="1870292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rot="16200000" flipH="1">
              <a:off x="3297904" y="3655103"/>
              <a:ext cx="12142" cy="48220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Form 77"/>
            <p:cNvCxnSpPr>
              <a:endCxn id="6" idx="3"/>
            </p:cNvCxnSpPr>
            <p:nvPr/>
          </p:nvCxnSpPr>
          <p:spPr>
            <a:xfrm rot="16200000" flipV="1">
              <a:off x="2415660" y="2772858"/>
              <a:ext cx="4098367" cy="250033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/>
          </p:nvSpPr>
          <p:spPr>
            <a:xfrm>
              <a:off x="5000628" y="342900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++</a:t>
              </a:r>
              <a:r>
                <a:rPr lang="en-US" i="1" dirty="0" err="1" smtClean="0"/>
                <a:t>i</a:t>
              </a:r>
              <a:r>
                <a:rPr lang="en-US" sz="1500" dirty="0" smtClean="0"/>
                <a:t> </a:t>
              </a:r>
            </a:p>
          </p:txBody>
        </p:sp>
      </p:grpSp>
      <p:graphicFrame>
        <p:nvGraphicFramePr>
          <p:cNvPr id="84" name="Tabelle 83"/>
          <p:cNvGraphicFramePr>
            <a:graphicFrameLocks noGrp="1"/>
          </p:cNvGraphicFramePr>
          <p:nvPr/>
        </p:nvGraphicFramePr>
        <p:xfrm>
          <a:off x="5857884" y="1785926"/>
          <a:ext cx="307183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26"/>
                <a:gridCol w="2586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Development cycle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Program for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the set of laws.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of violations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(counter-examples)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ordered by simplicity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law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be validated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4" name="Fußzeilenplatzhalt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7" name="Datumsplatzhalt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Aspect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200" dirty="0" smtClean="0"/>
              <a:t>Law based testing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testing</a:t>
            </a:r>
            <a:r>
              <a:rPr lang="en-US" sz="3200" dirty="0" smtClean="0"/>
              <a:t> into </a:t>
            </a:r>
            <a:r>
              <a:rPr lang="en-US" sz="3200" dirty="0" smtClean="0">
                <a:solidFill>
                  <a:srgbClr val="0070C0"/>
                </a:solidFill>
              </a:rPr>
              <a:t>development</a:t>
            </a:r>
            <a:r>
              <a:rPr lang="en-US" sz="3200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Design: A Law Based Testing Machine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simple testing algorithm.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785918" y="2571744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785918" y="3357562"/>
            <a:ext cx="2143140" cy="1146397"/>
            <a:chOff x="1785918" y="3357562"/>
            <a:chExt cx="2143140" cy="1146397"/>
          </a:xfrm>
        </p:grpSpPr>
        <p:sp>
          <p:nvSpPr>
            <p:cNvPr id="7" name="Pfeil nach unten 6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Apply </a:t>
              </a:r>
              <a:br>
                <a:rPr lang="en-US" dirty="0" smtClean="0"/>
              </a:br>
              <a:r>
                <a:rPr lang="en-US" dirty="0" smtClean="0"/>
                <a:t>law to instance</a:t>
              </a:r>
              <a:endParaRPr lang="en-US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1785918" y="4643446"/>
            <a:ext cx="2143140" cy="869398"/>
            <a:chOff x="1785918" y="4643446"/>
            <a:chExt cx="2143140" cy="869398"/>
          </a:xfrm>
        </p:grpSpPr>
        <p:sp>
          <p:nvSpPr>
            <p:cNvPr id="9" name="Pfeil nach unten 8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 violations</a:t>
              </a:r>
              <a:endParaRPr lang="en-US" dirty="0"/>
            </a:p>
          </p:txBody>
        </p:sp>
      </p:grpSp>
      <p:sp>
        <p:nvSpPr>
          <p:cNvPr id="16" name="Gebogener Pfeil 15"/>
          <p:cNvSpPr/>
          <p:nvPr/>
        </p:nvSpPr>
        <p:spPr>
          <a:xfrm rot="16200000">
            <a:off x="750067" y="2536025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929190" y="2571744"/>
            <a:ext cx="34290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Commutativity</a:t>
            </a:r>
            <a:r>
              <a:rPr lang="en-US" dirty="0" smtClean="0"/>
              <a:t>&lt;T, +&gt;: </a:t>
            </a:r>
            <a:br>
              <a:rPr lang="en-US" dirty="0" smtClean="0"/>
            </a:br>
            <a:r>
              <a:rPr lang="en-US" dirty="0" smtClean="0"/>
              <a:t>{ T a, b; </a:t>
            </a:r>
            <a:r>
              <a:rPr lang="en-US" dirty="0" err="1" smtClean="0"/>
              <a:t>a+b</a:t>
            </a:r>
            <a:r>
              <a:rPr lang="en-US" dirty="0" smtClean="0"/>
              <a:t> == </a:t>
            </a:r>
            <a:r>
              <a:rPr lang="en-US" dirty="0" err="1" smtClean="0"/>
              <a:t>b+a</a:t>
            </a:r>
            <a:r>
              <a:rPr lang="en-US" dirty="0" smtClean="0"/>
              <a:t>; }</a:t>
            </a:r>
            <a:endParaRPr lang="en-US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&amp; Law Instance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A Law in Alabaster is a</a:t>
            </a:r>
            <a:br>
              <a:rPr lang="en-US" dirty="0" smtClean="0"/>
            </a:b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function: </a:t>
            </a:r>
            <a:r>
              <a:rPr lang="en-US" i="1" dirty="0" err="1" smtClean="0">
                <a:solidFill>
                  <a:srgbClr val="0070C0"/>
                </a:solidFill>
              </a:rPr>
              <a:t>bool</a:t>
            </a:r>
            <a:r>
              <a:rPr lang="en-US" i="1" dirty="0" smtClean="0">
                <a:solidFill>
                  <a:srgbClr val="0070C0"/>
                </a:solidFill>
              </a:rPr>
              <a:t> h(T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dirty="0" smtClean="0"/>
              <a:t>that depends on </a:t>
            </a:r>
            <a:br>
              <a:rPr lang="en-US" dirty="0" smtClean="0"/>
            </a:br>
            <a:r>
              <a:rPr lang="en-US" dirty="0" smtClean="0"/>
              <a:t>variables </a:t>
            </a:r>
            <a:r>
              <a:rPr lang="en-US" i="1" dirty="0" smtClean="0">
                <a:solidFill>
                  <a:srgbClr val="0070C0"/>
                </a:solidFill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types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 law instance is the law’s function together with an instance of variables </a:t>
            </a:r>
            <a:r>
              <a:rPr lang="en-US" i="1" dirty="0" smtClean="0">
                <a:solidFill>
                  <a:srgbClr val="0070C0"/>
                </a:solidFill>
              </a:rPr>
              <a:t>(h, 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basic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en-US" dirty="0" smtClean="0"/>
              <a:t> class template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57158" y="2214554"/>
            <a:ext cx="8429684" cy="3077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features for </a:t>
            </a:r>
            <a:r>
              <a:rPr lang="en-US" dirty="0" smtClean="0">
                <a:solidFill>
                  <a:schemeClr val="accent1"/>
                </a:solidFill>
              </a:rPr>
              <a:t>debugging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57158" y="2071678"/>
            <a:ext cx="8429684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i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Types for intermediate 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final results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m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Output-Variables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(y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y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intermediate and final results.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2000240"/>
            <a:ext cx="8429684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(const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inVars,output_tuple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Size of the law instance as base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(const Law&amp;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rhs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//for a simplicity ordering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Descriptive functions for a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formula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readable report on violations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or counter-examples.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private: . . 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544762"/>
          </a:xfrm>
        </p:spPr>
        <p:txBody>
          <a:bodyPr>
            <a:noAutofit/>
          </a:bodyPr>
          <a:lstStyle/>
          <a:p>
            <a:r>
              <a:rPr lang="en-US" sz="2400" dirty="0" smtClean="0"/>
              <a:t>A generator </a:t>
            </a:r>
            <a:r>
              <a:rPr lang="en-US" sz="2400" i="1" dirty="0" smtClean="0">
                <a:solidFill>
                  <a:srgbClr val="0070C0"/>
                </a:solidFill>
              </a:rPr>
              <a:t>g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generates  instance variables </a:t>
            </a:r>
            <a:r>
              <a:rPr lang="en-US" sz="2400" i="1" dirty="0" smtClean="0">
                <a:solidFill>
                  <a:srgbClr val="0070C0"/>
                </a:solidFill>
              </a:rPr>
              <a:t>(x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x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of types </a:t>
            </a:r>
            <a:r>
              <a:rPr lang="en-US" sz="2400" i="1" dirty="0" smtClean="0">
                <a:solidFill>
                  <a:srgbClr val="0070C0"/>
                </a:solidFill>
              </a:rPr>
              <a:t>(T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T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  </a:t>
            </a:r>
            <a:r>
              <a:rPr lang="en-US" sz="2400" dirty="0" smtClean="0"/>
              <a:t>for a given Law.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3143248"/>
            <a:ext cx="65722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, … , 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200" i="1" dirty="0" smtClean="0">
                <a:solidFill>
                  <a:srgbClr val="0070C0"/>
                </a:solidFill>
              </a:rPr>
              <a:t>&gt; →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/>
              <a:t>, … , 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/>
              <a:t>where </a:t>
            </a:r>
            <a:r>
              <a:rPr lang="en-US" sz="2200" i="1" dirty="0" smtClean="0">
                <a:solidFill>
                  <a:srgbClr val="0070C0"/>
                </a:solidFill>
              </a:rPr>
              <a:t>g</a:t>
            </a:r>
            <a:r>
              <a:rPr lang="en-US" sz="2200" dirty="0" smtClean="0"/>
              <a:t> is a generator class template,</a:t>
            </a:r>
            <a:br>
              <a:rPr lang="en-US" sz="2200" dirty="0" smtClean="0"/>
            </a:br>
            <a:r>
              <a:rPr lang="en-US" sz="2200" dirty="0" smtClean="0"/>
              <a:t>         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dirty="0" smtClean="0"/>
              <a:t> denotes a </a:t>
            </a:r>
            <a:r>
              <a:rPr lang="en-US" sz="2200" dirty="0" err="1" smtClean="0"/>
              <a:t>typelist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Textfeld 4"/>
          <p:cNvSpPr txBox="1"/>
          <p:nvPr/>
        </p:nvSpPr>
        <p:spPr>
          <a:xfrm>
            <a:off x="428596" y="4666316"/>
            <a:ext cx="742955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Law Based Testing</a:t>
            </a:r>
            <a:r>
              <a:rPr lang="en-US" sz="3000" dirty="0" smtClean="0"/>
              <a:t> is </a:t>
            </a:r>
            <a:r>
              <a:rPr lang="en-US" sz="3000" dirty="0" smtClean="0">
                <a:solidFill>
                  <a:srgbClr val="0070C0"/>
                </a:solidFill>
              </a:rPr>
              <a:t>automated testing</a:t>
            </a:r>
            <a:r>
              <a:rPr lang="en-US" sz="3000" dirty="0" smtClean="0"/>
              <a:t> of properties or </a:t>
            </a:r>
            <a:r>
              <a:rPr lang="en-US" sz="3000" dirty="0" smtClean="0">
                <a:solidFill>
                  <a:srgbClr val="0070C0"/>
                </a:solidFill>
              </a:rPr>
              <a:t>laws</a:t>
            </a:r>
            <a:r>
              <a:rPr lang="en-US" sz="3000" dirty="0" smtClean="0"/>
              <a:t> that are assumed to be valid for a </a:t>
            </a:r>
            <a:r>
              <a:rPr lang="en-US" sz="3000" dirty="0" smtClean="0">
                <a:solidFill>
                  <a:srgbClr val="0070C0"/>
                </a:solidFill>
              </a:rPr>
              <a:t>program</a:t>
            </a:r>
            <a:r>
              <a:rPr lang="en-US" sz="3000" dirty="0" smtClean="0"/>
              <a:t>.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055934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validator</a:t>
            </a:r>
            <a:r>
              <a:rPr lang="en-US" dirty="0" smtClean="0"/>
              <a:t> holds a </a:t>
            </a:r>
            <a:r>
              <a:rPr lang="en-US" dirty="0" smtClean="0">
                <a:solidFill>
                  <a:srgbClr val="0070C0"/>
                </a:solidFill>
              </a:rPr>
              <a:t>law</a:t>
            </a:r>
            <a:r>
              <a:rPr lang="en-US" dirty="0" smtClean="0"/>
              <a:t> to be validated,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generator</a:t>
            </a:r>
            <a:r>
              <a:rPr lang="en-US" dirty="0" smtClean="0"/>
              <a:t> for the law’s instance variables,</a:t>
            </a:r>
          </a:p>
          <a:p>
            <a:r>
              <a:rPr lang="en-US" dirty="0" smtClean="0"/>
              <a:t>and a </a:t>
            </a:r>
            <a:r>
              <a:rPr lang="en-US" dirty="0" smtClean="0">
                <a:solidFill>
                  <a:srgbClr val="0070C0"/>
                </a:solidFill>
              </a:rPr>
              <a:t>container</a:t>
            </a:r>
            <a:r>
              <a:rPr lang="en-US" dirty="0" smtClean="0"/>
              <a:t> to collect </a:t>
            </a:r>
            <a:r>
              <a:rPr lang="en-US" dirty="0" smtClean="0">
                <a:solidFill>
                  <a:srgbClr val="0070C0"/>
                </a:solidFill>
              </a:rPr>
              <a:t>law violations</a:t>
            </a:r>
            <a:r>
              <a:rPr lang="en-US" dirty="0" smtClean="0"/>
              <a:t>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000628" y="2152999"/>
            <a:ext cx="2571768" cy="430887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4357686" y="2583886"/>
            <a:ext cx="1928827" cy="1273742"/>
            <a:chOff x="4357686" y="2583886"/>
            <a:chExt cx="1928827" cy="1273742"/>
          </a:xfrm>
        </p:grpSpPr>
        <p:sp>
          <p:nvSpPr>
            <p:cNvPr id="21" name="Textfeld 20"/>
            <p:cNvSpPr txBox="1"/>
            <p:nvPr/>
          </p:nvSpPr>
          <p:spPr>
            <a:xfrm>
              <a:off x="4357686" y="3426741"/>
              <a:ext cx="90502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Gewinkelte Verbindung 24"/>
            <p:cNvCxnSpPr>
              <a:stCxn id="21" idx="0"/>
              <a:endCxn id="19" idx="2"/>
            </p:cNvCxnSpPr>
            <p:nvPr/>
          </p:nvCxnSpPr>
          <p:spPr>
            <a:xfrm rot="5400000" flipH="1" flipV="1">
              <a:off x="5126927" y="2267156"/>
              <a:ext cx="842855" cy="1476316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5000628" y="2584680"/>
            <a:ext cx="2571768" cy="2201642"/>
            <a:chOff x="5000628" y="2584680"/>
            <a:chExt cx="2571768" cy="2201642"/>
          </a:xfrm>
        </p:grpSpPr>
        <p:sp>
          <p:nvSpPr>
            <p:cNvPr id="29" name="Textfeld 28"/>
            <p:cNvSpPr txBox="1"/>
            <p:nvPr/>
          </p:nvSpPr>
          <p:spPr>
            <a:xfrm>
              <a:off x="5000628" y="4355435"/>
              <a:ext cx="2571768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LawViolations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Gewinkelte Verbindung 30"/>
            <p:cNvCxnSpPr>
              <a:stCxn id="29" idx="0"/>
              <a:endCxn id="19" idx="2"/>
            </p:cNvCxnSpPr>
            <p:nvPr/>
          </p:nvCxnSpPr>
          <p:spPr>
            <a:xfrm rot="5400000" flipH="1" flipV="1">
              <a:off x="5400738" y="3469661"/>
              <a:ext cx="1771549" cy="1588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/>
          <p:cNvGrpSpPr/>
          <p:nvPr/>
        </p:nvGrpSpPr>
        <p:grpSpPr>
          <a:xfrm>
            <a:off x="6286513" y="2583886"/>
            <a:ext cx="2428891" cy="1273742"/>
            <a:chOff x="6286513" y="2583886"/>
            <a:chExt cx="2428891" cy="1273742"/>
          </a:xfrm>
        </p:grpSpPr>
        <p:sp>
          <p:nvSpPr>
            <p:cNvPr id="22" name="Textfeld 21"/>
            <p:cNvSpPr txBox="1"/>
            <p:nvPr/>
          </p:nvSpPr>
          <p:spPr>
            <a:xfrm>
              <a:off x="6572264" y="3426741"/>
              <a:ext cx="214314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input_gentor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Gewinkelte Verbindung 32"/>
            <p:cNvCxnSpPr>
              <a:stCxn id="22" idx="0"/>
              <a:endCxn id="19" idx="2"/>
            </p:cNvCxnSpPr>
            <p:nvPr/>
          </p:nvCxnSpPr>
          <p:spPr>
            <a:xfrm rot="16200000" flipV="1">
              <a:off x="6543746" y="2326653"/>
              <a:ext cx="842855" cy="1357322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98810" cy="1544762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validator</a:t>
            </a:r>
            <a:r>
              <a:rPr lang="en-US" dirty="0" smtClean="0"/>
              <a:t> implements a function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/>
              <a:t> that …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143636" y="2202412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generates a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4" name="Gruppieren 11"/>
          <p:cNvGrpSpPr/>
          <p:nvPr/>
        </p:nvGrpSpPr>
        <p:grpSpPr>
          <a:xfrm>
            <a:off x="6143636" y="2988230"/>
            <a:ext cx="2143140" cy="1146397"/>
            <a:chOff x="1785918" y="3357562"/>
            <a:chExt cx="2143140" cy="1146397"/>
          </a:xfrm>
        </p:grpSpPr>
        <p:sp>
          <p:nvSpPr>
            <p:cNvPr id="13" name="Pfeil nach unten 12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Applies the </a:t>
              </a:r>
              <a:br>
                <a:rPr lang="en-US" dirty="0" smtClean="0"/>
              </a:br>
              <a:r>
                <a:rPr lang="en-US" dirty="0" smtClean="0"/>
                <a:t>law to the instance</a:t>
              </a:r>
              <a:endParaRPr lang="en-US" dirty="0"/>
            </a:p>
          </p:txBody>
        </p:sp>
      </p:grpSp>
      <p:grpSp>
        <p:nvGrpSpPr>
          <p:cNvPr id="5" name="Gruppieren 14"/>
          <p:cNvGrpSpPr/>
          <p:nvPr/>
        </p:nvGrpSpPr>
        <p:grpSpPr>
          <a:xfrm>
            <a:off x="6143636" y="4274114"/>
            <a:ext cx="2143140" cy="869398"/>
            <a:chOff x="1785918" y="4643446"/>
            <a:chExt cx="2143140" cy="869398"/>
          </a:xfrm>
        </p:grpSpPr>
        <p:sp>
          <p:nvSpPr>
            <p:cNvPr id="16" name="Pfeil nach unten 15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collects violations</a:t>
              </a:r>
              <a:endParaRPr lang="en-US" dirty="0"/>
            </a:p>
          </p:txBody>
        </p:sp>
      </p:grpSp>
      <p:sp>
        <p:nvSpPr>
          <p:cNvPr id="18" name="Gebogener Pfeil 17"/>
          <p:cNvSpPr/>
          <p:nvPr/>
        </p:nvSpPr>
        <p:spPr>
          <a:xfrm rot="16200000">
            <a:off x="5107785" y="2166693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85720" y="1643050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&lt;class&gt;class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LawValidaterI</a:t>
            </a:r>
            <a:endParaRPr lang="de-DE" sz="16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^Abstract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machine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addViolations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collector);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generates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type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Loki::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Law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Generator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counter-examples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};        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ordered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simplicity</a:t>
            </a:r>
            <a:endParaRPr lang="en-US" sz="1600" dirty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Validation Loop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map_template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Calibrating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way in which a generator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dirty="0" smtClean="0"/>
              <a:t> generates values can be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calibrated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random generator of integers may be calibrated to generate values </a:t>
            </a:r>
            <a:r>
              <a:rPr lang="en-US" i="1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 within a range </a:t>
            </a:r>
            <a:r>
              <a:rPr lang="en-US" i="1" dirty="0" smtClean="0">
                <a:solidFill>
                  <a:srgbClr val="0070C0"/>
                </a:solidFill>
              </a:rPr>
              <a:t>[a, b)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generator for containers may be calibrated to range </a:t>
            </a:r>
            <a:r>
              <a:rPr lang="en-US" i="1" dirty="0" smtClean="0">
                <a:solidFill>
                  <a:srgbClr val="0070C0"/>
                </a:solidFill>
              </a:rPr>
              <a:t>[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min</a:t>
            </a:r>
            <a:r>
              <a:rPr lang="en-US" i="1" dirty="0" smtClean="0">
                <a:solidFill>
                  <a:srgbClr val="0070C0"/>
                </a:solidFill>
              </a:rPr>
              <a:t>, 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max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of container sizes …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Calibrating Generators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4539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apply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Calibrater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</a:t>
            </a:r>
            <a:r>
              <a:rPr lang="de-DE" sz="1700" i="1" baseline="-25000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i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</a:t>
            </a:r>
            <a:r>
              <a:rPr lang="de-DE" sz="1700" i="1" baseline="-25000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i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&gt;&amp;)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to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each</a:t>
            </a:r>
            <a:endParaRPr lang="de-DE" sz="1700" dirty="0" smtClean="0">
              <a:solidFill>
                <a:srgbClr val="009A4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generator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i="1" dirty="0" err="1" smtClean="0">
                <a:solidFill>
                  <a:srgbClr val="0070C0"/>
                </a:solidFill>
                <a:cs typeface="Courier New" pitchFamily="49" charset="0"/>
              </a:rPr>
              <a:t>g</a:t>
            </a:r>
            <a:r>
              <a:rPr lang="de-DE" sz="1700" i="1" baseline="-25000" dirty="0" err="1" smtClean="0">
                <a:solidFill>
                  <a:srgbClr val="0070C0"/>
                </a:solidFill>
                <a:cs typeface="Courier New" pitchFamily="49" charset="0"/>
              </a:rPr>
              <a:t>i</a:t>
            </a:r>
            <a:r>
              <a:rPr lang="de-DE" sz="1700" dirty="0" smtClean="0"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of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the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tuple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of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generators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endParaRPr lang="de-DE" sz="17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7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700" b="1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b="1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Calibrater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map_template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sz="17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Commutativity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Example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boostcon_law_validater.cpp</a:t>
            </a:r>
            <a:r>
              <a:rPr lang="en-US" dirty="0" smtClean="0"/>
              <a:t> shows how to validate a single law like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Commutativity</a:t>
            </a:r>
            <a:r>
              <a:rPr lang="en-US" dirty="0" smtClean="0"/>
              <a:t> for different types.</a:t>
            </a:r>
          </a:p>
          <a:p>
            <a:r>
              <a:rPr lang="en-US" dirty="0" smtClean="0"/>
              <a:t>Examples of basic laws for (</a:t>
            </a:r>
            <a:r>
              <a:rPr lang="en-US" dirty="0" err="1" smtClean="0"/>
              <a:t>abelian</a:t>
            </a:r>
            <a:r>
              <a:rPr lang="en-US" dirty="0" smtClean="0"/>
              <a:t>) </a:t>
            </a:r>
            <a:r>
              <a:rPr lang="en-US" dirty="0" err="1" smtClean="0"/>
              <a:t>monoids</a:t>
            </a:r>
            <a:r>
              <a:rPr lang="en-US" dirty="0" smtClean="0"/>
              <a:t> can be found in in file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3"/>
              </a:rPr>
              <a:t>validate\laws\monoid.hpp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 Morgan's Law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De Morgan's Law on different interval containers</a:t>
            </a:r>
            <a:br>
              <a:rPr lang="en-US" dirty="0" smtClean="0"/>
            </a:br>
            <a:r>
              <a:rPr lang="en-US" i="1" dirty="0" smtClean="0"/>
              <a:t>a </a:t>
            </a:r>
            <a:r>
              <a:rPr lang="en-US" b="1" i="1" dirty="0" smtClean="0">
                <a:solidFill>
                  <a:srgbClr val="0070C0"/>
                </a:solidFill>
              </a:rPr>
              <a:t>–</a:t>
            </a:r>
            <a:r>
              <a:rPr lang="en-US" i="1" dirty="0" smtClean="0"/>
              <a:t> (b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∩</a:t>
            </a:r>
            <a:r>
              <a:rPr lang="en-US" i="1" dirty="0" smtClean="0"/>
              <a:t> c) </a:t>
            </a:r>
            <a:r>
              <a:rPr lang="en-US" b="1" i="1" dirty="0" smtClean="0">
                <a:solidFill>
                  <a:schemeClr val="accent1"/>
                </a:solidFill>
              </a:rPr>
              <a:t>=</a:t>
            </a:r>
            <a:r>
              <a:rPr lang="en-US" i="1" dirty="0" smtClean="0"/>
              <a:t> (a </a:t>
            </a:r>
            <a:r>
              <a:rPr lang="en-US" b="1" i="1" dirty="0" smtClean="0">
                <a:solidFill>
                  <a:srgbClr val="0070C0"/>
                </a:solidFill>
              </a:rPr>
              <a:t>–</a:t>
            </a:r>
            <a:r>
              <a:rPr lang="en-US" i="1" dirty="0" smtClean="0"/>
              <a:t> b)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∪</a:t>
            </a:r>
            <a:r>
              <a:rPr lang="en-US" i="1" dirty="0" smtClean="0"/>
              <a:t> (a </a:t>
            </a:r>
            <a:r>
              <a:rPr lang="en-US" b="1" i="1" dirty="0" smtClean="0">
                <a:solidFill>
                  <a:srgbClr val="0070C0"/>
                </a:solidFill>
              </a:rPr>
              <a:t>–</a:t>
            </a:r>
            <a:r>
              <a:rPr lang="en-US" i="1" dirty="0" smtClean="0"/>
              <a:t> c)</a:t>
            </a:r>
          </a:p>
          <a:p>
            <a:r>
              <a:rPr lang="en-US" dirty="0" smtClean="0"/>
              <a:t>A documented example that shows the refinement process of a type’s specification can be found here:</a:t>
            </a:r>
            <a:r>
              <a:rPr lang="en-US" dirty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\example\</a:t>
            </a:r>
            <a:r>
              <a:rPr lang="en-US" dirty="0" err="1" smtClean="0">
                <a:latin typeface="Consolas" pitchFamily="49" charset="0"/>
                <a:cs typeface="Consolas" pitchFamily="49" charset="0"/>
                <a:hlinkClick r:id="rId2"/>
              </a:rPr>
              <a:t>de_morgan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_\de_morgan.cpp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Composing law </a:t>
            </a:r>
            <a:r>
              <a:rPr lang="en-US" dirty="0" err="1" smtClean="0"/>
              <a:t>validators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inevitably</a:t>
            </a:r>
            <a:r>
              <a:rPr lang="en-US" dirty="0" smtClean="0"/>
              <a:t> leads to the creation of 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validators</a:t>
            </a:r>
            <a:r>
              <a:rPr lang="en-US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286380" y="2671700"/>
            <a:ext cx="2643206" cy="400110"/>
          </a:xfrm>
          <a:prstGeom prst="rect">
            <a:avLst/>
          </a:prstGeom>
          <a:solidFill>
            <a:srgbClr val="82C1C4"/>
          </a:solidFill>
          <a:ln>
            <a:solidFill>
              <a:srgbClr val="3864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concept_validater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7072330" y="2871755"/>
            <a:ext cx="1581160" cy="1275014"/>
            <a:chOff x="7072330" y="2871755"/>
            <a:chExt cx="1581160" cy="1275014"/>
          </a:xfrm>
        </p:grpSpPr>
        <p:sp>
          <p:nvSpPr>
            <p:cNvPr id="8" name="Textfeld 7"/>
            <p:cNvSpPr txBox="1"/>
            <p:nvPr/>
          </p:nvSpPr>
          <p:spPr>
            <a:xfrm>
              <a:off x="7072330" y="3500438"/>
              <a:ext cx="158116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38649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Violation</a:t>
              </a:r>
            </a:p>
            <a:p>
              <a:pPr algn="ctr"/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MapT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Gewinkelte Verbindung 9"/>
            <p:cNvCxnSpPr>
              <a:stCxn id="8" idx="3"/>
              <a:endCxn id="7" idx="3"/>
            </p:cNvCxnSpPr>
            <p:nvPr/>
          </p:nvCxnSpPr>
          <p:spPr>
            <a:xfrm flipH="1" flipV="1">
              <a:off x="7929586" y="2871755"/>
              <a:ext cx="723904" cy="951849"/>
            </a:xfrm>
            <a:prstGeom prst="bentConnector3">
              <a:avLst>
                <a:gd name="adj1" fmla="val -31579"/>
              </a:avLst>
            </a:prstGeom>
            <a:ln w="12700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Inhaltsplatzhalter 2"/>
          <p:cNvSpPr txBox="1">
            <a:spLocks/>
          </p:cNvSpPr>
          <p:nvPr/>
        </p:nvSpPr>
        <p:spPr>
          <a:xfrm>
            <a:off x="301752" y="2500362"/>
            <a:ext cx="4341686" cy="378615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validator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validates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set of laws that are assumed to be valid for a concept: The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semantic constraints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concept.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develop 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validator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means to develop 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5214942" y="3072604"/>
            <a:ext cx="2786082" cy="2356660"/>
            <a:chOff x="5214942" y="3072604"/>
            <a:chExt cx="2786082" cy="2356660"/>
          </a:xfrm>
        </p:grpSpPr>
        <p:sp>
          <p:nvSpPr>
            <p:cNvPr id="15" name="Textfeld 14"/>
            <p:cNvSpPr txBox="1"/>
            <p:nvPr/>
          </p:nvSpPr>
          <p:spPr>
            <a:xfrm>
              <a:off x="5214942" y="5029154"/>
              <a:ext cx="2786082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38649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err="1" smtClean="0">
                  <a:latin typeface="Consolas" pitchFamily="49" charset="0"/>
                  <a:cs typeface="Consolas" pitchFamily="49" charset="0"/>
                </a:rPr>
                <a:t>specific</a:t>
              </a:r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_validater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Gerade Verbindung mit Pfeil 16"/>
            <p:cNvCxnSpPr>
              <a:stCxn id="15" idx="0"/>
              <a:endCxn id="7" idx="2"/>
            </p:cNvCxnSpPr>
            <p:nvPr/>
          </p:nvCxnSpPr>
          <p:spPr>
            <a:xfrm rot="5400000" flipH="1" flipV="1">
              <a:off x="5629311" y="4050482"/>
              <a:ext cx="1957344" cy="1588"/>
            </a:xfrm>
            <a:prstGeom prst="straightConnector1">
              <a:avLst/>
            </a:prstGeom>
            <a:ln w="12700"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71612"/>
            <a:ext cx="8503920" cy="2187704"/>
          </a:xfrm>
        </p:spPr>
        <p:txBody>
          <a:bodyPr>
            <a:noAutofit/>
          </a:bodyPr>
          <a:lstStyle/>
          <a:p>
            <a:r>
              <a:rPr lang="en-US" sz="2500" dirty="0" smtClean="0"/>
              <a:t>A </a:t>
            </a:r>
            <a:r>
              <a:rPr lang="en-US" sz="2500" dirty="0" smtClean="0">
                <a:solidFill>
                  <a:srgbClr val="0070C0"/>
                </a:solidFill>
              </a:rPr>
              <a:t>concept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calls law </a:t>
            </a:r>
            <a:r>
              <a:rPr lang="en-US" sz="2500" dirty="0" err="1" smtClean="0"/>
              <a:t>validators</a:t>
            </a:r>
            <a:r>
              <a:rPr lang="en-US" sz="2500" dirty="0" smtClean="0"/>
              <a:t> or other concept </a:t>
            </a:r>
            <a:r>
              <a:rPr lang="en-US" sz="2500" dirty="0" err="1" smtClean="0"/>
              <a:t>validaters</a:t>
            </a:r>
            <a:r>
              <a:rPr lang="en-US" sz="2500" dirty="0" smtClean="0"/>
              <a:t> (</a:t>
            </a:r>
            <a:r>
              <a:rPr lang="en-US" sz="2500" dirty="0" smtClean="0">
                <a:solidFill>
                  <a:srgbClr val="0070C0"/>
                </a:solidFill>
              </a:rPr>
              <a:t>partial </a:t>
            </a:r>
            <a:r>
              <a:rPr lang="en-US" sz="2500" dirty="0" err="1" smtClean="0">
                <a:solidFill>
                  <a:srgbClr val="0070C0"/>
                </a:solidFill>
              </a:rPr>
              <a:t>validators</a:t>
            </a:r>
            <a:r>
              <a:rPr lang="en-US" sz="2500" dirty="0" smtClean="0"/>
              <a:t>) to perform a validation.</a:t>
            </a:r>
          </a:p>
          <a:p>
            <a:r>
              <a:rPr lang="en-US" sz="2500" dirty="0" smtClean="0"/>
              <a:t>A </a:t>
            </a:r>
            <a:r>
              <a:rPr lang="en-US" sz="2500" dirty="0" smtClean="0">
                <a:solidFill>
                  <a:srgbClr val="0070C0"/>
                </a:solidFill>
              </a:rPr>
              <a:t>concept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defines a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probability distribution</a:t>
            </a:r>
            <a:r>
              <a:rPr lang="en-US" sz="2500" dirty="0" smtClean="0"/>
              <a:t> for it’s </a:t>
            </a:r>
            <a:r>
              <a:rPr lang="en-US" sz="2500" dirty="0" smtClean="0">
                <a:solidFill>
                  <a:srgbClr val="0070C0"/>
                </a:solidFill>
              </a:rPr>
              <a:t>partial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to control the relative frequencies of tests.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20" y="3857628"/>
            <a:ext cx="8572560" cy="2400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5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5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5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virtual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5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()=0;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void validate() { </a:t>
            </a:r>
            <a:r>
              <a:rPr lang="de-DE" sz="15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5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5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5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5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de-DE" sz="15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*  </a:t>
            </a:r>
            <a:r>
              <a:rPr lang="de-DE" sz="15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5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ViolationMapT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5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5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violations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Historie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test tool</a:t>
            </a:r>
            <a:r>
              <a:rPr lang="en-US" sz="2400" dirty="0" smtClean="0"/>
              <a:t> developed along with the </a:t>
            </a:r>
            <a:r>
              <a:rPr lang="en-US" sz="2400" dirty="0" smtClean="0">
                <a:solidFill>
                  <a:srgbClr val="0070C0"/>
                </a:solidFill>
              </a:rPr>
              <a:t>ITL-library</a:t>
            </a:r>
            <a:r>
              <a:rPr lang="en-US" sz="2400" dirty="0" smtClean="0"/>
              <a:t> of interval containers</a:t>
            </a: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 called </a:t>
            </a:r>
            <a:r>
              <a:rPr lang="en-US" sz="2400" dirty="0" err="1" smtClean="0">
                <a:solidFill>
                  <a:srgbClr val="0070C0"/>
                </a:solidFill>
                <a:hlinkClick r:id="rId2"/>
              </a:rPr>
              <a:t>LaBatea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</a:t>
            </a:r>
            <a:r>
              <a:rPr lang="en-US" sz="2400" dirty="0" smtClean="0"/>
              <a:t>w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Ba</a:t>
            </a:r>
            <a:r>
              <a:rPr lang="en-US" sz="2400" dirty="0" smtClean="0"/>
              <a:t>sed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</a:t>
            </a:r>
            <a:r>
              <a:rPr lang="en-US" sz="2400" dirty="0" smtClean="0"/>
              <a:t>st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dirty="0" smtClean="0"/>
              <a:t>utomaton</a:t>
            </a:r>
          </a:p>
          <a:p>
            <a:r>
              <a:rPr lang="en-US" sz="2400" dirty="0" smtClean="0"/>
              <a:t>An application exploiting </a:t>
            </a:r>
            <a:r>
              <a:rPr lang="en-US" sz="2400" dirty="0" smtClean="0">
                <a:solidFill>
                  <a:srgbClr val="0070C0"/>
                </a:solidFill>
              </a:rPr>
              <a:t>polymorphic </a:t>
            </a:r>
            <a:r>
              <a:rPr lang="en-US" sz="2400" dirty="0" err="1" smtClean="0">
                <a:solidFill>
                  <a:srgbClr val="0070C0"/>
                </a:solidFill>
              </a:rPr>
              <a:t>tuples</a:t>
            </a:r>
            <a:r>
              <a:rPr lang="en-US" sz="2400" dirty="0" smtClean="0"/>
              <a:t> based on </a:t>
            </a:r>
            <a:r>
              <a:rPr lang="en-US" sz="2400" dirty="0" err="1" smtClean="0">
                <a:solidFill>
                  <a:srgbClr val="0070C0"/>
                </a:solidFill>
              </a:rPr>
              <a:t>typelists</a:t>
            </a:r>
            <a:r>
              <a:rPr lang="en-US" sz="2400" dirty="0" smtClean="0"/>
              <a:t>, inspired by </a:t>
            </a:r>
            <a:r>
              <a:rPr lang="en-US" sz="2400" dirty="0" smtClean="0">
                <a:hlinkClick r:id="rId3"/>
              </a:rPr>
              <a:t>Andrej </a:t>
            </a:r>
            <a:r>
              <a:rPr lang="en-US" sz="2400" dirty="0" err="1" smtClean="0">
                <a:hlinkClick r:id="rId3"/>
              </a:rPr>
              <a:t>Alexandrescu</a:t>
            </a:r>
            <a:r>
              <a:rPr lang="en-US" sz="2400" dirty="0" smtClean="0">
                <a:hlinkClick r:id="rId3"/>
              </a:rPr>
              <a:t> 2001: Modern </a:t>
            </a:r>
            <a:r>
              <a:rPr lang="en-US" sz="2400" dirty="0" err="1" smtClean="0">
                <a:hlinkClick r:id="rId3"/>
              </a:rPr>
              <a:t>c++</a:t>
            </a:r>
            <a:r>
              <a:rPr lang="en-US" sz="2400" dirty="0" smtClean="0">
                <a:hlinkClick r:id="rId3"/>
              </a:rPr>
              <a:t> Design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Currently available in non-boost quality, as 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000" dirty="0" smtClean="0"/>
              <a:t>Sandbox: </a:t>
            </a:r>
            <a:r>
              <a:rPr lang="en-US" sz="2000" dirty="0" smtClean="0">
                <a:hlinkClick r:id="rId4"/>
              </a:rPr>
              <a:t>https://svn.boost.org/svn/boost/sandbox/itl/boost/validate/</a:t>
            </a:r>
            <a:endParaRPr lang="en-US" sz="2000" dirty="0" smtClean="0"/>
          </a:p>
          <a:p>
            <a:r>
              <a:rPr lang="en-US" sz="2400" dirty="0" smtClean="0"/>
              <a:t>And as part of the extended </a:t>
            </a:r>
            <a:r>
              <a:rPr lang="en-US" sz="2400" dirty="0" smtClean="0">
                <a:solidFill>
                  <a:srgbClr val="0070C0"/>
                </a:solidFill>
              </a:rPr>
              <a:t>ITL</a:t>
            </a:r>
            <a:r>
              <a:rPr lang="en-US" sz="2400" dirty="0" smtClean="0"/>
              <a:t> releases </a:t>
            </a:r>
            <a:r>
              <a:rPr lang="en-US" sz="2400" dirty="0" smtClean="0">
                <a:solidFill>
                  <a:srgbClr val="0070C0"/>
                </a:solidFill>
              </a:rPr>
              <a:t>3.2.x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Boost-Vault: </a:t>
            </a:r>
            <a:r>
              <a:rPr lang="en-US" sz="2000" dirty="0" smtClean="0">
                <a:hlinkClick r:id="rId5"/>
              </a:rPr>
              <a:t>itl_plus_3_2_0.zip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Sourceforge</a:t>
            </a:r>
            <a:r>
              <a:rPr lang="en-US" sz="2000" dirty="0" smtClean="0"/>
              <a:t>:  </a:t>
            </a:r>
            <a:r>
              <a:rPr lang="en-US" sz="2000" dirty="0" smtClean="0">
                <a:hlinkClick r:id="rId6"/>
              </a:rPr>
              <a:t>http://sourceforge.net/projects/itl/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Monoid</a:t>
            </a:r>
            <a:r>
              <a:rPr lang="en-US" dirty="0" smtClean="0"/>
              <a:t>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571612"/>
            <a:ext cx="8572560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3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3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= 50;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   = 50; 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.some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  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ChoiceT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Composing </a:t>
            </a:r>
            <a:r>
              <a:rPr lang="en-US" dirty="0" err="1" smtClean="0"/>
              <a:t>Validaters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19329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abelian_monoid_validater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2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2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  = 66;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= 34;    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lawChoice.some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  return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monoid_validater.chooseValidater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ChoiceT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&lt;Type&gt;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Type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concept </a:t>
            </a:r>
            <a:r>
              <a:rPr lang="en-US" dirty="0" err="1" smtClean="0"/>
              <a:t>validators</a:t>
            </a:r>
            <a:r>
              <a:rPr lang="en-US" dirty="0" smtClean="0"/>
              <a:t> we can write top level </a:t>
            </a:r>
            <a:r>
              <a:rPr lang="en-US" dirty="0" smtClean="0">
                <a:solidFill>
                  <a:srgbClr val="0070C0"/>
                </a:solidFill>
              </a:rPr>
              <a:t>test drivers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that call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validators</a:t>
            </a:r>
            <a:r>
              <a:rPr lang="en-US" dirty="0" smtClean="0"/>
              <a:t> for various instantiations of a generic class template to be tested.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Random choices</a:t>
            </a:r>
            <a:r>
              <a:rPr lang="en-US" dirty="0" smtClean="0"/>
              <a:t> are used again, to grant that all combinations occur with a certain likelihood.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abelian_monoids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04469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  <a:hlinkClick r:id="rId2"/>
              </a:rPr>
              <a:t>boostcon_abelian_monoids.cpp</a:t>
            </a:r>
            <a:r>
              <a:rPr lang="en-US" sz="2400" dirty="0" smtClean="0"/>
              <a:t> tests if 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2400" dirty="0" smtClean="0"/>
              <a:t> is model of the concept </a:t>
            </a:r>
            <a:r>
              <a:rPr lang="en-US" sz="2400" dirty="0" err="1" smtClean="0">
                <a:solidFill>
                  <a:srgbClr val="0070C0"/>
                </a:solidFill>
              </a:rPr>
              <a:t>AbelianMonoid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2643174" y="5643578"/>
            <a:ext cx="3357586" cy="338554"/>
            <a:chOff x="2643174" y="5643578"/>
            <a:chExt cx="3357586" cy="338554"/>
          </a:xfrm>
        </p:grpSpPr>
        <p:sp>
          <p:nvSpPr>
            <p:cNvPr id="7" name="Textfeld 6"/>
            <p:cNvSpPr txBox="1"/>
            <p:nvPr/>
          </p:nvSpPr>
          <p:spPr>
            <a:xfrm>
              <a:off x="2643174" y="5643578"/>
              <a:ext cx="1643074" cy="338554"/>
            </a:xfrm>
            <a:prstGeom prst="rect">
              <a:avLst/>
            </a:prstGeom>
            <a:solidFill>
              <a:srgbClr val="A0BDDC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Associativity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643438" y="5643578"/>
              <a:ext cx="1357322" cy="338554"/>
            </a:xfrm>
            <a:prstGeom prst="rect">
              <a:avLst/>
            </a:prstGeom>
            <a:solidFill>
              <a:srgbClr val="A0BDDC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Neutrality</a:t>
              </a: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357158" y="5643578"/>
            <a:ext cx="1643074" cy="338554"/>
          </a:xfrm>
          <a:prstGeom prst="rect">
            <a:avLst/>
          </a:prstGeom>
          <a:solidFill>
            <a:srgbClr val="A0BDDC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Commutativity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786182" y="4519206"/>
            <a:ext cx="1214446" cy="338554"/>
          </a:xfrm>
          <a:prstGeom prst="rect">
            <a:avLst/>
          </a:prstGeom>
          <a:solidFill>
            <a:srgbClr val="82C1C4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Monoid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43504" y="2857496"/>
            <a:ext cx="128588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cxnSp>
        <p:nvCxnSpPr>
          <p:cNvPr id="18" name="Gerade Verbindung mit Pfeil 17"/>
          <p:cNvCxnSpPr>
            <a:stCxn id="10" idx="2"/>
            <a:endCxn id="7" idx="0"/>
          </p:cNvCxnSpPr>
          <p:nvPr/>
        </p:nvCxnSpPr>
        <p:spPr>
          <a:xfrm rot="5400000">
            <a:off x="3536149" y="4786322"/>
            <a:ext cx="78581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" idx="2"/>
            <a:endCxn id="8" idx="0"/>
          </p:cNvCxnSpPr>
          <p:nvPr/>
        </p:nvCxnSpPr>
        <p:spPr>
          <a:xfrm rot="16200000" flipH="1">
            <a:off x="4464843" y="4786322"/>
            <a:ext cx="78581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/>
          <p:cNvGrpSpPr/>
          <p:nvPr/>
        </p:nvGrpSpPr>
        <p:grpSpPr>
          <a:xfrm>
            <a:off x="1178695" y="3786190"/>
            <a:ext cx="3214710" cy="1857388"/>
            <a:chOff x="1178695" y="3786190"/>
            <a:chExt cx="3214710" cy="1857388"/>
          </a:xfrm>
        </p:grpSpPr>
        <p:sp>
          <p:nvSpPr>
            <p:cNvPr id="11" name="Textfeld 10"/>
            <p:cNvSpPr txBox="1"/>
            <p:nvPr/>
          </p:nvSpPr>
          <p:spPr>
            <a:xfrm>
              <a:off x="1285852" y="3786190"/>
              <a:ext cx="1785950" cy="338554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Abelian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Monoid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Gerade Verbindung mit Pfeil 21"/>
            <p:cNvCxnSpPr>
              <a:stCxn id="11" idx="3"/>
              <a:endCxn id="10" idx="0"/>
            </p:cNvCxnSpPr>
            <p:nvPr/>
          </p:nvCxnSpPr>
          <p:spPr>
            <a:xfrm>
              <a:off x="3071802" y="3955467"/>
              <a:ext cx="1321603" cy="5637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11" idx="2"/>
              <a:endCxn id="9" idx="0"/>
            </p:cNvCxnSpPr>
            <p:nvPr/>
          </p:nvCxnSpPr>
          <p:spPr>
            <a:xfrm rot="5400000">
              <a:off x="919344" y="4384095"/>
              <a:ext cx="1518834" cy="1000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Gerade Verbindung mit Pfeil 27"/>
          <p:cNvCxnSpPr>
            <a:stCxn id="14" idx="2"/>
            <a:endCxn id="10" idx="0"/>
          </p:cNvCxnSpPr>
          <p:nvPr/>
        </p:nvCxnSpPr>
        <p:spPr>
          <a:xfrm rot="5400000">
            <a:off x="4428348" y="3161108"/>
            <a:ext cx="1323156" cy="139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500034" y="2857496"/>
            <a:ext cx="1678792" cy="928694"/>
            <a:chOff x="500034" y="2857496"/>
            <a:chExt cx="1678792" cy="928694"/>
          </a:xfrm>
        </p:grpSpPr>
        <p:sp>
          <p:nvSpPr>
            <p:cNvPr id="12" name="Textfeld 11"/>
            <p:cNvSpPr txBox="1"/>
            <p:nvPr/>
          </p:nvSpPr>
          <p:spPr>
            <a:xfrm>
              <a:off x="500034" y="2857496"/>
              <a:ext cx="1428760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set&lt;double&gt;</a:t>
              </a:r>
            </a:p>
          </p:txBody>
        </p:sp>
        <p:cxnSp>
          <p:nvCxnSpPr>
            <p:cNvPr id="32" name="Gerade Verbindung mit Pfeil 31"/>
            <p:cNvCxnSpPr>
              <a:stCxn id="12" idx="2"/>
              <a:endCxn id="11" idx="0"/>
            </p:cNvCxnSpPr>
            <p:nvPr/>
          </p:nvCxnSpPr>
          <p:spPr>
            <a:xfrm rot="16200000" flipH="1">
              <a:off x="1401550" y="3008913"/>
              <a:ext cx="590140" cy="9644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ieren 33"/>
          <p:cNvGrpSpPr/>
          <p:nvPr/>
        </p:nvGrpSpPr>
        <p:grpSpPr>
          <a:xfrm>
            <a:off x="2178827" y="2857496"/>
            <a:ext cx="2178859" cy="928695"/>
            <a:chOff x="2178827" y="2857496"/>
            <a:chExt cx="2178859" cy="928695"/>
          </a:xfrm>
        </p:grpSpPr>
        <p:sp>
          <p:nvSpPr>
            <p:cNvPr id="13" name="Textfeld 12"/>
            <p:cNvSpPr txBox="1"/>
            <p:nvPr/>
          </p:nvSpPr>
          <p:spPr>
            <a:xfrm>
              <a:off x="2214546" y="2857496"/>
              <a:ext cx="2143140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interval_set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cxnSp>
          <p:nvCxnSpPr>
            <p:cNvPr id="51" name="Gerade Verbindung mit Pfeil 50"/>
            <p:cNvCxnSpPr>
              <a:stCxn id="13" idx="2"/>
              <a:endCxn id="11" idx="0"/>
            </p:cNvCxnSpPr>
            <p:nvPr/>
          </p:nvCxnSpPr>
          <p:spPr>
            <a:xfrm rot="5400000">
              <a:off x="2437402" y="2937476"/>
              <a:ext cx="590140" cy="1107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feld 55"/>
          <p:cNvSpPr txBox="1"/>
          <p:nvPr/>
        </p:nvSpPr>
        <p:spPr>
          <a:xfrm>
            <a:off x="7500958" y="2786058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Types</a:t>
            </a:r>
          </a:p>
        </p:txBody>
      </p:sp>
      <p:grpSp>
        <p:nvGrpSpPr>
          <p:cNvPr id="29" name="Gruppieren 28"/>
          <p:cNvGrpSpPr/>
          <p:nvPr/>
        </p:nvGrpSpPr>
        <p:grpSpPr>
          <a:xfrm>
            <a:off x="357158" y="3500438"/>
            <a:ext cx="8358246" cy="1133126"/>
            <a:chOff x="357158" y="3500438"/>
            <a:chExt cx="8358246" cy="1133126"/>
          </a:xfrm>
        </p:grpSpPr>
        <p:cxnSp>
          <p:nvCxnSpPr>
            <p:cNvPr id="53" name="Gerade Verbindung 52"/>
            <p:cNvCxnSpPr/>
            <p:nvPr/>
          </p:nvCxnSpPr>
          <p:spPr>
            <a:xfrm>
              <a:off x="357158" y="3500438"/>
              <a:ext cx="835824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7143768" y="423345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48664"/>
                  </a:solidFill>
                </a:rPr>
                <a:t>Concepts</a:t>
              </a: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57158" y="5284800"/>
            <a:ext cx="8358246" cy="715968"/>
            <a:chOff x="357158" y="5284800"/>
            <a:chExt cx="8358246" cy="715968"/>
          </a:xfrm>
        </p:grpSpPr>
        <p:cxnSp>
          <p:nvCxnSpPr>
            <p:cNvPr id="54" name="Gerade Verbindung 53"/>
            <p:cNvCxnSpPr/>
            <p:nvPr/>
          </p:nvCxnSpPr>
          <p:spPr>
            <a:xfrm>
              <a:off x="357158" y="5284800"/>
              <a:ext cx="835824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/>
            <p:cNvSpPr txBox="1"/>
            <p:nvPr/>
          </p:nvSpPr>
          <p:spPr>
            <a:xfrm>
              <a:off x="7358082" y="5600658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070C0"/>
                  </a:solidFill>
                </a:rPr>
                <a:t>Laws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4" grpId="0" animBg="1"/>
      <p:bldP spid="5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Laws are </a:t>
            </a:r>
            <a:r>
              <a:rPr lang="en-US" dirty="0" smtClean="0">
                <a:solidFill>
                  <a:srgbClr val="0070C0"/>
                </a:solidFill>
              </a:rPr>
              <a:t>abstractions</a:t>
            </a:r>
            <a:r>
              <a:rPr lang="en-US" dirty="0" smtClean="0"/>
              <a:t> that can be used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across concepts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Laws developed for one library could be used to validate others, they are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Abstraction on laws may lead to more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 laws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implementations of a function</a:t>
            </a:r>
            <a:br>
              <a:rPr lang="en-US" dirty="0" smtClean="0"/>
            </a:br>
            <a:r>
              <a:rPr lang="en-US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i="1" dirty="0" smtClean="0"/>
              <a:t> x; </a:t>
            </a:r>
            <a:r>
              <a:rPr lang="en-US" i="1" dirty="0" smtClean="0">
                <a:solidFill>
                  <a:srgbClr val="0070C0"/>
                </a:solidFill>
              </a:rPr>
              <a:t>f</a:t>
            </a:r>
            <a:r>
              <a:rPr lang="en-US" i="1" dirty="0" smtClean="0"/>
              <a:t>(x) ==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i="1" dirty="0" smtClean="0"/>
              <a:t>(x)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uppieren 17"/>
          <p:cNvGrpSpPr/>
          <p:nvPr/>
        </p:nvGrpSpPr>
        <p:grpSpPr>
          <a:xfrm>
            <a:off x="785786" y="2494658"/>
            <a:ext cx="3357586" cy="1077218"/>
            <a:chOff x="785786" y="2494658"/>
            <a:chExt cx="3357586" cy="1077218"/>
          </a:xfrm>
        </p:grpSpPr>
        <p:cxnSp>
          <p:nvCxnSpPr>
            <p:cNvPr id="12" name="Gerade Verbindung mit Pfeil 11"/>
            <p:cNvCxnSpPr/>
            <p:nvPr/>
          </p:nvCxnSpPr>
          <p:spPr>
            <a:xfrm>
              <a:off x="1214414" y="2998784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1214414" y="3141660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785786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714744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214546" y="2494658"/>
              <a:ext cx="42862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0070C0"/>
                  </a:solidFill>
                </a:rPr>
                <a:t>f</a:t>
              </a:r>
            </a:p>
            <a:p>
              <a:r>
                <a:rPr lang="en-US" sz="800" i="1" dirty="0" smtClean="0">
                  <a:solidFill>
                    <a:srgbClr val="0070C0"/>
                  </a:solidFill>
                </a:rPr>
                <a:t/>
              </a:r>
              <a:br>
                <a:rPr lang="en-US" sz="800" i="1" dirty="0" smtClean="0">
                  <a:solidFill>
                    <a:srgbClr val="0070C0"/>
                  </a:solidFill>
                </a:rPr>
              </a:br>
              <a:r>
                <a:rPr lang="en-US" sz="2800" i="1" dirty="0" smtClean="0">
                  <a:solidFill>
                    <a:srgbClr val="0070C0"/>
                  </a:solidFill>
                </a:rPr>
                <a:t>g</a:t>
              </a:r>
              <a:endParaRPr lang="en-US" sz="28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714348" y="3929066"/>
            <a:ext cx="792961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itl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std_equal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Law&lt;. . .&gt;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00174"/>
            <a:ext cx="8503920" cy="1571636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/>
              <a:t>Comparing the same function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300" dirty="0" smtClean="0"/>
              <a:t> 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and a function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∀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x;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(x)) =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(x)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357290" y="377630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28596" y="541938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3" name="Gruppieren 62"/>
          <p:cNvGrpSpPr/>
          <p:nvPr/>
        </p:nvGrpSpPr>
        <p:grpSpPr>
          <a:xfrm>
            <a:off x="642910" y="4276373"/>
            <a:ext cx="785818" cy="1143008"/>
            <a:chOff x="642910" y="4276373"/>
            <a:chExt cx="785818" cy="1143008"/>
          </a:xfrm>
        </p:grpSpPr>
        <p:cxnSp>
          <p:nvCxnSpPr>
            <p:cNvPr id="30" name="Gerade Verbindung mit Pfeil 29"/>
            <p:cNvCxnSpPr>
              <a:endCxn id="18" idx="0"/>
            </p:cNvCxnSpPr>
            <p:nvPr/>
          </p:nvCxnSpPr>
          <p:spPr>
            <a:xfrm rot="5400000">
              <a:off x="464315" y="4454968"/>
              <a:ext cx="1143008" cy="78581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/>
          </p:nvSpPr>
          <p:spPr>
            <a:xfrm>
              <a:off x="785786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8" name="Textfeld 37"/>
          <p:cNvSpPr txBox="1"/>
          <p:nvPr/>
        </p:nvSpPr>
        <p:spPr>
          <a:xfrm>
            <a:off x="4357686" y="378619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interval_map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3357554" y="541712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itl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::map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0" name="Gruppieren 69"/>
          <p:cNvGrpSpPr/>
          <p:nvPr/>
        </p:nvGrpSpPr>
        <p:grpSpPr>
          <a:xfrm>
            <a:off x="3357554" y="4143382"/>
            <a:ext cx="1714520" cy="1273740"/>
            <a:chOff x="3357554" y="4143382"/>
            <a:chExt cx="1714520" cy="1273740"/>
          </a:xfrm>
        </p:grpSpPr>
        <p:cxnSp>
          <p:nvCxnSpPr>
            <p:cNvPr id="42" name="Gerade Verbindung mit Pfeil 41"/>
            <p:cNvCxnSpPr>
              <a:endCxn id="40" idx="0"/>
            </p:cNvCxnSpPr>
            <p:nvPr/>
          </p:nvCxnSpPr>
          <p:spPr>
            <a:xfrm rot="5400000">
              <a:off x="3899415" y="4244463"/>
              <a:ext cx="1273740" cy="107157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3357554" y="448842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857224" y="4276373"/>
            <a:ext cx="1643074" cy="1795833"/>
            <a:chOff x="857224" y="4276373"/>
            <a:chExt cx="1643074" cy="1795833"/>
          </a:xfrm>
        </p:grpSpPr>
        <p:sp>
          <p:nvSpPr>
            <p:cNvPr id="15" name="Textfeld 14"/>
            <p:cNvSpPr txBox="1"/>
            <p:nvPr/>
          </p:nvSpPr>
          <p:spPr>
            <a:xfrm>
              <a:off x="2071670" y="541938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4" name="Gerade Verbindung mit Pfeil 23"/>
            <p:cNvCxnSpPr>
              <a:stCxn id="18" idx="3"/>
              <a:endCxn id="15" idx="1"/>
            </p:cNvCxnSpPr>
            <p:nvPr/>
          </p:nvCxnSpPr>
          <p:spPr>
            <a:xfrm>
              <a:off x="857224" y="5650214"/>
              <a:ext cx="121444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endCxn id="15" idx="0"/>
            </p:cNvCxnSpPr>
            <p:nvPr/>
          </p:nvCxnSpPr>
          <p:spPr>
            <a:xfrm rot="16200000" flipH="1">
              <a:off x="1428728" y="4562125"/>
              <a:ext cx="1143008" cy="57150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2000232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1214414" y="561054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357290" y="4814840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</p:grpSp>
      <p:sp>
        <p:nvSpPr>
          <p:cNvPr id="27" name="Fußzeilenplatzhalt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29" name="Datumsplatzhalt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1357290" y="321468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1" name="Gruppieren 60"/>
          <p:cNvGrpSpPr/>
          <p:nvPr/>
        </p:nvGrpSpPr>
        <p:grpSpPr>
          <a:xfrm>
            <a:off x="2428860" y="3214686"/>
            <a:ext cx="3071834" cy="461665"/>
            <a:chOff x="2643174" y="3214686"/>
            <a:chExt cx="2857520" cy="461665"/>
          </a:xfrm>
        </p:grpSpPr>
        <p:sp>
          <p:nvSpPr>
            <p:cNvPr id="52" name="Textfeld 51"/>
            <p:cNvSpPr txBox="1"/>
            <p:nvPr/>
          </p:nvSpPr>
          <p:spPr>
            <a:xfrm>
              <a:off x="4703247" y="3214686"/>
              <a:ext cx="797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Map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3" name="Pfeil nach rechts 52"/>
            <p:cNvSpPr/>
            <p:nvPr/>
          </p:nvSpPr>
          <p:spPr bwMode="auto">
            <a:xfrm>
              <a:off x="2643174" y="3286124"/>
              <a:ext cx="857256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6715140" y="3643314"/>
            <a:ext cx="2143140" cy="2357454"/>
            <a:chOff x="6715140" y="3643314"/>
            <a:chExt cx="2143140" cy="2357454"/>
          </a:xfrm>
        </p:grpSpPr>
        <p:sp>
          <p:nvSpPr>
            <p:cNvPr id="56" name="Textfeld 55"/>
            <p:cNvSpPr txBox="1"/>
            <p:nvPr/>
          </p:nvSpPr>
          <p:spPr>
            <a:xfrm>
              <a:off x="7643834" y="3643314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715140" y="5354437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element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Pfeil nach unten 59"/>
            <p:cNvSpPr/>
            <p:nvPr/>
          </p:nvSpPr>
          <p:spPr bwMode="auto">
            <a:xfrm rot="1992195">
              <a:off x="7572396" y="4429132"/>
              <a:ext cx="357190" cy="857256"/>
            </a:xfrm>
            <a:prstGeom prst="downArrow">
              <a:avLst>
                <a:gd name="adj1" fmla="val 50000"/>
                <a:gd name="adj2" fmla="val 62190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4643438" y="4143380"/>
            <a:ext cx="1785950" cy="1869530"/>
            <a:chOff x="4643438" y="4143380"/>
            <a:chExt cx="1785950" cy="1869530"/>
          </a:xfrm>
        </p:grpSpPr>
        <p:sp>
          <p:nvSpPr>
            <p:cNvPr id="39" name="Textfeld 38"/>
            <p:cNvSpPr txBox="1"/>
            <p:nvPr/>
          </p:nvSpPr>
          <p:spPr>
            <a:xfrm>
              <a:off x="5643570" y="535782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1" name="Gerade Verbindung mit Pfeil 40"/>
            <p:cNvCxnSpPr>
              <a:stCxn id="40" idx="3"/>
              <a:endCxn id="39" idx="1"/>
            </p:cNvCxnSpPr>
            <p:nvPr/>
          </p:nvCxnSpPr>
          <p:spPr>
            <a:xfrm>
              <a:off x="4643438" y="5601788"/>
              <a:ext cx="1000132" cy="1764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endCxn id="39" idx="0"/>
            </p:cNvCxnSpPr>
            <p:nvPr/>
          </p:nvCxnSpPr>
          <p:spPr>
            <a:xfrm rot="16200000" flipH="1">
              <a:off x="5000628" y="4500570"/>
              <a:ext cx="1214446" cy="50006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643570" y="450057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4857752" y="4753285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14876" y="564357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357158" y="3072604"/>
            <a:ext cx="8429684" cy="3000396"/>
            <a:chOff x="357158" y="3072604"/>
            <a:chExt cx="8429684" cy="3000396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357158" y="3643314"/>
              <a:ext cx="842968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 rot="5400000">
              <a:off x="5072066" y="4572008"/>
              <a:ext cx="300039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8" grpId="0"/>
      <p:bldP spid="38" grpId="0"/>
      <p:bldP spid="40" grpId="0"/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687638"/>
          </a:xfrm>
        </p:spPr>
        <p:txBody>
          <a:bodyPr>
            <a:noAutofit/>
          </a:bodyPr>
          <a:lstStyle/>
          <a:p>
            <a:r>
              <a:rPr lang="en-US" sz="2300" dirty="0" smtClean="0"/>
              <a:t>Comparing binary operations  .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smtClean="0"/>
              <a:t>. :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×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→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𝒞 </a:t>
            </a:r>
            <a:r>
              <a:rPr lang="en-US" sz="2300" dirty="0" smtClean="0"/>
              <a:t>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where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is a function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x,y</a:t>
            </a:r>
            <a:r>
              <a:rPr lang="en-US" sz="2300" i="1" dirty="0" smtClean="0"/>
              <a:t>;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</a:t>
            </a:r>
            <a:r>
              <a:rPr lang="en-US" sz="2300" i="1" dirty="0" err="1" smtClean="0"/>
              <a:t>x</a:t>
            </a:r>
            <a:r>
              <a:rPr lang="en-US" sz="2300" b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300" i="1" dirty="0" smtClean="0"/>
              <a:t>) =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</a:t>
            </a:r>
            <a:r>
              <a:rPr lang="en-US" sz="23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i="1" dirty="0" smtClean="0">
                <a:solidFill>
                  <a:srgbClr val="0070C0"/>
                </a:solidFill>
              </a:rPr>
              <a:t> f</a:t>
            </a:r>
            <a:r>
              <a:rPr lang="en-US" sz="2300" i="1" dirty="0" smtClean="0"/>
              <a:t>(y)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34" name="Foliennummernplatzhalt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36" name="Datumsplatzhalt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71" name="Gruppieren 70"/>
          <p:cNvGrpSpPr/>
          <p:nvPr/>
        </p:nvGrpSpPr>
        <p:grpSpPr>
          <a:xfrm>
            <a:off x="428596" y="3144042"/>
            <a:ext cx="8286808" cy="2571768"/>
            <a:chOff x="428596" y="3144042"/>
            <a:chExt cx="8286808" cy="2571768"/>
          </a:xfrm>
        </p:grpSpPr>
        <p:cxnSp>
          <p:nvCxnSpPr>
            <p:cNvPr id="68" name="Gerade Verbindung 67"/>
            <p:cNvCxnSpPr/>
            <p:nvPr/>
          </p:nvCxnSpPr>
          <p:spPr>
            <a:xfrm>
              <a:off x="428596" y="3786190"/>
              <a:ext cx="828680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/>
          </p:nvCxnSpPr>
          <p:spPr>
            <a:xfrm rot="5400000">
              <a:off x="6000760" y="4429132"/>
              <a:ext cx="257176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feld 74"/>
          <p:cNvSpPr txBox="1"/>
          <p:nvPr/>
        </p:nvSpPr>
        <p:spPr>
          <a:xfrm>
            <a:off x="1571604" y="332452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8" name="Gruppieren 127"/>
          <p:cNvGrpSpPr/>
          <p:nvPr/>
        </p:nvGrpSpPr>
        <p:grpSpPr>
          <a:xfrm>
            <a:off x="2928926" y="3324525"/>
            <a:ext cx="3143272" cy="461665"/>
            <a:chOff x="2928926" y="3324525"/>
            <a:chExt cx="3143272" cy="461665"/>
          </a:xfrm>
        </p:grpSpPr>
        <p:sp>
          <p:nvSpPr>
            <p:cNvPr id="77" name="Textfeld 76"/>
            <p:cNvSpPr txBox="1"/>
            <p:nvPr/>
          </p:nvSpPr>
          <p:spPr>
            <a:xfrm>
              <a:off x="5072066" y="3324525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i="1" dirty="0" smtClean="0">
                  <a:solidFill>
                    <a:srgbClr val="0070C0"/>
                  </a:solidFill>
                </a:rPr>
                <a:t>Set</a:t>
              </a:r>
              <a:endParaRPr lang="en-US" sz="2300" i="1" dirty="0">
                <a:solidFill>
                  <a:srgbClr val="0070C0"/>
                </a:solidFill>
              </a:endParaRPr>
            </a:p>
          </p:txBody>
        </p:sp>
        <p:sp>
          <p:nvSpPr>
            <p:cNvPr id="78" name="Pfeil nach rechts 77"/>
            <p:cNvSpPr/>
            <p:nvPr/>
          </p:nvSpPr>
          <p:spPr bwMode="auto">
            <a:xfrm>
              <a:off x="2928926" y="3429000"/>
              <a:ext cx="1285884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sp>
        <p:nvSpPr>
          <p:cNvPr id="79" name="Textfeld 78"/>
          <p:cNvSpPr txBox="1"/>
          <p:nvPr/>
        </p:nvSpPr>
        <p:spPr>
          <a:xfrm>
            <a:off x="7392836" y="3987233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7392836" y="5273117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2" name="Gruppieren 131"/>
          <p:cNvGrpSpPr/>
          <p:nvPr/>
        </p:nvGrpSpPr>
        <p:grpSpPr>
          <a:xfrm>
            <a:off x="357158" y="4534401"/>
            <a:ext cx="5608848" cy="1394929"/>
            <a:chOff x="357158" y="4534401"/>
            <a:chExt cx="5608848" cy="1394929"/>
          </a:xfrm>
        </p:grpSpPr>
        <p:sp>
          <p:nvSpPr>
            <p:cNvPr id="35" name="Textfeld 34"/>
            <p:cNvSpPr txBox="1"/>
            <p:nvPr/>
          </p:nvSpPr>
          <p:spPr>
            <a:xfrm>
              <a:off x="428596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583189" y="4727097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429256" y="4714884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3643306" y="4784721"/>
              <a:ext cx="1038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357158" y="5324789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929058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::set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1581258" y="5480683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5429256" y="5429264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cxnSp>
          <p:nvCxnSpPr>
            <p:cNvPr id="111" name="Gerade Verbindung mit Pfeil 110"/>
            <p:cNvCxnSpPr>
              <a:stCxn id="39" idx="3"/>
              <a:endCxn id="42" idx="1"/>
            </p:cNvCxnSpPr>
            <p:nvPr/>
          </p:nvCxnSpPr>
          <p:spPr>
            <a:xfrm>
              <a:off x="1214414" y="555562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>
              <a:stCxn id="92" idx="2"/>
              <a:endCxn id="39" idx="0"/>
            </p:cNvCxnSpPr>
            <p:nvPr/>
          </p:nvCxnSpPr>
          <p:spPr>
            <a:xfrm rot="5400000">
              <a:off x="390195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/>
            <p:cNvCxnSpPr>
              <a:stCxn id="49" idx="3"/>
              <a:endCxn id="50" idx="1"/>
            </p:cNvCxnSpPr>
            <p:nvPr/>
          </p:nvCxnSpPr>
          <p:spPr>
            <a:xfrm>
              <a:off x="5249696" y="5527103"/>
              <a:ext cx="7163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mit Pfeil 124"/>
            <p:cNvCxnSpPr>
              <a:stCxn id="47" idx="2"/>
              <a:endCxn id="49" idx="0"/>
            </p:cNvCxnSpPr>
            <p:nvPr/>
          </p:nvCxnSpPr>
          <p:spPr>
            <a:xfrm rot="5400000">
              <a:off x="4196468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ieren 130"/>
          <p:cNvGrpSpPr/>
          <p:nvPr/>
        </p:nvGrpSpPr>
        <p:grpSpPr>
          <a:xfrm>
            <a:off x="357158" y="3857628"/>
            <a:ext cx="7000924" cy="1928826"/>
            <a:chOff x="357158" y="3857628"/>
            <a:chExt cx="7000924" cy="1928826"/>
          </a:xfrm>
        </p:grpSpPr>
        <p:sp>
          <p:nvSpPr>
            <p:cNvPr id="108" name="Textfeld 107"/>
            <p:cNvSpPr txBox="1"/>
            <p:nvPr/>
          </p:nvSpPr>
          <p:spPr>
            <a:xfrm>
              <a:off x="6176459" y="4784721"/>
              <a:ext cx="1181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2285984" y="5324789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83321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581258" y="3909047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429256" y="3857628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963812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 set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000760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 set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966006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::set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357158" y="4071942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2285984" y="407194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09" name="Gerade Verbindung mit Pfeil 108"/>
            <p:cNvCxnSpPr>
              <a:stCxn id="92" idx="3"/>
              <a:endCxn id="102" idx="1"/>
            </p:cNvCxnSpPr>
            <p:nvPr/>
          </p:nvCxnSpPr>
          <p:spPr>
            <a:xfrm>
              <a:off x="1214414" y="4302775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/>
            <p:cNvCxnSpPr>
              <a:stCxn id="102" idx="2"/>
              <a:endCxn id="42" idx="0"/>
            </p:cNvCxnSpPr>
            <p:nvPr/>
          </p:nvCxnSpPr>
          <p:spPr>
            <a:xfrm rot="5400000">
              <a:off x="2140426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/>
            <p:cNvCxnSpPr>
              <a:stCxn id="47" idx="3"/>
              <a:endCxn id="48" idx="1"/>
            </p:cNvCxnSpPr>
            <p:nvPr/>
          </p:nvCxnSpPr>
          <p:spPr>
            <a:xfrm>
              <a:off x="5214942" y="427962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/>
            <p:cNvCxnSpPr>
              <a:stCxn id="48" idx="2"/>
              <a:endCxn id="50" idx="0"/>
            </p:cNvCxnSpPr>
            <p:nvPr/>
          </p:nvCxnSpPr>
          <p:spPr>
            <a:xfrm rot="5400000">
              <a:off x="6233416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pieren 129"/>
          <p:cNvGrpSpPr/>
          <p:nvPr/>
        </p:nvGrpSpPr>
        <p:grpSpPr>
          <a:xfrm>
            <a:off x="7429520" y="4714884"/>
            <a:ext cx="1357322" cy="500066"/>
            <a:chOff x="7429520" y="4714884"/>
            <a:chExt cx="1357322" cy="500066"/>
          </a:xfrm>
        </p:grpSpPr>
        <p:sp>
          <p:nvSpPr>
            <p:cNvPr id="81" name="Pfeil nach unten 80"/>
            <p:cNvSpPr/>
            <p:nvPr/>
          </p:nvSpPr>
          <p:spPr bwMode="auto">
            <a:xfrm>
              <a:off x="7858148" y="4714884"/>
              <a:ext cx="357190" cy="500066"/>
            </a:xfrm>
            <a:prstGeom prst="down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  <p:sp>
          <p:nvSpPr>
            <p:cNvPr id="129" name="Textfeld 128"/>
            <p:cNvSpPr txBox="1"/>
            <p:nvPr/>
          </p:nvSpPr>
          <p:spPr>
            <a:xfrm>
              <a:off x="7429520" y="471488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70C0"/>
                  </a:solidFill>
                  <a:cs typeface="Consolas" pitchFamily="49" charset="0"/>
                </a:rPr>
                <a:t>f</a:t>
              </a:r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=atomize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3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5" grpId="0"/>
      <p:bldP spid="79" grpId="0"/>
      <p:bldP spid="8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Law based testing can provide very good </a:t>
            </a:r>
            <a:r>
              <a:rPr lang="en-US" dirty="0" smtClean="0">
                <a:solidFill>
                  <a:srgbClr val="0070C0"/>
                </a:solidFill>
              </a:rPr>
              <a:t>code coverage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depending</a:t>
            </a:r>
            <a:r>
              <a:rPr lang="en-US" dirty="0" smtClean="0"/>
              <a:t> on the specified laws.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Undefined behavior </a:t>
            </a:r>
            <a:r>
              <a:rPr lang="en-US" dirty="0" smtClean="0"/>
              <a:t>will be detected quickly, but without counter-example service.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Resource leaks</a:t>
            </a:r>
            <a:r>
              <a:rPr lang="en-US" dirty="0" smtClean="0"/>
              <a:t>, that might be overlooked otherwise, will be detected.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Stress tests</a:t>
            </a:r>
            <a:r>
              <a:rPr lang="en-US" dirty="0" smtClean="0"/>
              <a:t> can easily be created using the Calibrator.</a:t>
            </a:r>
          </a:p>
          <a:p>
            <a:r>
              <a:rPr lang="en-US" dirty="0" smtClean="0"/>
              <a:t>Law based testing can be </a:t>
            </a:r>
            <a:r>
              <a:rPr lang="en-US" dirty="0" smtClean="0">
                <a:solidFill>
                  <a:srgbClr val="0070C0"/>
                </a:solidFill>
              </a:rPr>
              <a:t>combined</a:t>
            </a:r>
            <a:r>
              <a:rPr lang="en-US" dirty="0" smtClean="0"/>
              <a:t> with other unit testing methods e. g. </a:t>
            </a:r>
            <a:r>
              <a:rPr lang="en-US" dirty="0" err="1" smtClean="0"/>
              <a:t>Boost.Test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Limitations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698876" cy="45720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Compile time</a:t>
            </a:r>
            <a:r>
              <a:rPr lang="en-US" dirty="0" smtClean="0"/>
              <a:t> performance.</a:t>
            </a:r>
          </a:p>
          <a:p>
            <a:r>
              <a:rPr lang="en-US" dirty="0" smtClean="0"/>
              <a:t>Template induced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code bloat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compile time measures from December 2008:</a:t>
            </a:r>
          </a:p>
          <a:p>
            <a:r>
              <a:rPr lang="en-US" dirty="0" smtClean="0"/>
              <a:t>Compilers have improved by now but compile time is still an obstacle.</a:t>
            </a:r>
          </a:p>
          <a:p>
            <a:r>
              <a:rPr lang="en-US" dirty="0" smtClean="0"/>
              <a:t>Law based testing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 verification</a:t>
            </a:r>
            <a:r>
              <a:rPr lang="en-US" dirty="0" smtClean="0"/>
              <a:t>! Only advanced testing.</a:t>
            </a:r>
            <a:endParaRPr lang="en-US" dirty="0"/>
          </a:p>
        </p:txBody>
      </p:sp>
      <p:graphicFrame>
        <p:nvGraphicFramePr>
          <p:cNvPr id="4" name="Chart 5"/>
          <p:cNvGraphicFramePr>
            <a:graphicFrameLocks/>
          </p:cNvGraphicFramePr>
          <p:nvPr/>
        </p:nvGraphicFramePr>
        <p:xfrm>
          <a:off x="4929190" y="1571612"/>
          <a:ext cx="3852865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 and Outlook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a test tool for the ITL-library, it turned out that </a:t>
            </a:r>
            <a:r>
              <a:rPr lang="en-US" dirty="0" smtClean="0">
                <a:solidFill>
                  <a:srgbClr val="0070C0"/>
                </a:solidFill>
              </a:rPr>
              <a:t>law based testing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… was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very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effective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0070C0"/>
                </a:solidFill>
              </a:rPr>
              <a:t>refactoring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unit tests</a:t>
            </a:r>
          </a:p>
          <a:p>
            <a:r>
              <a:rPr lang="en-US" dirty="0" smtClean="0"/>
              <a:t>... fostered </a:t>
            </a:r>
            <a:r>
              <a:rPr lang="en-US" dirty="0" smtClean="0">
                <a:solidFill>
                  <a:srgbClr val="0070C0"/>
                </a:solidFill>
              </a:rPr>
              <a:t>abstraction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quality</a:t>
            </a:r>
            <a:r>
              <a:rPr lang="en-US" dirty="0" smtClean="0"/>
              <a:t> in the development process</a:t>
            </a:r>
          </a:p>
          <a:p>
            <a:r>
              <a:rPr lang="en-US" dirty="0" smtClean="0"/>
              <a:t>… contained challenging </a:t>
            </a:r>
            <a:r>
              <a:rPr lang="en-US" dirty="0" smtClean="0">
                <a:solidFill>
                  <a:srgbClr val="0070C0"/>
                </a:solidFill>
              </a:rPr>
              <a:t>abstraction tasks</a:t>
            </a:r>
            <a:r>
              <a:rPr lang="en-US" dirty="0" smtClean="0"/>
              <a:t> as a library</a:t>
            </a:r>
          </a:p>
          <a:p>
            <a:r>
              <a:rPr lang="en-US" dirty="0" smtClean="0"/>
              <a:t>… attracted </a:t>
            </a:r>
            <a:r>
              <a:rPr lang="en-US" dirty="0" smtClean="0">
                <a:solidFill>
                  <a:srgbClr val="0070C0"/>
                </a:solidFill>
              </a:rPr>
              <a:t>interest</a:t>
            </a:r>
            <a:r>
              <a:rPr lang="en-US" dirty="0" smtClean="0"/>
              <a:t> in the boost community</a:t>
            </a:r>
          </a:p>
          <a:p>
            <a:r>
              <a:rPr lang="en-US" dirty="0" smtClean="0"/>
              <a:t>… has the potential for a </a:t>
            </a:r>
            <a:r>
              <a:rPr lang="en-US" dirty="0" smtClean="0">
                <a:solidFill>
                  <a:srgbClr val="0070C0"/>
                </a:solidFill>
              </a:rPr>
              <a:t>future boost library</a:t>
            </a:r>
            <a:r>
              <a:rPr lang="en-US" dirty="0" smtClean="0"/>
              <a:t> in a currently underdeveloped field.</a:t>
            </a:r>
          </a:p>
          <a:p>
            <a:r>
              <a:rPr lang="en-US" dirty="0" smtClean="0"/>
              <a:t>The name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is the label for that future project.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generic</a:t>
            </a:r>
            <a:r>
              <a:rPr lang="en-US" dirty="0" smtClean="0"/>
              <a:t> development tasks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 representation </a:t>
            </a:r>
            <a:r>
              <a:rPr lang="en-US" dirty="0" smtClean="0"/>
              <a:t>for arbitrary types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+“&lt;“+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+”&gt;”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“set&lt;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&gt;”</a:t>
            </a:r>
          </a:p>
          <a:p>
            <a:r>
              <a:rPr lang="en-US" dirty="0" smtClean="0">
                <a:cs typeface="Consolas" pitchFamily="49" charset="0"/>
              </a:rPr>
              <a:t>A generic </a:t>
            </a:r>
            <a:r>
              <a:rPr lang="en-US" dirty="0" err="1" smtClean="0">
                <a:cs typeface="Consolas" pitchFamily="49" charset="0"/>
              </a:rPr>
              <a:t>mapper</a:t>
            </a:r>
            <a:r>
              <a:rPr lang="en-US" dirty="0" smtClean="0">
                <a:cs typeface="Consolas" pitchFamily="49" charset="0"/>
              </a:rPr>
              <a:t> for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type to </a:t>
            </a:r>
            <a:r>
              <a:rPr lang="en-US" dirty="0" smtClean="0">
                <a:cs typeface="Consolas" pitchFamily="49" charset="0"/>
              </a:rPr>
              <a:t>it’s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generator</a:t>
            </a:r>
            <a:r>
              <a:rPr lang="en-US" dirty="0" smtClean="0">
                <a:cs typeface="Consolas" pitchFamily="49" charset="0"/>
              </a:rPr>
              <a:t/>
            </a:r>
            <a:br>
              <a:rPr lang="en-US" dirty="0" smtClean="0">
                <a:cs typeface="Consolas" pitchFamily="49" charset="0"/>
              </a:rPr>
            </a:b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set_gtor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&gt;&gt;</a:t>
            </a:r>
          </a:p>
          <a:p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C&lt;T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,…,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), … , 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C_gtor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), … , 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 generators produce values of a </a:t>
            </a:r>
            <a:r>
              <a:rPr lang="en-US" dirty="0" smtClean="0">
                <a:solidFill>
                  <a:srgbClr val="0070C0"/>
                </a:solidFill>
              </a:rPr>
              <a:t>statistical distribution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Setting and modifying </a:t>
            </a:r>
            <a:r>
              <a:rPr lang="en-US" dirty="0" smtClean="0">
                <a:solidFill>
                  <a:srgbClr val="0070C0"/>
                </a:solidFill>
              </a:rPr>
              <a:t>statistical parameters </a:t>
            </a:r>
            <a:r>
              <a:rPr lang="en-US" dirty="0" smtClean="0"/>
              <a:t>of generators and </a:t>
            </a:r>
            <a:r>
              <a:rPr lang="en-US" dirty="0" err="1" smtClean="0"/>
              <a:t>validators</a:t>
            </a:r>
            <a:r>
              <a:rPr lang="en-US" dirty="0" smtClean="0"/>
              <a:t> (at runtime).</a:t>
            </a:r>
          </a:p>
          <a:p>
            <a:r>
              <a:rPr lang="en-US" dirty="0" smtClean="0"/>
              <a:t>Integrating </a:t>
            </a:r>
            <a:r>
              <a:rPr lang="en-US" dirty="0" smtClean="0">
                <a:solidFill>
                  <a:srgbClr val="0070C0"/>
                </a:solidFill>
              </a:rPr>
              <a:t>performance measures </a:t>
            </a:r>
            <a:r>
              <a:rPr lang="en-US" dirty="0" smtClean="0"/>
              <a:t>(profiling).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Analysis of </a:t>
            </a:r>
            <a:r>
              <a:rPr lang="en-US" dirty="0" smtClean="0">
                <a:solidFill>
                  <a:srgbClr val="0070C0"/>
                </a:solidFill>
              </a:rPr>
              <a:t>statistical parameters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performance measures</a:t>
            </a:r>
            <a:r>
              <a:rPr lang="en-US" dirty="0" smtClean="0"/>
              <a:t>: Validating meta laws.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generator library.</a:t>
            </a:r>
          </a:p>
          <a:p>
            <a:pPr lvl="1"/>
            <a:r>
              <a:rPr lang="en-US" dirty="0" smtClean="0"/>
              <a:t>Could be of value for all kinds of mocking tools and Monte Carlo studies.</a:t>
            </a:r>
          </a:p>
          <a:p>
            <a:pPr lvl="1"/>
            <a:r>
              <a:rPr lang="en-US" dirty="0" smtClean="0"/>
              <a:t>Generating specific subtypes.</a:t>
            </a:r>
          </a:p>
          <a:p>
            <a:r>
              <a:rPr lang="en-US" dirty="0" smtClean="0"/>
              <a:t>A law or specification library.</a:t>
            </a:r>
          </a:p>
          <a:p>
            <a:pPr lvl="1"/>
            <a:r>
              <a:rPr lang="en-US" dirty="0" smtClean="0"/>
              <a:t>Structuring and developing the field of computable laws.</a:t>
            </a:r>
          </a:p>
          <a:p>
            <a:pPr lvl="1"/>
            <a:r>
              <a:rPr lang="en-US" dirty="0" smtClean="0"/>
              <a:t>(Conditional) equations,  Horn- </a:t>
            </a:r>
            <a:r>
              <a:rPr lang="en-US" dirty="0" err="1" smtClean="0"/>
              <a:t>Gentzen</a:t>
            </a:r>
            <a:r>
              <a:rPr lang="en-US" dirty="0" smtClean="0"/>
              <a:t> formulae, commuting diagrams . . .  </a:t>
            </a:r>
          </a:p>
          <a:p>
            <a:r>
              <a:rPr lang="en-US" dirty="0" smtClean="0"/>
              <a:t>Profiling.</a:t>
            </a:r>
          </a:p>
          <a:p>
            <a:r>
              <a:rPr lang="en-US" dirty="0" smtClean="0"/>
              <a:t>Theorem proving.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Law based testing …</a:t>
            </a:r>
          </a:p>
          <a:p>
            <a:r>
              <a:rPr lang="en-US" dirty="0" smtClean="0"/>
              <a:t>transforms testing into development.</a:t>
            </a:r>
          </a:p>
          <a:p>
            <a:r>
              <a:rPr lang="en-US" dirty="0" smtClean="0"/>
              <a:t>is inherently motivating and can be fun.</a:t>
            </a:r>
          </a:p>
          <a:p>
            <a:r>
              <a:rPr lang="en-US" dirty="0" smtClean="0"/>
              <a:t>results extremely solid test suites.</a:t>
            </a:r>
          </a:p>
          <a:p>
            <a:r>
              <a:rPr lang="en-US" dirty="0" smtClean="0"/>
              <a:t>always produces some abstract insights about a program</a:t>
            </a:r>
          </a:p>
          <a:p>
            <a:r>
              <a:rPr lang="en-US" dirty="0" smtClean="0"/>
              <a:t>… allowing for more durable design decisions.</a:t>
            </a:r>
          </a:p>
          <a:p>
            <a:r>
              <a:rPr lang="en-US" dirty="0" smtClean="0"/>
              <a:t>allows to check, if an implementation of a type is model of a concept on the semantic level.</a:t>
            </a:r>
          </a:p>
          <a:p>
            <a:r>
              <a:rPr lang="en-US" dirty="0" smtClean="0"/>
              <a:t>is probably most adequate to generic library development.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3000" t="19000" r="4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85720" y="6396359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Alabaster Bowl: </a:t>
            </a:r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Lysippos</a:t>
            </a:r>
            <a:endParaRPr lang="en-US" sz="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Licence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Creative Commons.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571604" y="614364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BOOSTCON 2010 ORGANIZER</a:t>
            </a:r>
            <a:r>
              <a:rPr lang="en-US" sz="1400" b="1" spc="300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algn="ctr"/>
            <a:r>
              <a:rPr lang="en-US" sz="14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BOOST COMMUNITY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I will introduce the current </a:t>
            </a:r>
            <a:r>
              <a:rPr lang="en-US" dirty="0" smtClean="0">
                <a:solidFill>
                  <a:srgbClr val="0070C0"/>
                </a:solidFill>
              </a:rPr>
              <a:t>prototype</a:t>
            </a:r>
          </a:p>
          <a:p>
            <a:r>
              <a:rPr lang="en-US" dirty="0" smtClean="0"/>
              <a:t>that is not yet </a:t>
            </a:r>
            <a:r>
              <a:rPr lang="en-US" dirty="0" smtClean="0">
                <a:solidFill>
                  <a:srgbClr val="0070C0"/>
                </a:solidFill>
              </a:rPr>
              <a:t>boost compliant</a:t>
            </a:r>
            <a:r>
              <a:rPr lang="en-US" dirty="0" smtClean="0"/>
              <a:t> but </a:t>
            </a:r>
            <a:r>
              <a:rPr lang="en-US" dirty="0" smtClean="0">
                <a:solidFill>
                  <a:srgbClr val="0070C0"/>
                </a:solidFill>
              </a:rPr>
              <a:t>Loki biased</a:t>
            </a:r>
          </a:p>
          <a:p>
            <a:r>
              <a:rPr lang="en-US" dirty="0" smtClean="0"/>
              <a:t>For the most part I will show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what I have</a:t>
            </a:r>
          </a:p>
          <a:p>
            <a:r>
              <a:rPr lang="en-US" dirty="0" smtClean="0"/>
              <a:t>… in order to </a:t>
            </a:r>
            <a:r>
              <a:rPr lang="en-US" dirty="0" smtClean="0">
                <a:solidFill>
                  <a:srgbClr val="0070C0"/>
                </a:solidFill>
              </a:rPr>
              <a:t>make the ideas</a:t>
            </a:r>
            <a:r>
              <a:rPr lang="en-US" dirty="0" smtClean="0"/>
              <a:t> of law based testing </a:t>
            </a:r>
            <a:r>
              <a:rPr lang="en-US" dirty="0" smtClean="0">
                <a:solidFill>
                  <a:srgbClr val="0070C0"/>
                </a:solidFill>
              </a:rPr>
              <a:t>clear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 I will outline some aspects of a redesigned and </a:t>
            </a:r>
            <a:r>
              <a:rPr lang="en-US" dirty="0" smtClean="0">
                <a:solidFill>
                  <a:srgbClr val="0070C0"/>
                </a:solidFill>
              </a:rPr>
              <a:t>boost-quality</a:t>
            </a:r>
            <a:r>
              <a:rPr lang="en-US" dirty="0" smtClean="0"/>
              <a:t> library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as a project to go about.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Testing in  </a:t>
            </a:r>
            <a:br>
              <a:rPr lang="en-US" dirty="0" smtClean="0"/>
            </a:br>
            <a:r>
              <a:rPr lang="en-US" dirty="0" smtClean="0"/>
              <a:t>ancient times</a:t>
            </a:r>
          </a:p>
          <a:p>
            <a:endParaRPr lang="en-US" dirty="0" smtClean="0"/>
          </a:p>
          <a:p>
            <a:r>
              <a:rPr lang="en-US" sz="2400" dirty="0" smtClean="0"/>
              <a:t>… is a </a:t>
            </a:r>
            <a:r>
              <a:rPr lang="en-US" sz="2400" dirty="0" smtClean="0">
                <a:solidFill>
                  <a:schemeClr val="accent1"/>
                </a:solidFill>
              </a:rPr>
              <a:t>Sisyphean Task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limited</a:t>
            </a:r>
            <a:r>
              <a:rPr lang="en-US" sz="2400" dirty="0" smtClean="0"/>
              <a:t> by the </a:t>
            </a:r>
            <a:br>
              <a:rPr lang="en-US" sz="2400" dirty="0" smtClean="0"/>
            </a:br>
            <a:r>
              <a:rPr lang="en-US" sz="2400" dirty="0" smtClean="0"/>
              <a:t>frame of knowledge of the tester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inherently ineffective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leads to frustration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28794" y="157161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(not so)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286380" y="1928802"/>
            <a:ext cx="3286148" cy="4073096"/>
            <a:chOff x="5286380" y="2071678"/>
            <a:chExt cx="3286148" cy="4073096"/>
          </a:xfrm>
        </p:grpSpPr>
        <p:pic>
          <p:nvPicPr>
            <p:cNvPr id="4" name="Grafik 3" descr="Sisyphus_by_von_Stuck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2070" y="2071678"/>
              <a:ext cx="3220458" cy="3786214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5286380" y="5929330"/>
              <a:ext cx="3286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 smtClean="0"/>
                <a:t>Sisyphus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by</a:t>
              </a:r>
              <a:r>
                <a:rPr lang="de-DE" sz="800" dirty="0" smtClean="0"/>
                <a:t> Franz von Stuck, 1920       </a:t>
              </a:r>
              <a:r>
                <a:rPr lang="de-DE" sz="800" dirty="0" smtClean="0">
                  <a:hlinkClick r:id="rId3"/>
                </a:rPr>
                <a:t>Source: </a:t>
              </a:r>
              <a:r>
                <a:rPr lang="de-DE" sz="800" dirty="0" err="1" smtClean="0">
                  <a:hlinkClick r:id="rId3"/>
                </a:rPr>
                <a:t>WikiMedia</a:t>
              </a:r>
              <a:r>
                <a:rPr lang="de-DE" sz="800" dirty="0" smtClean="0">
                  <a:hlinkClick r:id="rId3"/>
                </a:rPr>
                <a:t> </a:t>
              </a:r>
              <a:r>
                <a:rPr lang="de-DE" sz="800" dirty="0" err="1" smtClean="0">
                  <a:hlinkClick r:id="rId3"/>
                </a:rPr>
                <a:t>Commons</a:t>
              </a:r>
              <a:endParaRPr lang="en-US" sz="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Testing in </a:t>
            </a:r>
            <a:r>
              <a:rPr lang="en-US" i="1" dirty="0" smtClean="0">
                <a:solidFill>
                  <a:srgbClr val="0070C0"/>
                </a:solidFill>
              </a:rPr>
              <a:t>(more or less)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modern times</a:t>
            </a:r>
          </a:p>
          <a:p>
            <a:r>
              <a:rPr lang="en-US" sz="2200" dirty="0" smtClean="0"/>
              <a:t>… is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automated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Testing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n-US" sz="2200" dirty="0" smtClean="0"/>
              <a:t> allow for unit tests</a:t>
            </a:r>
          </a:p>
          <a:p>
            <a:r>
              <a:rPr lang="en-US" sz="2200" dirty="0" smtClean="0"/>
              <a:t>Developers use those, writing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tests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first</a:t>
            </a:r>
            <a:r>
              <a:rPr lang="en-US" sz="2200" dirty="0" smtClean="0"/>
              <a:t> and maintaining them vigorously.</a:t>
            </a:r>
          </a:p>
          <a:p>
            <a:r>
              <a:rPr lang="en-US" sz="2200" dirty="0" smtClean="0"/>
              <a:t>… which costs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discipline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This works as effective as other </a:t>
            </a:r>
            <a:br>
              <a:rPr lang="en-US" sz="2200" dirty="0" smtClean="0"/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new years resolutions </a:t>
            </a:r>
            <a:r>
              <a:rPr lang="en-US" sz="2200" dirty="0" smtClean="0"/>
              <a:t> like “exercising</a:t>
            </a:r>
            <a:br>
              <a:rPr lang="en-US" sz="2200" dirty="0" smtClean="0"/>
            </a:br>
            <a:r>
              <a:rPr lang="en-US" sz="2200" dirty="0" smtClean="0"/>
              <a:t>more” , “eating less”  or “file my tax </a:t>
            </a:r>
            <a:br>
              <a:rPr lang="en-US" sz="2200" dirty="0" smtClean="0"/>
            </a:br>
            <a:r>
              <a:rPr lang="en-US" sz="2200" dirty="0" smtClean="0"/>
              <a:t>return  ASAP”</a:t>
            </a:r>
            <a:endParaRPr lang="en-US" sz="22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500694" y="1785926"/>
            <a:ext cx="3360629" cy="4358848"/>
            <a:chOff x="5500694" y="1785926"/>
            <a:chExt cx="3360629" cy="4358848"/>
          </a:xfrm>
        </p:grpSpPr>
        <p:pic>
          <p:nvPicPr>
            <p:cNvPr id="6" name="Grafik 5" descr="Prussian_Fusiliers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4081" y="1785926"/>
              <a:ext cx="3337242" cy="4071966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5500694" y="5929330"/>
              <a:ext cx="33575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 smtClean="0"/>
                <a:t>Prussian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Fusiliers</a:t>
              </a:r>
              <a:r>
                <a:rPr lang="de-DE" sz="800" dirty="0" smtClean="0"/>
                <a:t>                                         </a:t>
              </a:r>
              <a:r>
                <a:rPr lang="de-DE" sz="800" dirty="0" smtClean="0">
                  <a:hlinkClick r:id="rId3"/>
                </a:rPr>
                <a:t>Source: </a:t>
              </a:r>
              <a:r>
                <a:rPr lang="de-DE" sz="800" dirty="0" err="1" smtClean="0">
                  <a:hlinkClick r:id="rId3"/>
                </a:rPr>
                <a:t>WikiMedia</a:t>
              </a:r>
              <a:r>
                <a:rPr lang="de-DE" sz="800" dirty="0" smtClean="0">
                  <a:hlinkClick r:id="rId3"/>
                </a:rPr>
                <a:t> </a:t>
              </a:r>
              <a:r>
                <a:rPr lang="de-DE" sz="800" dirty="0" err="1" smtClean="0">
                  <a:hlinkClick r:id="rId3"/>
                </a:rPr>
                <a:t>Commons</a:t>
              </a:r>
              <a:endParaRPr lang="en-US" sz="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Let’s face it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While </a:t>
            </a:r>
            <a:r>
              <a:rPr lang="en-US" sz="2400" dirty="0" smtClean="0">
                <a:solidFill>
                  <a:srgbClr val="0070C0"/>
                </a:solidFill>
              </a:rPr>
              <a:t>programming</a:t>
            </a:r>
            <a:r>
              <a:rPr lang="en-US" sz="2400" dirty="0" smtClean="0"/>
              <a:t> is frequently experienced as an interesting, creative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self motivating task</a:t>
            </a:r>
            <a:r>
              <a:rPr lang="en-US" sz="2400" dirty="0" smtClean="0"/>
              <a:t>,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testing</a:t>
            </a:r>
            <a:r>
              <a:rPr lang="en-US" sz="2400" dirty="0" smtClean="0"/>
              <a:t> remains an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unloved duty</a:t>
            </a:r>
          </a:p>
          <a:p>
            <a:r>
              <a:rPr lang="en-US" sz="2400" dirty="0" smtClean="0"/>
              <a:t>that tends to be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postponed</a:t>
            </a:r>
            <a:r>
              <a:rPr lang="en-US" sz="2400" dirty="0" smtClean="0"/>
              <a:t> to the end of the development process.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Moreover there is a natural tendency to chase the bug at locations where it is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hiding.</a:t>
            </a:r>
            <a:endParaRPr lang="en-US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Realms of Knowledge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</p:nvPr>
        </p:nvGraphicFramePr>
        <p:xfrm>
          <a:off x="285720" y="1714488"/>
          <a:ext cx="8504238" cy="4429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512"/>
                <a:gridCol w="2214578"/>
                <a:gridCol w="4575148"/>
              </a:tblGrid>
              <a:tr h="57401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What </a:t>
                      </a:r>
                      <a:r>
                        <a:rPr lang="en-US" baseline="0" dirty="0" smtClean="0"/>
                        <a:t> we 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know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don’t know</a:t>
                      </a:r>
                      <a:endParaRPr lang="en-US" dirty="0"/>
                    </a:p>
                  </a:txBody>
                  <a:tcPr anchor="ctr"/>
                </a:tc>
              </a:tr>
              <a:tr h="1095764">
                <a:tc>
                  <a:txBody>
                    <a:bodyPr/>
                    <a:lstStyle/>
                    <a:p>
                      <a:r>
                        <a:rPr lang="en-US" dirty="0" smtClean="0"/>
                        <a:t>are aware of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i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7593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aren’t aware of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i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15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4214810" y="4048788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accent1"/>
                </a:solidFill>
              </a:rPr>
              <a:t>unknown-unknowns</a:t>
            </a:r>
            <a:endParaRPr lang="en-US" sz="3600" i="1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14546" y="4312515"/>
            <a:ext cx="18573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solidFill>
                  <a:schemeClr val="accent1"/>
                </a:solidFill>
              </a:rPr>
              <a:t>unknown-</a:t>
            </a:r>
            <a:r>
              <a:rPr lang="en-US" sz="2600" i="1" dirty="0" err="1" smtClean="0">
                <a:solidFill>
                  <a:schemeClr val="accent1"/>
                </a:solidFill>
              </a:rPr>
              <a:t>knowns</a:t>
            </a:r>
            <a:endParaRPr lang="en-US" sz="2600" i="1" dirty="0">
              <a:solidFill>
                <a:schemeClr val="accent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72066" y="2571744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known-unknowns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72066" y="4720248"/>
            <a:ext cx="2714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This is the realm</a:t>
            </a:r>
            <a:b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where the bug dwells.</a:t>
            </a:r>
            <a:endParaRPr lang="en-US" sz="2200" dirty="0"/>
          </a:p>
        </p:txBody>
      </p:sp>
      <p:sp>
        <p:nvSpPr>
          <p:cNvPr id="9" name="Textfeld 8"/>
          <p:cNvSpPr txBox="1"/>
          <p:nvPr/>
        </p:nvSpPr>
        <p:spPr>
          <a:xfrm>
            <a:off x="2214546" y="2714620"/>
            <a:ext cx="17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Here we are</a:t>
            </a:r>
          </a:p>
          <a:p>
            <a:pPr algn="ctr"/>
            <a:r>
              <a:rPr lang="en-US" sz="1600" dirty="0" smtClean="0"/>
              <a:t>chasing bugs</a:t>
            </a:r>
            <a:endParaRPr lang="en-US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2214546" y="2428868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known-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</a:rPr>
              <a:t>knowns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>
          <a:defRPr kumimoji="0"/>
        </a:defPPr>
      </a:lstStyle>
    </a:spDef>
    <a:txDef>
      <a:spPr>
        <a:noFill/>
      </a:spPr>
      <a:bodyPr wrap="square" rtlCol="0">
        <a:spAutoFit/>
      </a:bodyPr>
      <a:lstStyle>
        <a:defPPr>
          <a:defRPr sz="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3050</Words>
  <Application>Microsoft Office PowerPoint</Application>
  <PresentationFormat>Bildschirmpräsentation (4:3)</PresentationFormat>
  <Paragraphs>592</Paragraphs>
  <Slides>44</Slides>
  <Notes>1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Cronus</vt:lpstr>
      <vt:lpstr>JOACHIM FAULHABER  Boost.Alabaster A Law Based Tester</vt:lpstr>
      <vt:lpstr>A Short Definition</vt:lpstr>
      <vt:lpstr>A Short Historie</vt:lpstr>
      <vt:lpstr>Experiences and Outlook</vt:lpstr>
      <vt:lpstr>Today</vt:lpstr>
      <vt:lpstr>Motivation</vt:lpstr>
      <vt:lpstr>Motivation</vt:lpstr>
      <vt:lpstr>Motivation</vt:lpstr>
      <vt:lpstr>Motivation: Realms of Knowledge</vt:lpstr>
      <vt:lpstr>Benefits</vt:lpstr>
      <vt:lpstr>Benefits</vt:lpstr>
      <vt:lpstr>Program Evolution</vt:lpstr>
      <vt:lpstr>Most important Aspect</vt:lpstr>
      <vt:lpstr>Design: A Law Based Testing Machine</vt:lpstr>
      <vt:lpstr>Design: Law &amp; Law Instance</vt:lpstr>
      <vt:lpstr>Design: Laws</vt:lpstr>
      <vt:lpstr>Design: Laws</vt:lpstr>
      <vt:lpstr>Design: Laws</vt:lpstr>
      <vt:lpstr>Design: Generators</vt:lpstr>
      <vt:lpstr>Design: Law Validator</vt:lpstr>
      <vt:lpstr>Implementation: Law Validator</vt:lpstr>
      <vt:lpstr>Implementation: Law Validator</vt:lpstr>
      <vt:lpstr>Implementation: Validation Loop</vt:lpstr>
      <vt:lpstr>Design: Calibrating Generators</vt:lpstr>
      <vt:lpstr>Implementation: Calibrating Generators</vt:lpstr>
      <vt:lpstr>Example: Commutativity</vt:lpstr>
      <vt:lpstr>Example: De Morgan's Law</vt:lpstr>
      <vt:lpstr>Design: Concept Validator</vt:lpstr>
      <vt:lpstr>Design: Concept Validator</vt:lpstr>
      <vt:lpstr>Example: Monoid Validator</vt:lpstr>
      <vt:lpstr>Example: Composing Validaters</vt:lpstr>
      <vt:lpstr>Generating Type Tests</vt:lpstr>
      <vt:lpstr>Example: abelian_monoids</vt:lpstr>
      <vt:lpstr>Developing Laws</vt:lpstr>
      <vt:lpstr>Some General Laws</vt:lpstr>
      <vt:lpstr>Some General Laws</vt:lpstr>
      <vt:lpstr>Some General Laws</vt:lpstr>
      <vt:lpstr>More Benefits</vt:lpstr>
      <vt:lpstr>Problems and Limitations</vt:lpstr>
      <vt:lpstr>Challenges for Alabaster</vt:lpstr>
      <vt:lpstr>Challenges for Alabaster</vt:lpstr>
      <vt:lpstr>Challenges for Alabaster</vt:lpstr>
      <vt:lpstr>Summary</vt:lpstr>
      <vt:lpstr>Thanks to</vt:lpstr>
    </vt:vector>
  </TitlesOfParts>
  <Company>Cortex Software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Boost.Alabaster A law based tester</dc:title>
  <dc:creator>jofa</dc:creator>
  <cp:lastModifiedBy>jofa</cp:lastModifiedBy>
  <cp:revision>183</cp:revision>
  <dcterms:created xsi:type="dcterms:W3CDTF">2010-04-13T11:53:04Z</dcterms:created>
  <dcterms:modified xsi:type="dcterms:W3CDTF">2010-05-03T09:48:53Z</dcterms:modified>
</cp:coreProperties>
</file>