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86" r:id="rId4"/>
    <p:sldId id="285" r:id="rId5"/>
    <p:sldId id="259" r:id="rId6"/>
    <p:sldId id="275" r:id="rId7"/>
    <p:sldId id="276" r:id="rId8"/>
    <p:sldId id="260" r:id="rId9"/>
    <p:sldId id="279" r:id="rId10"/>
    <p:sldId id="280" r:id="rId11"/>
    <p:sldId id="282" r:id="rId12"/>
    <p:sldId id="264" r:id="rId13"/>
    <p:sldId id="262" r:id="rId14"/>
    <p:sldId id="265" r:id="rId15"/>
    <p:sldId id="266" r:id="rId16"/>
    <p:sldId id="268" r:id="rId17"/>
    <p:sldId id="263" r:id="rId18"/>
    <p:sldId id="271" r:id="rId19"/>
    <p:sldId id="270" r:id="rId20"/>
    <p:sldId id="272" r:id="rId21"/>
    <p:sldId id="269" r:id="rId22"/>
    <p:sldId id="273" r:id="rId23"/>
    <p:sldId id="274" r:id="rId24"/>
    <p:sldId id="283" r:id="rId25"/>
    <p:sldId id="284" r:id="rId26"/>
    <p:sldId id="281" r:id="rId27"/>
    <p:sldId id="261" r:id="rId28"/>
    <p:sldId id="277" r:id="rId29"/>
    <p:sldId id="278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falsified …</a:t>
            </a:r>
          </a:p>
          <a:p>
            <a:pPr lvl="1"/>
            <a:r>
              <a:rPr lang="en-US" dirty="0" smtClean="0"/>
              <a:t>we detect a program error</a:t>
            </a:r>
          </a:p>
          <a:p>
            <a:pPr lvl="1"/>
            <a:r>
              <a:rPr lang="en-US" dirty="0" smtClean="0"/>
              <a:t>or a specification error</a:t>
            </a:r>
          </a:p>
          <a:p>
            <a:pPr lvl="1"/>
            <a:r>
              <a:rPr lang="en-US" dirty="0" smtClean="0"/>
              <a:t>… by means of minimal counter example</a:t>
            </a:r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dirty="0" smtClean="0"/>
              <a:t>fix a bug in the program</a:t>
            </a:r>
          </a:p>
          <a:p>
            <a:pPr lvl="1"/>
            <a:r>
              <a:rPr lang="en-US" dirty="0" smtClean="0"/>
              <a:t>rectify or refine a law</a:t>
            </a:r>
          </a:p>
          <a:p>
            <a:pPr lvl="1"/>
            <a:r>
              <a:rPr lang="en-US" dirty="0" smtClean="0"/>
              <a:t>abandon a law, because it is not valid</a:t>
            </a:r>
          </a:p>
          <a:p>
            <a:pPr lvl="2"/>
            <a:r>
              <a:rPr lang="en-US" dirty="0" smtClean="0"/>
              <a:t>refine our specification or program theory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7" name="Textfeld 6"/>
          <p:cNvSpPr txBox="1"/>
          <p:nvPr/>
        </p:nvSpPr>
        <p:spPr>
          <a:xfrm>
            <a:off x="1142976" y="2631040"/>
            <a:ext cx="22145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Validate new law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1285852" y="3488296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         V        S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’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28596" y="5000636"/>
            <a:ext cx="9286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 bug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2786050" y="5000636"/>
            <a:ext cx="10715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refine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</p:txBody>
      </p:sp>
      <p:sp>
        <p:nvSpPr>
          <p:cNvPr id="15" name="Textfeld 14"/>
          <p:cNvSpPr txBox="1"/>
          <p:nvPr/>
        </p:nvSpPr>
        <p:spPr>
          <a:xfrm>
            <a:off x="4071934" y="5000636"/>
            <a:ext cx="9286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drop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928794" y="5000636"/>
            <a:ext cx="64294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Ø</a:t>
            </a:r>
            <a:endParaRPr lang="en-US" sz="1600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71472" y="4089448"/>
            <a:ext cx="92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err="1" smtClean="0"/>
              <a:t>prog</a:t>
            </a:r>
            <a:r>
              <a:rPr lang="en-US" sz="1500" dirty="0" smtClean="0"/>
              <a:t> err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00430" y="4143380"/>
            <a:ext cx="114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 err 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cxnSp>
        <p:nvCxnSpPr>
          <p:cNvPr id="22" name="Gerade Verbindung 21"/>
          <p:cNvCxnSpPr>
            <a:stCxn id="6" idx="2"/>
            <a:endCxn id="7" idx="0"/>
          </p:cNvCxnSpPr>
          <p:nvPr/>
        </p:nvCxnSpPr>
        <p:spPr>
          <a:xfrm rot="5400000">
            <a:off x="2021692" y="2402467"/>
            <a:ext cx="457146" cy="15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9" idx="0"/>
          </p:cNvCxnSpPr>
          <p:nvPr/>
        </p:nvCxnSpPr>
        <p:spPr>
          <a:xfrm rot="5400000">
            <a:off x="2006303" y="3244334"/>
            <a:ext cx="487924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9" idx="2"/>
            <a:endCxn id="11" idx="0"/>
          </p:cNvCxnSpPr>
          <p:nvPr/>
        </p:nvCxnSpPr>
        <p:spPr>
          <a:xfrm rot="5400000">
            <a:off x="1015489" y="3765860"/>
            <a:ext cx="1112230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9" idx="2"/>
            <a:endCxn id="16" idx="0"/>
          </p:cNvCxnSpPr>
          <p:nvPr/>
        </p:nvCxnSpPr>
        <p:spPr>
          <a:xfrm rot="5400000">
            <a:off x="1694150" y="4444521"/>
            <a:ext cx="11122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endCxn id="14" idx="0"/>
          </p:cNvCxnSpPr>
          <p:nvPr/>
        </p:nvCxnSpPr>
        <p:spPr>
          <a:xfrm rot="16200000" flipH="1">
            <a:off x="2268124" y="3946925"/>
            <a:ext cx="1071570" cy="103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9" idx="2"/>
            <a:endCxn id="15" idx="0"/>
          </p:cNvCxnSpPr>
          <p:nvPr/>
        </p:nvCxnSpPr>
        <p:spPr>
          <a:xfrm rot="16200000" flipH="1">
            <a:off x="2837158" y="3301513"/>
            <a:ext cx="1112230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stCxn id="11" idx="2"/>
          </p:cNvCxnSpPr>
          <p:nvPr/>
        </p:nvCxnSpPr>
        <p:spPr>
          <a:xfrm rot="5400000">
            <a:off x="547895" y="5715016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2940274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4226158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1870292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16200000" flipH="1">
            <a:off x="3297904" y="3655103"/>
            <a:ext cx="12142" cy="482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 77"/>
          <p:cNvCxnSpPr>
            <a:endCxn id="6" idx="3"/>
          </p:cNvCxnSpPr>
          <p:nvPr/>
        </p:nvCxnSpPr>
        <p:spPr>
          <a:xfrm rot="16200000" flipV="1">
            <a:off x="2415660" y="2772858"/>
            <a:ext cx="4098367" cy="25003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000628" y="3429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++</a:t>
            </a:r>
            <a:r>
              <a:rPr lang="en-US" i="1" dirty="0" err="1" smtClean="0"/>
              <a:t>i</a:t>
            </a:r>
            <a:r>
              <a:rPr lang="en-US" sz="1500" dirty="0" smtClean="0"/>
              <a:t> </a:t>
            </a:r>
          </a:p>
        </p:txBody>
      </p: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sp>
        <p:nvSpPr>
          <p:cNvPr id="7" name="Pfeil nach unten 6"/>
          <p:cNvSpPr/>
          <p:nvPr/>
        </p:nvSpPr>
        <p:spPr>
          <a:xfrm>
            <a:off x="2643174" y="3357562"/>
            <a:ext cx="500066" cy="357190"/>
          </a:xfrm>
          <a:prstGeom prst="down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85918" y="3857628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 </a:t>
            </a:r>
            <a:br>
              <a:rPr lang="en-US" dirty="0" smtClean="0"/>
            </a:br>
            <a:r>
              <a:rPr lang="en-US" dirty="0" smtClean="0"/>
              <a:t>law to instance</a:t>
            </a:r>
            <a:endParaRPr lang="en-US" dirty="0"/>
          </a:p>
        </p:txBody>
      </p:sp>
      <p:sp>
        <p:nvSpPr>
          <p:cNvPr id="9" name="Pfeil nach unten 8"/>
          <p:cNvSpPr/>
          <p:nvPr/>
        </p:nvSpPr>
        <p:spPr>
          <a:xfrm>
            <a:off x="2643174" y="4643446"/>
            <a:ext cx="500066" cy="357190"/>
          </a:xfrm>
          <a:prstGeom prst="down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785918" y="5143512"/>
            <a:ext cx="2143140" cy="369332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Collect violations</a:t>
            </a:r>
            <a:endParaRPr lang="en-US" dirty="0"/>
          </a:p>
        </p:txBody>
      </p: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It is assumed, that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provide the functions and operations that are used to implement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// For static polymorphism (CRTP)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       //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// 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462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// For static polymorphism (CRTP)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&gt;// Types for intermediate and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// final results that we would like to monitor.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  //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debug_holds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Verbose variant of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 // 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// Output-Variables </a:t>
            </a:r>
            <a:r>
              <a:rPr lang="en-US" i="1" dirty="0" smtClean="0">
                <a:solidFill>
                  <a:srgbClr val="0070C0"/>
                </a:solidFill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                   // for intermediate and final results.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      </a:t>
            </a:r>
            <a:r>
              <a:rPr lang="en-US" sz="16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debug_holds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</a:rPr>
              <a:t>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setInstance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inVars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inVars,output_tuple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outVars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    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Size of the law instance as base for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operator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(const Law&amp;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)const;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simplicity ordering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formula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private: . . 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generator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generates  instance variables </a:t>
            </a:r>
            <a:r>
              <a:rPr lang="en-US" sz="2000" i="1" dirty="0" smtClean="0">
                <a:solidFill>
                  <a:srgbClr val="0070C0"/>
                </a:solidFill>
              </a:rPr>
              <a:t>(x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, …, </a:t>
            </a:r>
            <a:r>
              <a:rPr lang="en-US" sz="2000" i="1" dirty="0" err="1" smtClean="0">
                <a:solidFill>
                  <a:srgbClr val="0070C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)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of types </a:t>
            </a:r>
            <a:r>
              <a:rPr lang="en-US" sz="2000" i="1" dirty="0" smtClean="0">
                <a:solidFill>
                  <a:srgbClr val="0070C0"/>
                </a:solidFill>
              </a:rPr>
              <a:t>(T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, …, </a:t>
            </a:r>
            <a:r>
              <a:rPr lang="en-US" sz="2000" i="1" dirty="0" err="1" smtClean="0">
                <a:solidFill>
                  <a:srgbClr val="0070C0"/>
                </a:solidFill>
              </a:rPr>
              <a:t>T</a:t>
            </a:r>
            <a:r>
              <a:rPr lang="en-US" sz="20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)  </a:t>
            </a:r>
            <a:r>
              <a:rPr lang="en-US" sz="2000" dirty="0" smtClean="0"/>
              <a:t>for a given Law.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… ,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i="1" dirty="0" smtClean="0">
                <a:solidFill>
                  <a:srgbClr val="0070C0"/>
                </a:solidFill>
              </a:rPr>
              <a:t>&gt; →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&gt;</a:t>
            </a:r>
            <a:r>
              <a:rPr lang="en-US" sz="2000" i="1" dirty="0" smtClean="0"/>
              <a:t>, … , </a:t>
            </a: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&gt;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/>
              <a:t>where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is a generator class template,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 smtClean="0"/>
              <a:t> denotes a </a:t>
            </a:r>
            <a:r>
              <a:rPr lang="en-US" sz="2000" dirty="0" err="1" smtClean="0"/>
              <a:t>typelist</a:t>
            </a:r>
            <a:r>
              <a:rPr lang="en-US" sz="2000" dirty="0" smtClean="0"/>
              <a:t>.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MapUnaryTemplate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</a:t>
            </a:r>
            <a:r>
              <a:rPr lang="en-US" dirty="0" err="1" smtClean="0"/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Todo</a:t>
            </a:r>
            <a:r>
              <a:rPr lang="en-US" dirty="0" smtClean="0"/>
              <a:t> animated graphic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LawValidaterI</a:t>
            </a:r>
            <a:endParaRPr lang="de-DE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{                           // Abstract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addViolations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ViolationMapT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collector);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MapUnaryTemplate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           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   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  <a:endParaRPr lang="en-US" sz="2400" dirty="0" smtClean="0"/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Alexandrecu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… named </a:t>
            </a:r>
            <a:r>
              <a:rPr lang="en-US" sz="2400" dirty="0" err="1" smtClean="0">
                <a:solidFill>
                  <a:srgbClr val="0070C0"/>
                </a:solidFill>
              </a:rPr>
              <a:t>LaBatea</a:t>
            </a:r>
            <a:r>
              <a:rPr lang="en-US" sz="2400" dirty="0" smtClean="0"/>
              <a:t>, [Boost.]</a:t>
            </a:r>
            <a:r>
              <a:rPr lang="en-US" sz="2400" dirty="0" smtClean="0">
                <a:solidFill>
                  <a:srgbClr val="0070C0"/>
                </a:solidFill>
              </a:rPr>
              <a:t>Validate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3.2.x_plus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Boost-Vault: </a:t>
            </a:r>
            <a:r>
              <a:rPr lang="en-US" sz="2400" dirty="0" smtClean="0">
                <a:hlinkClick r:id="rId5"/>
              </a:rPr>
              <a:t>itl_plus_3_2_0.zip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Sourceforge</a:t>
            </a:r>
            <a:r>
              <a:rPr lang="en-US" sz="2400" dirty="0" smtClean="0"/>
              <a:t>:  </a:t>
            </a:r>
            <a:r>
              <a:rPr lang="en-US" sz="24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trials_count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                                </a:t>
            </a:r>
            <a:r>
              <a:rPr lang="en-US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Generate law instance</a:t>
            </a:r>
            <a:r>
              <a:rPr lang="en-US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.map_template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.setInstance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.holds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())             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b="1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.insert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violations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calibrated.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de-DE" dirty="0" err="1" smtClean="0">
                <a:cs typeface="Courier New" pitchFamily="49" charset="0"/>
              </a:rPr>
              <a:t>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Calibrater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</a:t>
            </a:r>
            <a:r>
              <a:rPr lang="de-DE" i="1" baseline="-25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&gt;&gt;::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each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de-DE" dirty="0" err="1" smtClean="0">
                <a:cs typeface="Courier New" pitchFamily="49" charset="0"/>
              </a:rPr>
              <a:t>generator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tuple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generators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endParaRPr lang="de-D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Calibrater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trials_count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                                </a:t>
            </a:r>
            <a:r>
              <a:rPr lang="en-US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Generate law instance</a:t>
            </a:r>
            <a:r>
              <a:rPr lang="en-US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.map_template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.setInstance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.holds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())             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b="1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.insert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violations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Algebra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8977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Type&gt;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abelian_monoid_validater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algebra_validater</a:t>
            </a:r>
            <a:endParaRPr lang="de-DE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Laws {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setProfile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= 33;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   = 33;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= 34;   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lawChoice.init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LawValidaterI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chooseValidater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lawChoice.some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InplaceAssociativit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  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InplaceNeutrality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InplaceCommutativity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void validate() {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chooseValidater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de-DE" sz="1200" dirty="0" smtClean="0"/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to the unknown-unknowns</a:t>
            </a:r>
          </a:p>
          <a:p>
            <a:pPr lvl="1"/>
            <a:r>
              <a:rPr lang="en-US" sz="2400" dirty="0" smtClean="0"/>
              <a:t>Creating a new and independent view (Laws)</a:t>
            </a:r>
          </a:p>
          <a:p>
            <a:pPr lvl="1"/>
            <a:r>
              <a:rPr lang="en-US" sz="2400" dirty="0" smtClean="0"/>
              <a:t>Exploring  their validity against the code</a:t>
            </a:r>
          </a:p>
          <a:p>
            <a:pPr lvl="1"/>
            <a:r>
              <a:rPr lang="en-US" sz="2400" dirty="0" smtClean="0"/>
              <a:t>Simulating coincidence by random generation</a:t>
            </a:r>
          </a:p>
          <a:p>
            <a:r>
              <a:rPr lang="en-US" sz="2800" dirty="0" smtClean="0"/>
              <a:t>Enhancing effectiveness and efficiency</a:t>
            </a:r>
          </a:p>
          <a:p>
            <a:pPr lvl="1"/>
            <a:r>
              <a:rPr lang="en-US" sz="2400" dirty="0" smtClean="0"/>
              <a:t>Automation</a:t>
            </a:r>
          </a:p>
          <a:p>
            <a:pPr lvl="1"/>
            <a:r>
              <a:rPr lang="en-US" sz="2400" dirty="0" smtClean="0"/>
              <a:t>Case coverage by random case generation</a:t>
            </a:r>
          </a:p>
          <a:p>
            <a:pPr lvl="1"/>
            <a:r>
              <a:rPr lang="en-US" sz="2400" dirty="0" smtClean="0"/>
              <a:t>Code coverage</a:t>
            </a:r>
          </a:p>
          <a:p>
            <a:pPr lvl="1"/>
            <a:r>
              <a:rPr lang="en-US" sz="2400" dirty="0" smtClean="0"/>
              <a:t>A new way of structuring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do we access unknown-unknowns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Communication: Asking other people.</a:t>
            </a:r>
          </a:p>
          <a:p>
            <a:r>
              <a:rPr lang="en-US" dirty="0" smtClean="0"/>
              <a:t>Exploration: Being curious, making experiments.</a:t>
            </a:r>
          </a:p>
          <a:p>
            <a:r>
              <a:rPr lang="en-US" dirty="0" smtClean="0"/>
              <a:t>Playing and trying.</a:t>
            </a:r>
          </a:p>
          <a:p>
            <a:r>
              <a:rPr lang="en-US" dirty="0" smtClean="0"/>
              <a:t>Coincidence.</a:t>
            </a:r>
          </a:p>
          <a:p>
            <a:r>
              <a:rPr lang="en-US" dirty="0" smtClean="0"/>
              <a:t>Letting go: Relaxing, doing something else.</a:t>
            </a:r>
          </a:p>
          <a:p>
            <a:r>
              <a:rPr lang="en-US" dirty="0" smtClean="0"/>
              <a:t>Looking from a different point of view or paradigm.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Enhancing Motivation</a:t>
            </a:r>
          </a:p>
          <a:p>
            <a:pPr lvl="1"/>
            <a:r>
              <a:rPr lang="en-US" sz="2400" dirty="0" smtClean="0"/>
              <a:t>Creating and developing a set of testable laws</a:t>
            </a:r>
          </a:p>
          <a:p>
            <a:pPr lvl="1"/>
            <a:r>
              <a:rPr lang="en-US" sz="2400" dirty="0" smtClean="0"/>
              <a:t>Which is a formal specification as well</a:t>
            </a:r>
          </a:p>
          <a:p>
            <a:pPr lvl="1"/>
            <a:r>
              <a:rPr lang="en-US" sz="2400" dirty="0" smtClean="0"/>
              <a:t>Test cases are always generated</a:t>
            </a:r>
          </a:p>
          <a:p>
            <a:pPr lvl="1"/>
            <a:r>
              <a:rPr lang="en-US" sz="2400" dirty="0" smtClean="0"/>
              <a:t>Violation cases are always minimal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smtClean="0"/>
              <a:t>F</a:t>
            </a:r>
            <a:r>
              <a:rPr lang="de-DE" dirty="0" smtClean="0"/>
              <a:t>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l</a:t>
            </a:r>
            <a:r>
              <a:rPr lang="en-US" dirty="0" smtClean="0"/>
              <a:t>aw based testing …</a:t>
            </a:r>
          </a:p>
          <a:p>
            <a:r>
              <a:rPr lang="en-US" dirty="0" smtClean="0"/>
              <a:t>… was very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fosters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</a:t>
            </a:r>
            <a:r>
              <a:rPr lang="en-US" dirty="0" smtClean="0"/>
              <a:t>ontains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smtClean="0"/>
              <a:t>P</a:t>
            </a:r>
            <a:r>
              <a:rPr lang="de-DE" dirty="0" smtClean="0"/>
              <a:t>resence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</a:t>
            </a:r>
            <a:r>
              <a:rPr lang="en-US" dirty="0" smtClean="0"/>
              <a:t>hat is </a:t>
            </a:r>
            <a:r>
              <a:rPr lang="en-US" dirty="0" smtClean="0">
                <a:solidFill>
                  <a:srgbClr val="0070C0"/>
                </a:solidFill>
              </a:rPr>
              <a:t>non-boost</a:t>
            </a:r>
            <a:r>
              <a:rPr lang="en-US" dirty="0" smtClean="0"/>
              <a:t> quality and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 </a:t>
            </a:r>
            <a:r>
              <a:rPr lang="en-US" dirty="0" smtClean="0"/>
              <a:t>of properties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the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(not so)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</a:t>
            </a:r>
            <a:r>
              <a:rPr lang="en-US" sz="2200" dirty="0" smtClean="0"/>
              <a:t>“exercising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5" name="Grafik 4" descr="377px-Prussian_Fusili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000239"/>
            <a:ext cx="2428892" cy="38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26"/>
                <a:gridCol w="2000264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… are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known-</a:t>
                      </a:r>
                      <a:r>
                        <a:rPr lang="en-US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knowns</a:t>
                      </a:r>
                      <a:endPara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Here we are</a:t>
                      </a:r>
                    </a:p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chasing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 bugs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known-unknowns</a:t>
                      </a:r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/>
                        <a:t>… aren’t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unknown-</a:t>
                      </a:r>
                      <a:r>
                        <a:rPr kumimoji="0" lang="en-US" i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knowns</a:t>
                      </a:r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unknown-unknowns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the realm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where the bug dwells.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1337</Words>
  <Application>Microsoft Office PowerPoint</Application>
  <PresentationFormat>Bildschirmpräsentation (4:3)</PresentationFormat>
  <Paragraphs>280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Cronus</vt:lpstr>
      <vt:lpstr>JOACHIM FAULHABER  Boost.Alabaster A Law Based Tester</vt:lpstr>
      <vt:lpstr>A short History</vt:lpstr>
      <vt:lpstr>A short Future</vt:lpstr>
      <vt:lpstr>A short Presence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Design: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Algebra Validater</vt:lpstr>
      <vt:lpstr>The End</vt:lpstr>
      <vt:lpstr>Motivation</vt:lpstr>
      <vt:lpstr>Motivation</vt:lpstr>
      <vt:lpstr>Motivation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143</cp:revision>
  <dcterms:created xsi:type="dcterms:W3CDTF">2010-04-13T11:53:04Z</dcterms:created>
  <dcterms:modified xsi:type="dcterms:W3CDTF">2010-04-22T12:36:34Z</dcterms:modified>
</cp:coreProperties>
</file>