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88" r:id="rId22"/>
    <p:sldId id="270" r:id="rId23"/>
    <p:sldId id="272" r:id="rId24"/>
    <p:sldId id="269" r:id="rId25"/>
    <p:sldId id="273" r:id="rId26"/>
    <p:sldId id="274" r:id="rId27"/>
    <p:sldId id="283" r:id="rId28"/>
    <p:sldId id="289" r:id="rId29"/>
    <p:sldId id="291" r:id="rId30"/>
    <p:sldId id="284" r:id="rId31"/>
    <p:sldId id="290" r:id="rId32"/>
    <p:sldId id="292" r:id="rId33"/>
    <p:sldId id="293" r:id="rId34"/>
    <p:sldId id="298" r:id="rId35"/>
    <p:sldId id="299" r:id="rId36"/>
    <p:sldId id="300" r:id="rId37"/>
    <p:sldId id="301" r:id="rId38"/>
    <p:sldId id="294" r:id="rId39"/>
    <p:sldId id="297" r:id="rId40"/>
    <p:sldId id="295" r:id="rId41"/>
    <p:sldId id="296" r:id="rId42"/>
    <p:sldId id="302" r:id="rId43"/>
    <p:sldId id="303" r:id="rId44"/>
    <p:sldId id="28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263C9A"/>
    <a:srgbClr val="00153E"/>
    <a:srgbClr val="001D58"/>
    <a:srgbClr val="001132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062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48"/>
          <c:y val="0.14075630252100868"/>
          <c:w val="0.73569580170699189"/>
          <c:h val="0.67016806722689182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10776960"/>
        <c:axId val="10779264"/>
      </c:scatterChart>
      <c:valAx>
        <c:axId val="10776960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12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0779264"/>
        <c:crosses val="autoZero"/>
        <c:crossBetween val="midCat"/>
      </c:valAx>
      <c:valAx>
        <c:axId val="10779264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298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077696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177"/>
          <c:y val="0.93907563025210206"/>
          <c:w val="0.44414228028977676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30.04.2010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Version 1.0.0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Distributed under the Boost Software </a:t>
            </a:r>
            <a:r>
              <a:rPr lang="en-US" dirty="0" err="1" smtClean="0"/>
              <a:t>Licence</a:t>
            </a:r>
            <a:r>
              <a:rPr lang="en-US" dirty="0" smtClean="0"/>
              <a:t>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Version 1.0.0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</a:t>
            </a:r>
            <a:r>
              <a:rPr lang="en-US" dirty="0" err="1" smtClean="0"/>
              <a:t>Licence</a:t>
            </a:r>
            <a:r>
              <a:rPr lang="en-US" dirty="0" smtClean="0"/>
              <a:t>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atea.de/galerie.htm" TargetMode="External"/><Relationship Id="rId7" Type="http://schemas.openxmlformats.org/officeDocument/2006/relationships/hyperlink" Target="http://sourceforge.net/projects/it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stpro.com/vault/index.php?action=downloadfile&amp;filename=itl_3_2_0.zip&amp;directory=Containers" TargetMode="External"/><Relationship Id="rId5" Type="http://schemas.openxmlformats.org/officeDocument/2006/relationships/hyperlink" Target="https://svn.boost.org/svn/boost/sandbox/itl/boost/validate/" TargetMode="External"/><Relationship Id="rId4" Type="http://schemas.openxmlformats.org/officeDocument/2006/relationships/hyperlink" Target="http://www.amazon.com/Modern-Design-Generic-Programming-Patterns/dp/020170431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</a:t>
            </a:r>
            <a:r>
              <a:rPr lang="en-US" dirty="0" err="1" smtClean="0"/>
              <a:t>Licence</a:t>
            </a:r>
            <a:r>
              <a:rPr lang="en-US" dirty="0" smtClean="0"/>
              <a:t>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provides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rgbClr val="0070C0"/>
                </a:solidFill>
              </a:rPr>
              <a:t>unknown-unknowns</a:t>
            </a: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</a:t>
            </a:r>
            <a:r>
              <a:rPr lang="en-US" sz="2400" dirty="0" smtClean="0"/>
              <a:t>a law</a:t>
            </a:r>
          </a:p>
          <a:p>
            <a:pPr lvl="1"/>
            <a:r>
              <a:rPr lang="en-US" sz="2400" dirty="0" smtClean="0"/>
              <a:t>abandon a law, because it is not </a:t>
            </a:r>
            <a:r>
              <a:rPr lang="en-US" sz="2400" dirty="0" smtClean="0"/>
              <a:t>valid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law a</a:t>
              </a:r>
              <a:r>
                <a:rPr lang="en-US" baseline="-25000" dirty="0" smtClean="0"/>
                <a:t>i+1</a:t>
              </a:r>
              <a:endParaRPr lang="en-US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U, +&gt;: </a:t>
            </a:r>
            <a:br>
              <a:rPr lang="en-US" dirty="0" smtClean="0"/>
            </a:br>
            <a:r>
              <a:rPr lang="en-US" dirty="0" smtClean="0"/>
              <a:t>{ T a; U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It is assumed, that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provide the functions and operations that are used to implement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</a:t>
            </a:r>
            <a:r>
              <a:rPr lang="en-US" dirty="0" err="1" smtClean="0"/>
              <a:t>Licence</a:t>
            </a:r>
            <a:r>
              <a:rPr lang="en-US" dirty="0" smtClean="0"/>
              <a:t>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validater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validater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</a:t>
            </a:r>
            <a:r>
              <a:rPr lang="en-US" dirty="0" err="1" smtClean="0"/>
              <a:t>Morgans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Morgans</a:t>
            </a:r>
            <a:r>
              <a:rPr lang="en-US" dirty="0" smtClean="0"/>
              <a:t> Law on different interval containers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validaters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validates</a:t>
            </a:r>
            <a:r>
              <a:rPr lang="en-US" dirty="0" smtClean="0"/>
              <a:t> the set of laws that are assumed to be valid for that concept: The </a:t>
            </a:r>
            <a:r>
              <a:rPr lang="en-US" dirty="0" smtClean="0">
                <a:solidFill>
                  <a:srgbClr val="0070C0"/>
                </a:solidFill>
              </a:rPr>
              <a:t>semantic constraints</a:t>
            </a:r>
            <a:r>
              <a:rPr lang="en-US" dirty="0" smtClean="0"/>
              <a:t> of the concept.</a:t>
            </a:r>
          </a:p>
          <a:p>
            <a:r>
              <a:rPr lang="en-US" dirty="0" smtClean="0"/>
              <a:t>To develop 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means to develop a </a:t>
            </a:r>
            <a:r>
              <a:rPr lang="en-US" dirty="0" smtClean="0">
                <a:solidFill>
                  <a:srgbClr val="0070C0"/>
                </a:solidFill>
              </a:rPr>
              <a:t>concept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calls law </a:t>
            </a:r>
            <a:r>
              <a:rPr lang="en-US" dirty="0" err="1" smtClean="0"/>
              <a:t>validaters</a:t>
            </a:r>
            <a:r>
              <a:rPr lang="en-US" dirty="0" smtClean="0"/>
              <a:t> or other concept </a:t>
            </a:r>
            <a:r>
              <a:rPr lang="en-US" dirty="0" err="1" smtClean="0"/>
              <a:t>validaters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partial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) to perform a validation.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defines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dirty="0" smtClean="0"/>
              <a:t> for it’s </a:t>
            </a:r>
            <a:r>
              <a:rPr lang="en-US" dirty="0" smtClean="0">
                <a:solidFill>
                  <a:srgbClr val="0070C0"/>
                </a:solidFill>
              </a:rPr>
              <a:t>partial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</a:t>
            </a:r>
            <a:r>
              <a:rPr lang="en-US" sz="2400" dirty="0" smtClean="0"/>
              <a:t>called </a:t>
            </a:r>
            <a:r>
              <a:rPr lang="en-US" sz="2400" dirty="0" err="1" smtClean="0">
                <a:solidFill>
                  <a:srgbClr val="0070C0"/>
                </a:solidFill>
                <a:hlinkClick r:id="rId3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4"/>
              </a:rPr>
              <a:t>Andrej </a:t>
            </a:r>
            <a:r>
              <a:rPr lang="en-US" sz="2400" dirty="0" err="1" smtClean="0">
                <a:hlinkClick r:id="rId4"/>
              </a:rPr>
              <a:t>Alexandrescu</a:t>
            </a:r>
            <a:r>
              <a:rPr lang="en-US" sz="2400" dirty="0" smtClean="0">
                <a:hlinkClick r:id="rId4"/>
              </a:rPr>
              <a:t> 2001: Modern </a:t>
            </a:r>
            <a:r>
              <a:rPr lang="en-US" sz="2400" dirty="0" err="1" smtClean="0">
                <a:hlinkClick r:id="rId4"/>
              </a:rPr>
              <a:t>c++</a:t>
            </a:r>
            <a:r>
              <a:rPr lang="en-US" sz="2400" dirty="0" smtClean="0">
                <a:hlinkClick r:id="rId4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5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6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7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validaters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itl_set_driver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Itl_set_driver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494658"/>
            <a:ext cx="3357586" cy="1077218"/>
            <a:chOff x="785786" y="2494658"/>
            <a:chExt cx="3357586" cy="1077218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494658"/>
              <a:ext cx="4286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3929066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. . 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M(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857356" y="307181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1736" y="47148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28662" y="47148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Gerade Verbindung mit Pfeil 23"/>
          <p:cNvCxnSpPr>
            <a:stCxn id="18" idx="3"/>
            <a:endCxn id="15" idx="1"/>
          </p:cNvCxnSpPr>
          <p:nvPr/>
        </p:nvCxnSpPr>
        <p:spPr>
          <a:xfrm>
            <a:off x="1357290" y="4945717"/>
            <a:ext cx="1214446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18" idx="0"/>
          </p:cNvCxnSpPr>
          <p:nvPr/>
        </p:nvCxnSpPr>
        <p:spPr>
          <a:xfrm rot="5400000">
            <a:off x="964381" y="3750471"/>
            <a:ext cx="1143008" cy="78581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5" idx="0"/>
          </p:cNvCxnSpPr>
          <p:nvPr/>
        </p:nvCxnSpPr>
        <p:spPr>
          <a:xfrm rot="16200000" flipH="1">
            <a:off x="1928794" y="3857628"/>
            <a:ext cx="1143008" cy="5715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85852" y="364331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f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00298" y="364331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714480" y="490604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214942" y="3081693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interval_container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000892" y="465332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500562" y="4712625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Gerade Verbindung mit Pfeil 40"/>
          <p:cNvCxnSpPr>
            <a:stCxn id="40" idx="3"/>
            <a:endCxn id="39" idx="1"/>
          </p:cNvCxnSpPr>
          <p:nvPr/>
        </p:nvCxnSpPr>
        <p:spPr>
          <a:xfrm>
            <a:off x="5857884" y="4897291"/>
            <a:ext cx="1143008" cy="176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40" idx="0"/>
          </p:cNvCxnSpPr>
          <p:nvPr/>
        </p:nvCxnSpPr>
        <p:spPr>
          <a:xfrm rot="5400000">
            <a:off x="5095998" y="3522111"/>
            <a:ext cx="1273740" cy="11072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9" idx="0"/>
          </p:cNvCxnSpPr>
          <p:nvPr/>
        </p:nvCxnSpPr>
        <p:spPr>
          <a:xfrm rot="16200000" flipH="1">
            <a:off x="6357950" y="3796073"/>
            <a:ext cx="1214446" cy="5000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4876" y="378393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000892" y="379607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algorithm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715008" y="4998377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algorithm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857356" y="411034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58" name="Textfeld 57"/>
          <p:cNvSpPr txBox="1"/>
          <p:nvPr/>
        </p:nvSpPr>
        <p:spPr>
          <a:xfrm>
            <a:off x="6215074" y="404878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500" dirty="0" smtClean="0"/>
              <a:t>Comparing the same binary function </a:t>
            </a:r>
            <a:r>
              <a:rPr lang="en-US" sz="25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dirty="0" smtClean="0"/>
              <a:t> :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500" dirty="0" smtClean="0"/>
              <a:t>for two different implementations 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500" dirty="0" smtClean="0"/>
              <a:t>and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500" dirty="0" smtClean="0"/>
              <a:t> of a concept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500" dirty="0" smtClean="0"/>
              <a:t>.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x,y</a:t>
            </a:r>
            <a:r>
              <a:rPr lang="en-US" sz="2500" i="1" dirty="0" smtClean="0"/>
              <a:t>; </a:t>
            </a:r>
            <a:r>
              <a:rPr lang="en-US" sz="2500" i="1" dirty="0" smtClean="0">
                <a:solidFill>
                  <a:srgbClr val="0070C0"/>
                </a:solidFill>
              </a:rPr>
              <a:t>f</a:t>
            </a:r>
            <a:r>
              <a:rPr lang="en-US" sz="2500" i="1" dirty="0" smtClean="0"/>
              <a:t>(</a:t>
            </a:r>
            <a:r>
              <a:rPr lang="en-US" sz="2500" i="1" dirty="0" err="1" smtClean="0"/>
              <a:t>x</a:t>
            </a:r>
            <a:r>
              <a:rPr lang="en-US" sz="25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500" i="1" dirty="0" smtClean="0"/>
              <a:t>) </a:t>
            </a:r>
            <a:r>
              <a:rPr lang="en-US" sz="2500" i="1" dirty="0" smtClean="0"/>
              <a:t>== </a:t>
            </a:r>
            <a:r>
              <a:rPr lang="en-US" sz="2500" i="1" dirty="0" smtClean="0">
                <a:solidFill>
                  <a:srgbClr val="0070C0"/>
                </a:solidFill>
              </a:rPr>
              <a:t>f</a:t>
            </a:r>
            <a:r>
              <a:rPr lang="en-US" sz="2500" i="1" dirty="0" smtClean="0"/>
              <a:t>(x)</a:t>
            </a:r>
            <a:r>
              <a:rPr lang="en-US" sz="25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i="1" dirty="0" smtClean="0">
                <a:solidFill>
                  <a:srgbClr val="0070C0"/>
                </a:solidFill>
              </a:rPr>
              <a:t> f</a:t>
            </a:r>
            <a:r>
              <a:rPr lang="en-US" sz="2500" i="1" dirty="0" smtClean="0"/>
              <a:t>(y)</a:t>
            </a:r>
            <a:r>
              <a:rPr lang="en-US" sz="25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928662" y="4191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f</a:t>
            </a:r>
            <a:endParaRPr lang="en-US" sz="2800" i="1" dirty="0">
              <a:solidFill>
                <a:srgbClr val="0070C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143108" y="42148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857224" y="5072074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928926" y="507207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928926" y="3429000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6" name="Gerade Verbindung mit Pfeil 55"/>
          <p:cNvCxnSpPr>
            <a:endCxn id="53" idx="1"/>
          </p:cNvCxnSpPr>
          <p:nvPr/>
        </p:nvCxnSpPr>
        <p:spPr>
          <a:xfrm>
            <a:off x="1785918" y="3690610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1" idx="3"/>
            <a:endCxn id="52" idx="1"/>
          </p:cNvCxnSpPr>
          <p:nvPr/>
        </p:nvCxnSpPr>
        <p:spPr>
          <a:xfrm>
            <a:off x="1785918" y="5333684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3" idx="2"/>
            <a:endCxn id="52" idx="0"/>
          </p:cNvCxnSpPr>
          <p:nvPr/>
        </p:nvCxnSpPr>
        <p:spPr>
          <a:xfrm rot="5400000">
            <a:off x="2583313" y="4512147"/>
            <a:ext cx="11198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57224" y="342900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7" name="Gerade Verbindung mit Pfeil 66"/>
          <p:cNvCxnSpPr>
            <a:stCxn id="65" idx="2"/>
            <a:endCxn id="51" idx="0"/>
          </p:cNvCxnSpPr>
          <p:nvPr/>
        </p:nvCxnSpPr>
        <p:spPr>
          <a:xfrm rot="5400000">
            <a:off x="761644" y="4512147"/>
            <a:ext cx="1119854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3214678" y="4191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f</a:t>
            </a:r>
            <a:endParaRPr lang="en-US" sz="2800" i="1" dirty="0">
              <a:solidFill>
                <a:srgbClr val="0070C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108" y="5357826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74" name="Textfeld 73"/>
          <p:cNvSpPr txBox="1"/>
          <p:nvPr/>
        </p:nvSpPr>
        <p:spPr>
          <a:xfrm>
            <a:off x="2143108" y="328612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6215074" y="42148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83" name="Textfeld 82"/>
          <p:cNvSpPr txBox="1"/>
          <p:nvPr/>
        </p:nvSpPr>
        <p:spPr>
          <a:xfrm>
            <a:off x="4572000" y="3500438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container</a:t>
            </a:r>
            <a:r>
              <a:rPr lang="en-US" sz="1600" b="1" i="1" baseline="30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6215074" y="328612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95" name="Textfeld 94"/>
          <p:cNvSpPr txBox="1"/>
          <p:nvPr/>
        </p:nvSpPr>
        <p:spPr>
          <a:xfrm>
            <a:off x="4500562" y="5143512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1600" b="1" i="1" baseline="30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7000892" y="3500438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container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6929454" y="5143512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9" name="Gerade Verbindung mit Pfeil 98"/>
          <p:cNvCxnSpPr>
            <a:stCxn id="83" idx="3"/>
            <a:endCxn id="96" idx="1"/>
          </p:cNvCxnSpPr>
          <p:nvPr/>
        </p:nvCxnSpPr>
        <p:spPr>
          <a:xfrm>
            <a:off x="5857884" y="3792826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95" idx="3"/>
            <a:endCxn id="97" idx="1"/>
          </p:cNvCxnSpPr>
          <p:nvPr/>
        </p:nvCxnSpPr>
        <p:spPr>
          <a:xfrm>
            <a:off x="5857884" y="5312789"/>
            <a:ext cx="107157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83" idx="2"/>
            <a:endCxn id="95" idx="0"/>
          </p:cNvCxnSpPr>
          <p:nvPr/>
        </p:nvCxnSpPr>
        <p:spPr>
          <a:xfrm rot="5400000">
            <a:off x="4667934" y="4596503"/>
            <a:ext cx="1058299" cy="3571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96" idx="2"/>
            <a:endCxn id="97" idx="0"/>
          </p:cNvCxnSpPr>
          <p:nvPr/>
        </p:nvCxnSpPr>
        <p:spPr>
          <a:xfrm rot="5400000">
            <a:off x="7078966" y="4614362"/>
            <a:ext cx="10582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6215074" y="5324789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107" name="Textfeld 106"/>
          <p:cNvSpPr txBox="1"/>
          <p:nvPr/>
        </p:nvSpPr>
        <p:spPr>
          <a:xfrm>
            <a:off x="4143372" y="42741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7572396" y="42741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/>
              <a:t>Program crashes or </a:t>
            </a:r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smtClean="0"/>
              <a:t>… contained </a:t>
            </a:r>
            <a:r>
              <a:rPr lang="en-US" dirty="0" smtClean="0"/>
              <a:t>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validaters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pPr lvl="1"/>
            <a:r>
              <a:rPr lang="en-US" dirty="0" smtClean="0"/>
              <a:t>(Conditional) equations,  Horn- </a:t>
            </a:r>
            <a:r>
              <a:rPr lang="en-US" dirty="0" err="1" smtClean="0"/>
              <a:t>Gentzen</a:t>
            </a:r>
            <a:r>
              <a:rPr lang="en-US" dirty="0" smtClean="0"/>
              <a:t> formulae, commuting diagrams . . .  </a:t>
            </a:r>
          </a:p>
          <a:p>
            <a:r>
              <a:rPr lang="en-US" dirty="0" smtClean="0"/>
              <a:t>Statistical profiling.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</a:t>
            </a:r>
          </a:p>
          <a:p>
            <a:r>
              <a:rPr lang="en-US" dirty="0" smtClean="0"/>
              <a:t>t</a:t>
            </a:r>
            <a:r>
              <a:rPr lang="en-US" dirty="0" smtClean="0"/>
              <a:t>ransforms </a:t>
            </a:r>
            <a:r>
              <a:rPr lang="en-US" dirty="0" smtClean="0"/>
              <a:t>testing into </a:t>
            </a:r>
            <a:r>
              <a:rPr lang="en-US" dirty="0" smtClean="0"/>
              <a:t>development.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s </a:t>
            </a:r>
            <a:r>
              <a:rPr lang="en-US" dirty="0" smtClean="0"/>
              <a:t>inherently motivating and fun.</a:t>
            </a:r>
          </a:p>
          <a:p>
            <a:r>
              <a:rPr lang="en-US" dirty="0" smtClean="0"/>
              <a:t>p</a:t>
            </a:r>
            <a:r>
              <a:rPr lang="en-US" dirty="0" smtClean="0"/>
              <a:t>rovides </a:t>
            </a:r>
            <a:r>
              <a:rPr lang="en-US" dirty="0" smtClean="0"/>
              <a:t>extremely solid test suites.</a:t>
            </a:r>
          </a:p>
          <a:p>
            <a:r>
              <a:rPr lang="en-US" dirty="0" smtClean="0"/>
              <a:t>a</a:t>
            </a:r>
            <a:r>
              <a:rPr lang="en-US" dirty="0" smtClean="0"/>
              <a:t>lways </a:t>
            </a:r>
            <a:r>
              <a:rPr lang="en-US" dirty="0" smtClean="0"/>
              <a:t>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</a:t>
            </a:r>
            <a:r>
              <a:rPr lang="en-US" dirty="0" smtClean="0"/>
              <a:t>llows </a:t>
            </a:r>
            <a:r>
              <a:rPr lang="en-US" dirty="0" smtClean="0"/>
              <a:t>to check, if an implementation of a type is model of a concept on the semantic level.</a:t>
            </a:r>
          </a:p>
          <a:p>
            <a:r>
              <a:rPr lang="en-US" dirty="0" smtClean="0"/>
              <a:t>i</a:t>
            </a:r>
            <a:r>
              <a:rPr lang="en-US" dirty="0" smtClean="0"/>
              <a:t>s </a:t>
            </a:r>
            <a:r>
              <a:rPr lang="en-US" dirty="0" smtClean="0"/>
              <a:t>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Copyright © Joachim Faulhaber 2010  Distributed under the Boost Software Licence 1.0 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</a:t>
            </a:r>
            <a:r>
              <a:rPr lang="de-DE" dirty="0" smtClean="0"/>
              <a:t> Short </a:t>
            </a:r>
            <a:r>
              <a:rPr lang="de-DE" dirty="0" err="1" smtClean="0"/>
              <a:t>Present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</a:t>
            </a:r>
            <a:r>
              <a:rPr lang="en-US" dirty="0" smtClean="0">
                <a:solidFill>
                  <a:srgbClr val="0070C0"/>
                </a:solidFill>
              </a:rPr>
              <a:t>non-boost</a:t>
            </a:r>
            <a:r>
              <a:rPr lang="en-US" dirty="0" smtClean="0"/>
              <a:t> quality and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Grafik 3" descr="Sisyphus_by_von_Stu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2070" y="2071678"/>
            <a:ext cx="3220458" cy="37862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pic>
        <p:nvPicPr>
          <p:cNvPr id="6" name="Grafik 5" descr="Prussian_Fusili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081" y="1785926"/>
            <a:ext cx="3337242" cy="4071966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</a:p>
          <a:p>
            <a:r>
              <a:rPr lang="en-US" sz="2400" dirty="0" smtClean="0"/>
              <a:t>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  <a:p>
                      <a:r>
                        <a:rPr lang="en-US" dirty="0" smtClean="0"/>
                        <a:t>(not) knowing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(not) knowing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2843</Words>
  <Application>Microsoft Office PowerPoint</Application>
  <PresentationFormat>Bildschirmpräsentation (4:3)</PresentationFormat>
  <Paragraphs>540</Paragraphs>
  <Slides>44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Historie</vt:lpstr>
      <vt:lpstr>A Short Future</vt:lpstr>
      <vt:lpstr>At Short Present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Validater</vt:lpstr>
      <vt:lpstr>Implementation: Law Validater</vt:lpstr>
      <vt:lpstr>Implementation: Law Validater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Morgans Law</vt:lpstr>
      <vt:lpstr>Design: Concept Validater</vt:lpstr>
      <vt:lpstr>Design: Concept Validater</vt:lpstr>
      <vt:lpstr>Example: Monoid Validater</vt:lpstr>
      <vt:lpstr>Example: Composing Validaters</vt:lpstr>
      <vt:lpstr>Generating Type Tests</vt:lpstr>
      <vt:lpstr>Example: itl_set_driver</vt:lpstr>
      <vt:lpstr>Developing laws</vt:lpstr>
      <vt:lpstr>Some General Laws</vt:lpstr>
      <vt:lpstr>Some General Laws</vt:lpstr>
      <vt:lpstr>Some General Laws</vt:lpstr>
      <vt:lpstr>More Benefits</vt:lpstr>
      <vt:lpstr>Problems and Limitations</vt:lpstr>
      <vt:lpstr>Challenges for Alabaster</vt:lpstr>
      <vt:lpstr>Challenges for Alabaster</vt:lpstr>
      <vt:lpstr>Challenges for Alabaster</vt:lpstr>
      <vt:lpstr>Finally</vt:lpstr>
      <vt:lpstr>The End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171</cp:revision>
  <dcterms:created xsi:type="dcterms:W3CDTF">2010-04-13T11:53:04Z</dcterms:created>
  <dcterms:modified xsi:type="dcterms:W3CDTF">2010-04-30T13:51:10Z</dcterms:modified>
</cp:coreProperties>
</file>