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7"/>
  </p:notesMasterIdLst>
  <p:sldIdLst>
    <p:sldId id="256" r:id="rId2"/>
    <p:sldId id="257" r:id="rId3"/>
    <p:sldId id="305" r:id="rId4"/>
    <p:sldId id="287" r:id="rId5"/>
    <p:sldId id="286" r:id="rId6"/>
    <p:sldId id="285" r:id="rId7"/>
    <p:sldId id="259" r:id="rId8"/>
    <p:sldId id="275" r:id="rId9"/>
    <p:sldId id="276" r:id="rId10"/>
    <p:sldId id="260" r:id="rId11"/>
    <p:sldId id="279" r:id="rId12"/>
    <p:sldId id="280" r:id="rId13"/>
    <p:sldId id="282" r:id="rId14"/>
    <p:sldId id="304" r:id="rId15"/>
    <p:sldId id="264" r:id="rId16"/>
    <p:sldId id="262" r:id="rId17"/>
    <p:sldId id="265" r:id="rId18"/>
    <p:sldId id="266" r:id="rId19"/>
    <p:sldId id="268" r:id="rId20"/>
    <p:sldId id="263" r:id="rId21"/>
    <p:sldId id="271" r:id="rId22"/>
    <p:sldId id="288" r:id="rId23"/>
    <p:sldId id="270" r:id="rId24"/>
    <p:sldId id="272" r:id="rId25"/>
    <p:sldId id="269" r:id="rId26"/>
    <p:sldId id="273" r:id="rId27"/>
    <p:sldId id="274" r:id="rId28"/>
    <p:sldId id="283" r:id="rId29"/>
    <p:sldId id="289" r:id="rId30"/>
    <p:sldId id="291" r:id="rId31"/>
    <p:sldId id="284" r:id="rId32"/>
    <p:sldId id="290" r:id="rId33"/>
    <p:sldId id="292" r:id="rId34"/>
    <p:sldId id="293" r:id="rId35"/>
    <p:sldId id="298" r:id="rId36"/>
    <p:sldId id="299" r:id="rId37"/>
    <p:sldId id="300" r:id="rId38"/>
    <p:sldId id="301" r:id="rId39"/>
    <p:sldId id="294" r:id="rId40"/>
    <p:sldId id="297" r:id="rId41"/>
    <p:sldId id="295" r:id="rId42"/>
    <p:sldId id="296" r:id="rId43"/>
    <p:sldId id="302" r:id="rId44"/>
    <p:sldId id="303" r:id="rId45"/>
    <p:sldId id="281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048664"/>
    <a:srgbClr val="046C51"/>
    <a:srgbClr val="059F77"/>
    <a:srgbClr val="A0BDDC"/>
    <a:srgbClr val="598BC1"/>
    <a:srgbClr val="82C1C4"/>
    <a:srgbClr val="386494"/>
    <a:srgbClr val="263C9A"/>
    <a:srgbClr val="0015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273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501"/>
          <c:y val="0.14075630252100932"/>
          <c:w val="0.735695801706994"/>
          <c:h val="0.67016806722689415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83733888"/>
        <c:axId val="84346752"/>
      </c:scatterChart>
      <c:valAx>
        <c:axId val="83733888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499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84346752"/>
        <c:crosses val="autoZero"/>
        <c:crossBetween val="midCat"/>
      </c:valAx>
      <c:valAx>
        <c:axId val="84346752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554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8373388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338"/>
          <c:y val="0.93907563025210483"/>
          <c:w val="0.44414228028977815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10.05.2010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de_morgan_/de_morgan.cp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by means of a </a:t>
            </a:r>
            <a:r>
              <a:rPr lang="en-US" dirty="0" smtClean="0">
                <a:solidFill>
                  <a:srgbClr val="0070C0"/>
                </a:solidFill>
              </a:rPr>
              <a:t>minimal counter example </a:t>
            </a:r>
          </a:p>
          <a:p>
            <a:pPr lvl="1"/>
            <a:r>
              <a:rPr lang="en-US" dirty="0" smtClean="0"/>
              <a:t>providing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proof of existence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and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minimized</a:t>
            </a:r>
            <a:r>
              <a:rPr lang="en-US" dirty="0" smtClean="0"/>
              <a:t> test case (</a:t>
            </a:r>
            <a:r>
              <a:rPr lang="en-US" dirty="0" smtClean="0">
                <a:solidFill>
                  <a:srgbClr val="0070C0"/>
                </a:solidFill>
              </a:rPr>
              <a:t>simplifying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ym typeface="Wingdings" pitchFamily="2" charset="2"/>
                </a:rPr>
                <a:t></a:t>
              </a:r>
              <a:endParaRPr lang="en-US" b="1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</a:t>
            </a:r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The duty of writing test is replaced by the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challenge</a:t>
            </a:r>
            <a:r>
              <a:rPr lang="en-US" sz="3200" dirty="0" smtClean="0"/>
              <a:t> of </a:t>
            </a:r>
            <a:r>
              <a:rPr lang="en-US" sz="3200" dirty="0" smtClean="0">
                <a:solidFill>
                  <a:srgbClr val="0070C0"/>
                </a:solidFill>
              </a:rPr>
              <a:t>developing laws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 </a:t>
            </a:r>
            <a:r>
              <a:rPr lang="en-US" sz="2200" dirty="0" smtClean="0"/>
              <a:t>→ </a:t>
            </a:r>
            <a:r>
              <a:rPr lang="en-US" sz="2200" i="1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Instance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Morgan's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 Morgan's Law on different interval containers</a:t>
            </a:r>
            <a:br>
              <a:rPr lang="en-US" dirty="0" smtClean="0"/>
            </a:br>
            <a:r>
              <a:rPr lang="en-US" i="1" dirty="0" smtClean="0"/>
              <a:t>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(b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∩</a:t>
            </a:r>
            <a:r>
              <a:rPr lang="en-US" i="1" dirty="0" smtClean="0"/>
              <a:t> c) </a:t>
            </a:r>
            <a:r>
              <a:rPr lang="en-US" b="1" i="1" dirty="0" smtClean="0">
                <a:solidFill>
                  <a:schemeClr val="accent1"/>
                </a:solidFill>
              </a:rPr>
              <a:t>=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b)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∪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c)</a:t>
            </a:r>
          </a:p>
          <a:p>
            <a:r>
              <a:rPr lang="en-US" dirty="0" smtClean="0"/>
              <a:t>A documented example that shows the refinement process of a type’s specification can be found here:</a:t>
            </a:r>
            <a:r>
              <a:rPr lang="en-US" dirty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\example\</a:t>
            </a:r>
            <a:r>
              <a:rPr lang="en-US" dirty="0" err="1" smtClean="0">
                <a:latin typeface="Consolas" pitchFamily="49" charset="0"/>
                <a:cs typeface="Consolas" pitchFamily="49" charset="0"/>
                <a:hlinkClick r:id="rId2"/>
              </a:rPr>
              <a:t>de_morgan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_\de_morgan.cpp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  <a:tailEnd type="diamond" w="lg" len="lg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3307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Bagge</a:t>
            </a:r>
            <a:r>
              <a:rPr lang="en-US" dirty="0" smtClean="0"/>
              <a:t> &amp; </a:t>
            </a:r>
            <a:r>
              <a:rPr lang="en-US" dirty="0" err="1" smtClean="0"/>
              <a:t>Haveraaen</a:t>
            </a:r>
            <a:r>
              <a:rPr lang="en-US" dirty="0" smtClean="0"/>
              <a:t> (2008)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Axiom Based</a:t>
            </a:r>
            <a:r>
              <a:rPr lang="en-US" dirty="0" smtClean="0"/>
              <a:t> Transformation:</a:t>
            </a:r>
            <a:br>
              <a:rPr lang="en-US" dirty="0" smtClean="0"/>
            </a:br>
            <a:r>
              <a:rPr lang="en-US" dirty="0" err="1" smtClean="0"/>
              <a:t>Optimisation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"Using axioms as test oracles</a:t>
            </a:r>
            <a:r>
              <a:rPr lang="en-US" baseline="30000" dirty="0" smtClean="0">
                <a:solidFill>
                  <a:srgbClr val="0070C0"/>
                </a:solidFill>
              </a:rPr>
              <a:t>[1]</a:t>
            </a:r>
            <a:r>
              <a:rPr lang="en-US" dirty="0" smtClean="0"/>
              <a:t> is straight-forward – fill in test data for the free variables, and see if the axiom evaluates to true […]. It is a pity this kind of </a:t>
            </a:r>
            <a:r>
              <a:rPr lang="en-US" dirty="0" smtClean="0">
                <a:solidFill>
                  <a:srgbClr val="0070C0"/>
                </a:solidFill>
              </a:rPr>
              <a:t>specification-based testing</a:t>
            </a:r>
            <a:r>
              <a:rPr lang="en-US" dirty="0" smtClean="0"/>
              <a:t> isn’t made more apparent in the upcoming standard, as 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would be a good motivation for actually writing axioms</a:t>
            </a:r>
            <a:r>
              <a:rPr lang="en-US" dirty="0" smtClean="0"/>
              <a:t> in programs."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4282" y="5127981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/>
            <a:r>
              <a:rPr lang="de-DE" sz="2000" dirty="0" smtClean="0"/>
              <a:t>[1]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specification, and testing</a:t>
            </a:r>
            <a:r>
              <a:rPr lang="en-US" sz="2000" dirty="0" smtClean="0"/>
              <a:t>, ACM Trans. Program. Lang. Syst. 3 (1981), pp. 211–</a:t>
            </a:r>
            <a:r>
              <a:rPr lang="de-DE" sz="2000" dirty="0" smtClean="0"/>
              <a:t>223.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specific 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671549"/>
            <a:ext cx="857256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different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534189"/>
            <a:ext cx="3357586" cy="1323439"/>
            <a:chOff x="785786" y="2391313"/>
            <a:chExt cx="3357586" cy="1323439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391313"/>
              <a:ext cx="4286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2400" i="1" dirty="0" smtClean="0"/>
                <a:t>=</a:t>
              </a:r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4237688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</a:t>
            </a:r>
            <a:r>
              <a:rPr lang="en-US" dirty="0" smtClean="0"/>
              <a:t>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validators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</a:t>
            </a:r>
            <a:r>
              <a:rPr lang="en-US" dirty="0" smtClean="0"/>
              <a:t>Monte </a:t>
            </a:r>
            <a:r>
              <a:rPr lang="en-US" dirty="0" smtClean="0"/>
              <a:t>Carlo </a:t>
            </a:r>
            <a:r>
              <a:rPr lang="en-US" dirty="0" smtClean="0"/>
              <a:t>simulations.</a:t>
            </a:r>
            <a:endParaRPr lang="en-US" dirty="0" smtClean="0"/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 …</a:t>
            </a:r>
          </a:p>
          <a:p>
            <a:r>
              <a:rPr lang="en-US" dirty="0" smtClean="0"/>
              <a:t>transforms testing into development.</a:t>
            </a:r>
          </a:p>
          <a:p>
            <a:r>
              <a:rPr lang="en-US" dirty="0" smtClean="0"/>
              <a:t>is inherently motivating and can be fun.</a:t>
            </a:r>
          </a:p>
          <a:p>
            <a:r>
              <a:rPr lang="en-US" dirty="0" smtClean="0"/>
              <a:t>results in 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3115</Words>
  <Application>Microsoft Office PowerPoint</Application>
  <PresentationFormat>Bildschirmpräsentation (4:3)</PresentationFormat>
  <Paragraphs>595</Paragraphs>
  <Slides>45</Slides>
  <Notes>2</Notes>
  <HiddenSlides>10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Cronus</vt:lpstr>
      <vt:lpstr>JOACHIM FAULHABER  Boost.Alabaster A Law Based Tester</vt:lpstr>
      <vt:lpstr>A Short Definition</vt:lpstr>
      <vt:lpstr>Related Work</vt:lpstr>
      <vt:lpstr>A Short Historie</vt:lpstr>
      <vt:lpstr>Experiences and Outlook</vt:lpstr>
      <vt:lpstr>Today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Aspects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Law Validator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Morgan's Law</vt:lpstr>
      <vt:lpstr>Design: Concept Validator</vt:lpstr>
      <vt:lpstr>Design: Concept Validator</vt:lpstr>
      <vt:lpstr>Example: Monoid Validator</vt:lpstr>
      <vt:lpstr>Example: Composing Validators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Practical Aspects</vt:lpstr>
      <vt:lpstr>Problems and Limitations</vt:lpstr>
      <vt:lpstr>Challenges for Alabaster</vt:lpstr>
      <vt:lpstr>Challenges for Alabaster</vt:lpstr>
      <vt:lpstr>Challenges for Alabaster</vt:lpstr>
      <vt:lpstr>Summary</vt:lpstr>
      <vt:lpstr>Thanks to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227</cp:revision>
  <dcterms:created xsi:type="dcterms:W3CDTF">2010-04-13T11:53:04Z</dcterms:created>
  <dcterms:modified xsi:type="dcterms:W3CDTF">2010-05-10T04:23:02Z</dcterms:modified>
</cp:coreProperties>
</file>