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305" r:id="rId7"/>
    <p:sldId id="306" r:id="rId8"/>
    <p:sldId id="259" r:id="rId9"/>
    <p:sldId id="275" r:id="rId10"/>
    <p:sldId id="276" r:id="rId11"/>
    <p:sldId id="279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70" r:id="rId22"/>
    <p:sldId id="272" r:id="rId23"/>
    <p:sldId id="274" r:id="rId24"/>
    <p:sldId id="308" r:id="rId25"/>
    <p:sldId id="291" r:id="rId26"/>
    <p:sldId id="284" r:id="rId27"/>
    <p:sldId id="290" r:id="rId28"/>
    <p:sldId id="292" r:id="rId29"/>
    <p:sldId id="293" r:id="rId30"/>
    <p:sldId id="298" r:id="rId31"/>
    <p:sldId id="299" r:id="rId32"/>
    <p:sldId id="300" r:id="rId33"/>
    <p:sldId id="301" r:id="rId34"/>
    <p:sldId id="294" r:id="rId35"/>
    <p:sldId id="297" r:id="rId36"/>
    <p:sldId id="302" r:id="rId37"/>
    <p:sldId id="281" r:id="rId38"/>
    <p:sldId id="307" r:id="rId39"/>
    <p:sldId id="309" r:id="rId40"/>
    <p:sldId id="311" r:id="rId41"/>
    <p:sldId id="312" r:id="rId42"/>
    <p:sldId id="313" r:id="rId43"/>
    <p:sldId id="314" r:id="rId44"/>
    <p:sldId id="315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2776"/>
    <a:srgbClr val="009A46"/>
    <a:srgbClr val="048664"/>
    <a:srgbClr val="046C51"/>
    <a:srgbClr val="059F77"/>
    <a:srgbClr val="A0BDDC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372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528"/>
          <c:y val="0.14075630252100962"/>
          <c:w val="0.735695801706995"/>
          <c:h val="0.67016806722689526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70259456"/>
        <c:axId val="70261760"/>
      </c:scatterChart>
      <c:valAx>
        <c:axId val="70259456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67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70261760"/>
        <c:crosses val="autoZero"/>
        <c:crossBetween val="midCat"/>
      </c:valAx>
      <c:valAx>
        <c:axId val="70261760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693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70259456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415"/>
          <c:y val="0.93907563025210594"/>
          <c:w val="0.44414228028977887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11.05.2010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1.0.1   2010-05-09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legiasoft.com/quickcheck/index.html" TargetMode="External"/><Relationship Id="rId2" Type="http://schemas.openxmlformats.org/officeDocument/2006/relationships/hyperlink" Target="http://en.wikipedia.org/wiki/QuickChe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its properties</a:t>
            </a:r>
          </a:p>
          <a:p>
            <a:r>
              <a:rPr lang="en-US" dirty="0" smtClean="0"/>
              <a:t>… by means of a </a:t>
            </a:r>
            <a:r>
              <a:rPr lang="en-US" dirty="0" smtClean="0">
                <a:solidFill>
                  <a:srgbClr val="0070C0"/>
                </a:solidFill>
              </a:rPr>
              <a:t>minimal counter example </a:t>
            </a:r>
          </a:p>
          <a:p>
            <a:pPr lvl="1"/>
            <a:r>
              <a:rPr lang="en-US" dirty="0" smtClean="0"/>
              <a:t>providing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proof of existence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and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minimized</a:t>
            </a:r>
            <a:r>
              <a:rPr lang="en-US" dirty="0" smtClean="0"/>
              <a:t> test case (</a:t>
            </a:r>
            <a:r>
              <a:rPr lang="en-US" dirty="0" smtClean="0">
                <a:solidFill>
                  <a:srgbClr val="0070C0"/>
                </a:solidFill>
              </a:rPr>
              <a:t>simplifying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ym typeface="Wingdings" pitchFamily="2" charset="2"/>
                </a:rPr>
                <a:t></a:t>
              </a:r>
              <a:endParaRPr lang="en-US" b="1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/>
              <a:t>The duty of writing test is replaced by the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challenge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rgbClr val="0070C0"/>
                </a:solidFill>
              </a:rPr>
              <a:t>developing laws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 </a:t>
            </a:r>
            <a:r>
              <a:rPr lang="en-US" sz="2200" dirty="0" smtClean="0"/>
              <a:t>→ 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Instance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  <a:tailEnd type="diamond" w="lg" len="lg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2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specific 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671549"/>
            <a:ext cx="857256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law_validater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6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600" b="1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different </a:t>
            </a:r>
            <a:r>
              <a:rPr lang="de-DE" sz="1600" b="1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LawValidatorI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chooseValidator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 (msvc8 and gcc-4.1):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simulations.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dirty="0" smtClean="0"/>
              <a:t>Profiling.</a:t>
            </a:r>
          </a:p>
          <a:p>
            <a:r>
              <a:rPr lang="en-US" dirty="0" smtClean="0"/>
              <a:t>Theorem proving.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[1] </a:t>
            </a:r>
            <a:r>
              <a:rPr lang="en-US" sz="2000" dirty="0" err="1" smtClean="0"/>
              <a:t>Claessen</a:t>
            </a:r>
            <a:r>
              <a:rPr lang="en-US" sz="2000" dirty="0" smtClean="0"/>
              <a:t>, K. and J. Hughes, </a:t>
            </a:r>
            <a:r>
              <a:rPr lang="en-US" sz="2000" i="1" dirty="0" err="1" smtClean="0"/>
              <a:t>QuickCheck</a:t>
            </a:r>
            <a:r>
              <a:rPr lang="en-US" sz="2000" i="1" dirty="0" smtClean="0"/>
              <a:t>: a lightweight tool for random testing of Haskell programs</a:t>
            </a:r>
            <a:r>
              <a:rPr lang="en-US" sz="2000" dirty="0" smtClean="0"/>
              <a:t>, in: </a:t>
            </a:r>
            <a:r>
              <a:rPr lang="en-US" sz="2000" i="1" dirty="0" smtClean="0"/>
              <a:t>ICFP ’00: Proceedings of the fifth ACM SIGPLAN,  international conference on Functional programming </a:t>
            </a:r>
            <a:r>
              <a:rPr lang="en-US" sz="2000" dirty="0" smtClean="0"/>
              <a:t>(2000), pp. 268–279.</a:t>
            </a:r>
          </a:p>
          <a:p>
            <a:r>
              <a:rPr lang="de-DE" sz="2000" dirty="0" smtClean="0"/>
              <a:t>[2]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  <a:p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A remedy for the review manager starvation.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</a:t>
            </a:r>
            <a:r>
              <a:rPr lang="en-US" dirty="0" smtClean="0"/>
              <a:t>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Where is the motivation?</a:t>
            </a:r>
          </a:p>
          <a:p>
            <a:r>
              <a:rPr lang="en-US" sz="2800" dirty="0" smtClean="0"/>
              <a:t>A desire to </a:t>
            </a:r>
            <a:r>
              <a:rPr lang="en-US" sz="2800" dirty="0" smtClean="0">
                <a:solidFill>
                  <a:srgbClr val="0070C0"/>
                </a:solidFill>
              </a:rPr>
              <a:t>contribute</a:t>
            </a:r>
            <a:r>
              <a:rPr lang="en-US" sz="2800" dirty="0" smtClean="0"/>
              <a:t> something useful</a:t>
            </a:r>
          </a:p>
          <a:p>
            <a:r>
              <a:rPr lang="en-US" sz="2800" dirty="0" smtClean="0"/>
              <a:t>A passion for high </a:t>
            </a:r>
            <a:r>
              <a:rPr lang="en-US" sz="2800" dirty="0" smtClean="0">
                <a:solidFill>
                  <a:srgbClr val="0070C0"/>
                </a:solidFill>
              </a:rPr>
              <a:t>quality generic programming</a:t>
            </a:r>
          </a:p>
          <a:p>
            <a:r>
              <a:rPr lang="en-US" sz="2800" dirty="0" smtClean="0"/>
              <a:t>A passion for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my</a:t>
            </a:r>
            <a:r>
              <a:rPr lang="en-US" sz="2800" dirty="0" smtClean="0"/>
              <a:t> specific library idea</a:t>
            </a:r>
          </a:p>
          <a:p>
            <a:r>
              <a:rPr lang="en-US" sz="2800" dirty="0" smtClean="0"/>
              <a:t>A desire to get the approval of experts</a:t>
            </a:r>
          </a:p>
          <a:p>
            <a:r>
              <a:rPr lang="en-US" sz="2800" dirty="0" smtClean="0"/>
              <a:t>The motivation is at the contributors side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before </a:t>
            </a:r>
            <a:r>
              <a:rPr lang="en-US" sz="2800" dirty="0" smtClean="0"/>
              <a:t>their library gets accepted.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=&gt; High motivation to fulfill high standards.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Let’s make it more difficult!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Precondition for a submission of a library for formal review.</a:t>
            </a:r>
          </a:p>
          <a:p>
            <a:r>
              <a:rPr lang="en-US" sz="2800" dirty="0" smtClean="0"/>
              <a:t>Participating in two formal reviews of other contributor’s libraries.</a:t>
            </a:r>
          </a:p>
          <a:p>
            <a:r>
              <a:rPr lang="en-US" sz="2800" dirty="0" smtClean="0"/>
              <a:t> Taking on the job of a Review Manager Assistant.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dirty="0" smtClean="0"/>
              <a:t>A Review </a:t>
            </a:r>
            <a:r>
              <a:rPr lang="en-US" sz="2800" dirty="0" smtClean="0"/>
              <a:t>M</a:t>
            </a:r>
            <a:r>
              <a:rPr lang="en-US" sz="2800" dirty="0" smtClean="0"/>
              <a:t>anager </a:t>
            </a:r>
            <a:r>
              <a:rPr lang="en-US" sz="2800" dirty="0" smtClean="0"/>
              <a:t>A</a:t>
            </a:r>
            <a:r>
              <a:rPr lang="en-US" sz="2800" dirty="0" smtClean="0"/>
              <a:t>ssistant</a:t>
            </a:r>
            <a:endParaRPr lang="en-US" sz="2800" dirty="0" smtClean="0"/>
          </a:p>
          <a:p>
            <a:r>
              <a:rPr lang="en-US" sz="2800" dirty="0" smtClean="0"/>
              <a:t>d</a:t>
            </a:r>
            <a:r>
              <a:rPr lang="en-US" sz="2800" dirty="0" smtClean="0"/>
              <a:t>oes all the work that is necessary to check a library submission, organize the process, moderate and file a </a:t>
            </a:r>
            <a:r>
              <a:rPr lang="en-US" sz="2800" smtClean="0"/>
              <a:t>final report.</a:t>
            </a:r>
            <a:endParaRPr lang="en-US" sz="2800" dirty="0" smtClean="0"/>
          </a:p>
          <a:p>
            <a:r>
              <a:rPr lang="en-US" sz="2800" dirty="0" smtClean="0"/>
              <a:t>He unburdens the review manager from all kinds of detail work,</a:t>
            </a:r>
          </a:p>
          <a:p>
            <a:r>
              <a:rPr lang="en-US" sz="2800" dirty="0" smtClean="0"/>
              <a:t>l</a:t>
            </a:r>
            <a:r>
              <a:rPr lang="en-US" sz="2800" dirty="0" smtClean="0"/>
              <a:t>earns about all required standards and the typical aspects of a formal review.</a:t>
            </a:r>
          </a:p>
          <a:p>
            <a:r>
              <a:rPr lang="en-US" sz="2800" dirty="0" smtClean="0"/>
              <a:t>g</a:t>
            </a:r>
            <a:r>
              <a:rPr lang="en-US" sz="2800" dirty="0" smtClean="0"/>
              <a:t>ets a wider view of boost that helps to improve his own project.</a:t>
            </a:r>
          </a:p>
          <a:p>
            <a:r>
              <a:rPr lang="en-US" sz="2800" dirty="0" smtClean="0"/>
              <a:t>c</a:t>
            </a:r>
            <a:r>
              <a:rPr lang="en-US" sz="2800" dirty="0" smtClean="0"/>
              <a:t>reates himself as a contributor for others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In case of a clear review result, the review manager’s only job is to declare the result.</a:t>
            </a:r>
            <a:endParaRPr lang="en-US" sz="2800" dirty="0" smtClean="0"/>
          </a:p>
          <a:p>
            <a:r>
              <a:rPr lang="en-US" sz="2800" dirty="0" smtClean="0"/>
              <a:t>Only in case of a controversial result the review manager steps in, examines the problems, and takes a decision from his broader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broken?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800" dirty="0" smtClean="0"/>
              <a:t>Contributing to boost as a win </a:t>
            </a:r>
            <a:r>
              <a:rPr lang="en-US" sz="2800" dirty="0" err="1" smtClean="0"/>
              <a:t>win</a:t>
            </a:r>
            <a:r>
              <a:rPr lang="en-US" sz="2800" dirty="0" smtClean="0"/>
              <a:t> game.</a:t>
            </a:r>
          </a:p>
          <a:p>
            <a:r>
              <a:rPr lang="en-US" sz="2800" dirty="0" smtClean="0"/>
              <a:t>Provided the contributor is able to fulfill the standards, there will be a certification of a library, even if it is rejected in the formal review.</a:t>
            </a:r>
          </a:p>
          <a:p>
            <a:r>
              <a:rPr lang="en-US" sz="2800" dirty="0" smtClean="0"/>
              <a:t>To be accepted for a formal review will be a desirable goal in itself.</a:t>
            </a:r>
          </a:p>
          <a:p>
            <a:r>
              <a:rPr lang="en-US" sz="2800" dirty="0" smtClean="0"/>
              <a:t>Besides the core libraries, there is a status for associated libraries, that must reach and maintain boost standards (be admissible to a boost formal review).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3307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Bagge</a:t>
            </a:r>
            <a:r>
              <a:rPr lang="en-US" dirty="0" smtClean="0"/>
              <a:t> &amp; </a:t>
            </a:r>
            <a:r>
              <a:rPr lang="en-US" dirty="0" err="1" smtClean="0"/>
              <a:t>Haveraaen</a:t>
            </a:r>
            <a:r>
              <a:rPr lang="en-US" dirty="0" smtClean="0"/>
              <a:t> (2008)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Axiom Based</a:t>
            </a:r>
            <a:r>
              <a:rPr lang="en-US" dirty="0" smtClean="0"/>
              <a:t> Transformation:</a:t>
            </a:r>
            <a:br>
              <a:rPr lang="en-US" dirty="0" smtClean="0"/>
            </a:br>
            <a:r>
              <a:rPr lang="en-US" dirty="0" err="1" smtClean="0"/>
              <a:t>Optimisation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"Using axioms as test oracles</a:t>
            </a:r>
            <a:r>
              <a:rPr lang="en-US" baseline="30000" dirty="0" smtClean="0">
                <a:solidFill>
                  <a:srgbClr val="0070C0"/>
                </a:solidFill>
              </a:rPr>
              <a:t>[2]</a:t>
            </a:r>
            <a:r>
              <a:rPr lang="en-US" dirty="0" smtClean="0"/>
              <a:t> is straight-forward – fill in test data for the free variables, and see if the axiom evaluates to true […]. It is a pity this kind of </a:t>
            </a:r>
            <a:r>
              <a:rPr lang="en-US" dirty="0" smtClean="0">
                <a:solidFill>
                  <a:srgbClr val="0070C0"/>
                </a:solidFill>
              </a:rPr>
              <a:t>specification-based testing</a:t>
            </a:r>
            <a:r>
              <a:rPr lang="en-US" dirty="0" smtClean="0"/>
              <a:t> isn’t made more apparent in the upcoming standard, as it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would be a good motivation for actually writing axioms</a:t>
            </a:r>
            <a:r>
              <a:rPr lang="en-US" dirty="0" smtClean="0"/>
              <a:t> in programs."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4282" y="5127981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de-DE" sz="2000" dirty="0" smtClean="0"/>
              <a:t>[2] </a:t>
            </a:r>
            <a:r>
              <a:rPr lang="de-DE" sz="2000" dirty="0" err="1" smtClean="0"/>
              <a:t>Gannon</a:t>
            </a:r>
            <a:r>
              <a:rPr lang="de-DE" sz="2000" dirty="0" smtClean="0"/>
              <a:t>, J., P. </a:t>
            </a:r>
            <a:r>
              <a:rPr lang="de-DE" sz="2000" dirty="0" err="1" smtClean="0"/>
              <a:t>McMullin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R. Hamlet, </a:t>
            </a:r>
            <a:r>
              <a:rPr lang="de-DE" sz="2000" i="1" dirty="0" smtClean="0"/>
              <a:t>Data </a:t>
            </a:r>
            <a:r>
              <a:rPr lang="de-DE" sz="2000" i="1" dirty="0" err="1" smtClean="0"/>
              <a:t>abstraction</a:t>
            </a:r>
            <a:r>
              <a:rPr lang="de-DE" sz="2000" i="1" dirty="0" smtClean="0"/>
              <a:t>, </a:t>
            </a:r>
            <a:r>
              <a:rPr lang="de-DE" sz="2000" i="1" dirty="0" err="1" smtClean="0"/>
              <a:t>implementation</a:t>
            </a:r>
            <a:r>
              <a:rPr lang="de-DE" sz="2000" i="1" dirty="0" smtClean="0"/>
              <a:t>, </a:t>
            </a:r>
            <a:r>
              <a:rPr lang="en-US" sz="2000" i="1" dirty="0" smtClean="0"/>
              <a:t>specification, and testing</a:t>
            </a:r>
            <a:r>
              <a:rPr lang="en-US" sz="2000" dirty="0" smtClean="0"/>
              <a:t>, ACM Trans. Program. Lang. Syst. 3 (1981), pp. 211–</a:t>
            </a:r>
            <a:r>
              <a:rPr lang="de-DE" sz="2000" dirty="0" smtClean="0"/>
              <a:t>223.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Tool Whose Time Has Come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Claessen</a:t>
            </a:r>
            <a:r>
              <a:rPr lang="en-US" sz="2800" dirty="0" smtClean="0"/>
              <a:t> </a:t>
            </a:r>
            <a:r>
              <a:rPr lang="en-US" sz="2800" dirty="0" smtClean="0"/>
              <a:t> and Hughes </a:t>
            </a:r>
            <a:r>
              <a:rPr lang="de-DE" sz="2800" dirty="0" smtClean="0"/>
              <a:t>(2000) </a:t>
            </a:r>
            <a:r>
              <a:rPr lang="en-US" sz="2600" dirty="0" smtClean="0">
                <a:hlinkClick r:id="rId2"/>
              </a:rPr>
              <a:t/>
            </a:r>
            <a:br>
              <a:rPr lang="en-US" sz="2600" dirty="0" smtClean="0">
                <a:hlinkClick r:id="rId2"/>
              </a:rPr>
            </a:br>
            <a:r>
              <a:rPr lang="en-US" sz="2600" dirty="0" err="1" smtClean="0">
                <a:hlinkClick r:id="rId2"/>
              </a:rPr>
              <a:t>QuickCheck</a:t>
            </a:r>
            <a:r>
              <a:rPr lang="en-US" sz="2600" dirty="0" smtClean="0"/>
              <a:t> </a:t>
            </a:r>
            <a:r>
              <a:rPr lang="en-US" sz="2600" dirty="0" smtClean="0"/>
              <a:t>for Haskell </a:t>
            </a:r>
            <a:r>
              <a:rPr lang="en-US" sz="2600" dirty="0" smtClean="0"/>
              <a:t>[1] </a:t>
            </a:r>
            <a:r>
              <a:rPr lang="en-US" sz="2600" dirty="0" smtClean="0"/>
              <a:t>…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has been re-implemented for many </a:t>
            </a:r>
            <a:r>
              <a:rPr lang="en-US" sz="2600" dirty="0" smtClean="0">
                <a:solidFill>
                  <a:srgbClr val="0070C0"/>
                </a:solidFill>
              </a:rPr>
              <a:t>functional languages</a:t>
            </a:r>
            <a:r>
              <a:rPr lang="en-US" sz="2600" dirty="0" smtClean="0"/>
              <a:t>, among them </a:t>
            </a:r>
            <a:r>
              <a:rPr lang="en-US" sz="2600" dirty="0" err="1" smtClean="0"/>
              <a:t>Erlang</a:t>
            </a:r>
            <a:r>
              <a:rPr lang="en-US" sz="2600" dirty="0" smtClean="0"/>
              <a:t>, Scheme, ML but also for object-oriented ones like Java and recently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… for C++ as </a:t>
            </a:r>
            <a:r>
              <a:rPr lang="en-US" sz="2600" dirty="0" err="1" smtClean="0">
                <a:hlinkClick r:id="rId3"/>
              </a:rPr>
              <a:t>QuickCheck</a:t>
            </a:r>
            <a:r>
              <a:rPr lang="en-US" sz="2600" dirty="0" smtClean="0">
                <a:hlinkClick r:id="rId3"/>
              </a:rPr>
              <a:t>++</a:t>
            </a:r>
            <a:r>
              <a:rPr lang="en-US" sz="2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1.0.1   2010-05-09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3068</Words>
  <Application>Microsoft Office PowerPoint</Application>
  <PresentationFormat>Bildschirmpräsentation (4:3)</PresentationFormat>
  <Paragraphs>556</Paragraphs>
  <Slides>44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History</vt:lpstr>
      <vt:lpstr>Experiences and Outlook</vt:lpstr>
      <vt:lpstr>Today</vt:lpstr>
      <vt:lpstr>Related Work</vt:lpstr>
      <vt:lpstr>A Tool Whose Time Has Come</vt:lpstr>
      <vt:lpstr>Motivation</vt:lpstr>
      <vt:lpstr>Motivation</vt:lpstr>
      <vt:lpstr>Motivation</vt:lpstr>
      <vt:lpstr>Benefits</vt:lpstr>
      <vt:lpstr>Program Evolution</vt:lpstr>
      <vt:lpstr>Most important Aspects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Validation Loop</vt:lpstr>
      <vt:lpstr>Example: Commutativity</vt:lpstr>
      <vt:lpstr>Design: Concept Validator</vt:lpstr>
      <vt:lpstr>Design: Concept Validator</vt:lpstr>
      <vt:lpstr>Example: Monoid Validator</vt:lpstr>
      <vt:lpstr>Example: Composing Validators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Thanks to</vt:lpstr>
      <vt:lpstr>References</vt:lpstr>
      <vt:lpstr>Boost broken?</vt:lpstr>
      <vt:lpstr>Boost broken?</vt:lpstr>
      <vt:lpstr>Boost broken?</vt:lpstr>
      <vt:lpstr>Boost broken?</vt:lpstr>
      <vt:lpstr>Boost broken?</vt:lpstr>
      <vt:lpstr>Boost broken?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259</cp:revision>
  <dcterms:created xsi:type="dcterms:W3CDTF">2010-04-13T11:53:04Z</dcterms:created>
  <dcterms:modified xsi:type="dcterms:W3CDTF">2010-05-11T12:13:05Z</dcterms:modified>
</cp:coreProperties>
</file>