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9cfb41bd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9cfb41bd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9cfb41bd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9cfb41bd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9cfb41bd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9cfb41bd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9cfb41b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9cfb41b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9cfb41bd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9cfb41bd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9cfb41bd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9cfb41bd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9cfb41bd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9cfb41bd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9d0d632c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9d0d632c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9d0d632c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9d0d632c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d0d632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d0d632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9d0d632c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9d0d632c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mdeff/fm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Analysis and Genre Classification</a:t>
            </a:r>
            <a:endParaRPr/>
          </a:p>
        </p:txBody>
      </p:sp>
      <p:sp>
        <p:nvSpPr>
          <p:cNvPr id="87" name="Google Shape;87;p13"/>
          <p:cNvSpPr txBox="1"/>
          <p:nvPr>
            <p:ph idx="1" type="subTitle"/>
          </p:nvPr>
        </p:nvSpPr>
        <p:spPr>
          <a:xfrm>
            <a:off x="729452" y="29871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 Yiqi Rao, Haosheng Wang</a:t>
            </a:r>
            <a:endParaRPr/>
          </a:p>
        </p:txBody>
      </p:sp>
      <p:sp>
        <p:nvSpPr>
          <p:cNvPr id="88" name="Google Shape;88;p13"/>
          <p:cNvSpPr txBox="1"/>
          <p:nvPr>
            <p:ph idx="4294967295" type="body"/>
          </p:nvPr>
        </p:nvSpPr>
        <p:spPr>
          <a:xfrm>
            <a:off x="729450" y="3528350"/>
            <a:ext cx="7688700" cy="8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Why this is important: Music Genre is an important point of consideration for </a:t>
            </a:r>
            <a:r>
              <a:rPr lang="en" sz="1200"/>
              <a:t>music lovers to choose and filter out musics of their tastes. Moreover, well-constructed genre classification models are foundations for music recommendation system, which is crucial for music listening apps to improve user experience.</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 2</a:t>
            </a:r>
            <a:endParaRPr/>
          </a:p>
        </p:txBody>
      </p:sp>
      <p:sp>
        <p:nvSpPr>
          <p:cNvPr id="145" name="Google Shape;145;p22"/>
          <p:cNvSpPr txBox="1"/>
          <p:nvPr>
            <p:ph idx="1" type="body"/>
          </p:nvPr>
        </p:nvSpPr>
        <p:spPr>
          <a:xfrm>
            <a:off x="342100" y="2078875"/>
            <a:ext cx="40803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MFCC music descriptor provides a rather reliable performance on music classification.</a:t>
            </a:r>
            <a:endParaRPr sz="1200"/>
          </a:p>
          <a:p>
            <a:pPr indent="-304800" lvl="0" marL="457200" rtl="0" algn="l">
              <a:spcBef>
                <a:spcPts val="0"/>
              </a:spcBef>
              <a:spcAft>
                <a:spcPts val="0"/>
              </a:spcAft>
              <a:buSzPts val="1200"/>
              <a:buChar char="●"/>
            </a:pPr>
            <a:r>
              <a:rPr lang="en" sz="1200"/>
              <a:t>Classification models based on 140 different MFCC music descriptor are obviously better than 8 different Echo Nest music features.</a:t>
            </a:r>
            <a:endParaRPr sz="1200"/>
          </a:p>
          <a:p>
            <a:pPr indent="-304800" lvl="0" marL="457200" rtl="0" algn="l">
              <a:spcBef>
                <a:spcPts val="0"/>
              </a:spcBef>
              <a:spcAft>
                <a:spcPts val="0"/>
              </a:spcAft>
              <a:buSzPts val="1200"/>
              <a:buChar char="●"/>
            </a:pPr>
            <a:r>
              <a:rPr lang="en" sz="1200"/>
              <a:t>Different sets of </a:t>
            </a:r>
            <a:r>
              <a:rPr lang="en" sz="1200"/>
              <a:t>music</a:t>
            </a:r>
            <a:r>
              <a:rPr lang="en" sz="1200"/>
              <a:t> descriptors may fit different classification models.</a:t>
            </a:r>
            <a:endParaRPr sz="1200"/>
          </a:p>
        </p:txBody>
      </p:sp>
      <p:pic>
        <p:nvPicPr>
          <p:cNvPr id="146" name="Google Shape;146;p22" title="Points scored"/>
          <p:cNvPicPr preferRelativeResize="0"/>
          <p:nvPr/>
        </p:nvPicPr>
        <p:blipFill>
          <a:blip r:embed="rId3">
            <a:alphaModFix/>
          </a:blip>
          <a:stretch>
            <a:fillRect/>
          </a:stretch>
        </p:blipFill>
        <p:spPr>
          <a:xfrm>
            <a:off x="4472475" y="1835000"/>
            <a:ext cx="4445586" cy="274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would like to thank NYU HPC for </a:t>
            </a:r>
            <a:r>
              <a:rPr lang="en"/>
              <a:t>providing us access to Apache Spark for data profiling, cleaning, and analysis. We are also grateful to Michaël Defferrard and other contributors for offering the open-source </a:t>
            </a:r>
            <a:r>
              <a:rPr lang="en"/>
              <a:t>detailed</a:t>
            </a:r>
            <a:r>
              <a:rPr lang="en"/>
              <a:t> datasets of music. Finally, we hope to extend our thanks to Google Colab for offering us the PySpark </a:t>
            </a:r>
            <a:r>
              <a:rPr lang="en"/>
              <a:t>environment to train our models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10312" lvl="0" marL="210312" rtl="0" algn="l">
              <a:spcBef>
                <a:spcPts val="0"/>
              </a:spcBef>
              <a:spcAft>
                <a:spcPts val="0"/>
              </a:spcAft>
              <a:buNone/>
            </a:pPr>
            <a:r>
              <a:rPr lang="en" sz="1200"/>
              <a:t>[1] Defferrard, Michaël, et al. "FMA: A dataset for music analysis." </a:t>
            </a:r>
            <a:r>
              <a:rPr i="1" lang="en" sz="1200"/>
              <a:t>arXiv preprint arXiv:1612.01840</a:t>
            </a:r>
            <a:r>
              <a:rPr lang="en" sz="1200"/>
              <a:t> (2016).</a:t>
            </a:r>
            <a:endParaRPr sz="1200"/>
          </a:p>
          <a:p>
            <a:pPr indent="-210312" lvl="0" marL="210312" rtl="0" algn="l">
              <a:spcBef>
                <a:spcPts val="1200"/>
              </a:spcBef>
              <a:spcAft>
                <a:spcPts val="0"/>
              </a:spcAft>
              <a:buNone/>
            </a:pPr>
            <a:r>
              <a:rPr lang="en" sz="1200"/>
              <a:t>[2] Defferrard, Michaël. “MDEFF/FMA: FMA: A Dataset for Music Analysis.” </a:t>
            </a:r>
            <a:r>
              <a:rPr i="1" lang="en" sz="1200"/>
              <a:t>GitHub</a:t>
            </a:r>
            <a:r>
              <a:rPr lang="en" sz="1200"/>
              <a:t>, 2017, github.com/mdeff/fma.</a:t>
            </a:r>
            <a:endParaRPr sz="1200"/>
          </a:p>
          <a:p>
            <a:pPr indent="-210312" lvl="0" marL="210312" rtl="0" algn="l">
              <a:spcBef>
                <a:spcPts val="1200"/>
              </a:spcBef>
              <a:spcAft>
                <a:spcPts val="0"/>
              </a:spcAft>
              <a:buNone/>
            </a:pPr>
            <a:r>
              <a:rPr lang="en" sz="1200"/>
              <a:t>[3] Li, Tao, Mitsunori Ogihara, and Qi Li. "A comparative study on content-based music genre classification." </a:t>
            </a:r>
            <a:r>
              <a:rPr i="1" lang="en" sz="1200"/>
              <a:t>Proceedings of the 26th annual international ACM SIGIR conference on Research and development in information retrieval</a:t>
            </a:r>
            <a:r>
              <a:rPr lang="en" sz="1200"/>
              <a:t>. 2003.</a:t>
            </a:r>
            <a:endParaRPr sz="1200"/>
          </a:p>
          <a:p>
            <a:pPr indent="-210312" lvl="0" marL="210312"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Goodness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In the beginning, we tried to analyze metadata of the tracks such as:</a:t>
            </a:r>
            <a:endParaRPr sz="1200"/>
          </a:p>
          <a:p>
            <a:pPr indent="-304800" lvl="1" marL="914400" rtl="0" algn="l">
              <a:spcBef>
                <a:spcPts val="0"/>
              </a:spcBef>
              <a:spcAft>
                <a:spcPts val="0"/>
              </a:spcAft>
              <a:buSzPts val="1200"/>
              <a:buChar char="○"/>
            </a:pPr>
            <a:r>
              <a:rPr lang="en" sz="1200"/>
              <a:t>Artist preference (different artists could have different preferences over different genres)</a:t>
            </a:r>
            <a:endParaRPr sz="1200"/>
          </a:p>
          <a:p>
            <a:pPr indent="-304800" lvl="1" marL="914400" rtl="0" algn="l">
              <a:spcBef>
                <a:spcPts val="0"/>
              </a:spcBef>
              <a:spcAft>
                <a:spcPts val="0"/>
              </a:spcAft>
              <a:buSzPts val="1200"/>
              <a:buChar char="○"/>
            </a:pPr>
            <a:r>
              <a:rPr lang="en" sz="1200"/>
              <a:t>Geographical effect (different location comes with different atmosphere could help form the trend of some genre more popular than other genres</a:t>
            </a:r>
            <a:endParaRPr sz="1200"/>
          </a:p>
          <a:p>
            <a:pPr indent="-304800" lvl="0" marL="457200" rtl="0" algn="l">
              <a:spcBef>
                <a:spcPts val="0"/>
              </a:spcBef>
              <a:spcAft>
                <a:spcPts val="0"/>
              </a:spcAft>
              <a:buSzPts val="1200"/>
              <a:buChar char="●"/>
            </a:pPr>
            <a:r>
              <a:rPr lang="en" sz="1200"/>
              <a:t>When building genre classification machine learning models:</a:t>
            </a:r>
            <a:endParaRPr sz="1200"/>
          </a:p>
          <a:p>
            <a:pPr indent="-304800" lvl="1" marL="914400" rtl="0" algn="l">
              <a:spcBef>
                <a:spcPts val="0"/>
              </a:spcBef>
              <a:spcAft>
                <a:spcPts val="0"/>
              </a:spcAft>
              <a:buSzPts val="1200"/>
              <a:buChar char="○"/>
            </a:pPr>
            <a:r>
              <a:rPr lang="en" sz="1200"/>
              <a:t>We use cross validation for hyper-tuning and </a:t>
            </a:r>
            <a:r>
              <a:rPr lang="en" sz="1200"/>
              <a:t>estimating performance of</a:t>
            </a:r>
            <a:r>
              <a:rPr lang="en" sz="1200"/>
              <a:t> four different classification models, including decision trees, random forest, multilayer perceptron, and logistic regression.</a:t>
            </a:r>
            <a:endParaRPr sz="1200"/>
          </a:p>
          <a:p>
            <a:pPr indent="-304800" lvl="1" marL="914400" rtl="0" algn="l">
              <a:spcBef>
                <a:spcPts val="0"/>
              </a:spcBef>
              <a:spcAft>
                <a:spcPts val="0"/>
              </a:spcAft>
              <a:buSzPts val="1200"/>
              <a:buChar char="○"/>
            </a:pPr>
            <a:r>
              <a:rPr lang="en" sz="1200"/>
              <a:t>We train our models respectively on two sets of music descriptors: Echo Nest and Mel-frequency Cepstral coefficients (MFCC). And MFCC is a commonly chosen and reliable music descriptor in </a:t>
            </a:r>
            <a:r>
              <a:rPr lang="en" sz="1200"/>
              <a:t>scholarly</a:t>
            </a:r>
            <a:r>
              <a:rPr lang="en" sz="1200"/>
              <a:t> papers which can yield rather high classification accuracy.</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Data Sources</a:t>
            </a:r>
            <a:endParaRPr/>
          </a:p>
        </p:txBody>
      </p:sp>
      <p:sp>
        <p:nvSpPr>
          <p:cNvPr id="100" name="Google Shape;100;p15"/>
          <p:cNvSpPr txBox="1"/>
          <p:nvPr>
            <p:ph idx="1" type="body"/>
          </p:nvPr>
        </p:nvSpPr>
        <p:spPr>
          <a:xfrm>
            <a:off x="729450" y="2078875"/>
            <a:ext cx="7688700" cy="28287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AutoNum type="arabicPeriod"/>
            </a:pPr>
            <a:r>
              <a:rPr lang="en" sz="1000"/>
              <a:t>tracks.csv</a:t>
            </a:r>
            <a:endParaRPr sz="1000"/>
          </a:p>
          <a:p>
            <a:pPr indent="-292100" lvl="1" marL="914400" rtl="0" algn="l">
              <a:spcBef>
                <a:spcPts val="0"/>
              </a:spcBef>
              <a:spcAft>
                <a:spcPts val="0"/>
              </a:spcAft>
              <a:buSzPts val="1000"/>
              <a:buAutoNum type="alphaLcPeriod"/>
            </a:pPr>
            <a:r>
              <a:rPr lang="en" sz="1000"/>
              <a:t>Include </a:t>
            </a:r>
            <a:r>
              <a:rPr lang="en" sz="1000"/>
              <a:t>tracks data and relevant information</a:t>
            </a:r>
            <a:endParaRPr sz="1000"/>
          </a:p>
          <a:p>
            <a:pPr indent="-292100" lvl="1" marL="914400" rtl="0" algn="l">
              <a:spcBef>
                <a:spcPts val="0"/>
              </a:spcBef>
              <a:spcAft>
                <a:spcPts val="0"/>
              </a:spcAft>
              <a:buSzPts val="1000"/>
              <a:buAutoNum type="alphaLcPeriod"/>
            </a:pPr>
            <a:r>
              <a:rPr lang="en" sz="1000"/>
              <a:t>137001 rows</a:t>
            </a:r>
            <a:endParaRPr sz="1000"/>
          </a:p>
          <a:p>
            <a:pPr indent="-292100" lvl="0" marL="457200" rtl="0" algn="l">
              <a:spcBef>
                <a:spcPts val="0"/>
              </a:spcBef>
              <a:spcAft>
                <a:spcPts val="0"/>
              </a:spcAft>
              <a:buSzPts val="1000"/>
              <a:buAutoNum type="arabicPeriod"/>
            </a:pPr>
            <a:r>
              <a:rPr lang="en" sz="1000"/>
              <a:t>gernes.csv</a:t>
            </a:r>
            <a:endParaRPr sz="1000"/>
          </a:p>
          <a:p>
            <a:pPr indent="-292100" lvl="1" marL="914400" rtl="0" algn="l">
              <a:spcBef>
                <a:spcPts val="0"/>
              </a:spcBef>
              <a:spcAft>
                <a:spcPts val="0"/>
              </a:spcAft>
              <a:buSzPts val="1000"/>
              <a:buAutoNum type="alphaLcPeriod"/>
            </a:pPr>
            <a:r>
              <a:rPr lang="en" sz="1000"/>
              <a:t>Include all </a:t>
            </a:r>
            <a:r>
              <a:rPr lang="en" sz="1000"/>
              <a:t>genres tracks may have</a:t>
            </a:r>
            <a:endParaRPr sz="1000"/>
          </a:p>
          <a:p>
            <a:pPr indent="-292100" lvl="1" marL="914400" rtl="0" algn="l">
              <a:spcBef>
                <a:spcPts val="0"/>
              </a:spcBef>
              <a:spcAft>
                <a:spcPts val="0"/>
              </a:spcAft>
              <a:buSzPts val="1000"/>
              <a:buAutoNum type="alphaLcPeriod"/>
            </a:pPr>
            <a:r>
              <a:rPr lang="en" sz="1000"/>
              <a:t>164 rows</a:t>
            </a:r>
            <a:endParaRPr sz="1000"/>
          </a:p>
          <a:p>
            <a:pPr indent="-292100" lvl="0" marL="457200" rtl="0" algn="l">
              <a:spcBef>
                <a:spcPts val="0"/>
              </a:spcBef>
              <a:spcAft>
                <a:spcPts val="0"/>
              </a:spcAft>
              <a:buSzPts val="1000"/>
              <a:buAutoNum type="arabicPeriod"/>
            </a:pPr>
            <a:r>
              <a:rPr lang="en" sz="1000"/>
              <a:t>echonest.csv</a:t>
            </a:r>
            <a:endParaRPr sz="1000"/>
          </a:p>
          <a:p>
            <a:pPr indent="-292100" lvl="1" marL="914400" rtl="0" algn="l">
              <a:spcBef>
                <a:spcPts val="0"/>
              </a:spcBef>
              <a:spcAft>
                <a:spcPts val="0"/>
              </a:spcAft>
              <a:buSzPts val="1000"/>
              <a:buAutoNum type="alphaLcPeriod"/>
            </a:pPr>
            <a:r>
              <a:rPr lang="en" sz="1000"/>
              <a:t>Include </a:t>
            </a:r>
            <a:r>
              <a:rPr lang="en" sz="1000"/>
              <a:t>Echo Nest music descriptors data for tracks</a:t>
            </a:r>
            <a:endParaRPr sz="1000"/>
          </a:p>
          <a:p>
            <a:pPr indent="-292100" lvl="1" marL="914400" rtl="0" algn="l">
              <a:spcBef>
                <a:spcPts val="0"/>
              </a:spcBef>
              <a:spcAft>
                <a:spcPts val="0"/>
              </a:spcAft>
              <a:buSzPts val="1000"/>
              <a:buAutoNum type="alphaLcPeriod"/>
            </a:pPr>
            <a:r>
              <a:rPr lang="en" sz="1000"/>
              <a:t>13128 rows</a:t>
            </a:r>
            <a:endParaRPr sz="1000"/>
          </a:p>
          <a:p>
            <a:pPr indent="-292100" lvl="0" marL="457200" rtl="0" algn="l">
              <a:spcBef>
                <a:spcPts val="0"/>
              </a:spcBef>
              <a:spcAft>
                <a:spcPts val="0"/>
              </a:spcAft>
              <a:buSzPts val="1000"/>
              <a:buAutoNum type="arabicPeriod"/>
            </a:pPr>
            <a:r>
              <a:rPr lang="en" sz="1000"/>
              <a:t>features.csv</a:t>
            </a:r>
            <a:endParaRPr sz="1000"/>
          </a:p>
          <a:p>
            <a:pPr indent="-292100" lvl="1" marL="914400" rtl="0" algn="l">
              <a:spcBef>
                <a:spcPts val="0"/>
              </a:spcBef>
              <a:spcAft>
                <a:spcPts val="0"/>
              </a:spcAft>
              <a:buSzPts val="1000"/>
              <a:buAutoNum type="alphaLcPeriod"/>
            </a:pPr>
            <a:r>
              <a:rPr lang="en" sz="1000"/>
              <a:t>Include several sets of music descriptors for tracks</a:t>
            </a:r>
            <a:endParaRPr sz="1000"/>
          </a:p>
          <a:p>
            <a:pPr indent="-292100" lvl="1" marL="914400" rtl="0" algn="l">
              <a:spcBef>
                <a:spcPts val="0"/>
              </a:spcBef>
              <a:spcAft>
                <a:spcPts val="0"/>
              </a:spcAft>
              <a:buSzPts val="1000"/>
              <a:buAutoNum type="alphaLcPeriod"/>
            </a:pPr>
            <a:r>
              <a:rPr lang="en" sz="1000"/>
              <a:t>106575 rows</a:t>
            </a:r>
            <a:endParaRPr sz="1000"/>
          </a:p>
          <a:p>
            <a:pPr indent="0" lvl="0" marL="0" rtl="0" algn="l">
              <a:spcBef>
                <a:spcPts val="1200"/>
              </a:spcBef>
              <a:spcAft>
                <a:spcPts val="1200"/>
              </a:spcAft>
              <a:buNone/>
            </a:pPr>
            <a:r>
              <a:rPr lang="en" sz="1000"/>
              <a:t>All the above data can be found on </a:t>
            </a:r>
            <a:r>
              <a:rPr lang="en" sz="1000" u="sng">
                <a:solidFill>
                  <a:schemeClr val="hlink"/>
                </a:solidFill>
                <a:hlinkClick r:id="rId3"/>
              </a:rPr>
              <a:t>https://github.com/mdeff/fma</a:t>
            </a:r>
            <a:r>
              <a:rPr lang="en" sz="1000"/>
              <a: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a:t>
            </a:r>
            <a:endParaRPr/>
          </a:p>
        </p:txBody>
      </p:sp>
      <p:pic>
        <p:nvPicPr>
          <p:cNvPr id="106" name="Google Shape;106;p16"/>
          <p:cNvPicPr preferRelativeResize="0"/>
          <p:nvPr/>
        </p:nvPicPr>
        <p:blipFill>
          <a:blip r:embed="rId3">
            <a:alphaModFix/>
          </a:blip>
          <a:stretch>
            <a:fillRect/>
          </a:stretch>
        </p:blipFill>
        <p:spPr>
          <a:xfrm>
            <a:off x="2601300" y="1968300"/>
            <a:ext cx="3941401" cy="2748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r>
              <a:rPr lang="en"/>
              <a:t>Challenge</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a</a:t>
            </a:r>
            <a:r>
              <a:rPr lang="en"/>
              <a:t>nalyze geographical distribution of music of different genres, we first use Apache Spark to clean the tracks.csv to get rid of those rows without valid numeric artist_longitude and artist_latitude. Then we use scala to group artist_longitude and artist_latitude into a tuple, and aggregate them into an array under the same genre using Spark SQL. And output a small txt file. We then use python to further organize the data getting around 900 points, and combined with genres.csv to get the top_genre of each genre (thus reduce the number of genres from 157 to less than 20). Then we use matplotlib and cartopy to visualize the geographical distribution of different genres. (The result in the following slides)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486888" y="1054075"/>
            <a:ext cx="8170225" cy="344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1279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nsight 1</a:t>
            </a:r>
            <a:endParaRPr/>
          </a:p>
        </p:txBody>
      </p:sp>
      <p:sp>
        <p:nvSpPr>
          <p:cNvPr id="125" name="Google Shape;125;p19"/>
          <p:cNvSpPr txBox="1"/>
          <p:nvPr>
            <p:ph idx="1" type="body"/>
          </p:nvPr>
        </p:nvSpPr>
        <p:spPr>
          <a:xfrm>
            <a:off x="729450" y="18142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t>Geographical distribution of Rock</a:t>
            </a:r>
            <a:endParaRPr/>
          </a:p>
          <a:p>
            <a:pPr indent="-298450" lvl="1" marL="914400" rtl="0" algn="l">
              <a:spcBef>
                <a:spcPts val="0"/>
              </a:spcBef>
              <a:spcAft>
                <a:spcPts val="0"/>
              </a:spcAft>
              <a:buSzPts val="1100"/>
              <a:buChar char="○"/>
            </a:pPr>
            <a:r>
              <a:rPr lang="en"/>
              <a:t>E.g. Geographical distribution of Rock</a:t>
            </a:r>
            <a:endParaRPr/>
          </a:p>
          <a:p>
            <a:pPr indent="-298450" lvl="1" marL="914400" rtl="0" algn="l">
              <a:spcBef>
                <a:spcPts val="0"/>
              </a:spcBef>
              <a:spcAft>
                <a:spcPts val="0"/>
              </a:spcAft>
              <a:buSzPts val="1100"/>
              <a:buChar char="○"/>
            </a:pPr>
            <a:r>
              <a:rPr lang="en"/>
              <a:t>We can see from the </a:t>
            </a:r>
            <a:r>
              <a:rPr lang="en"/>
              <a:t>picture</a:t>
            </a:r>
            <a:r>
              <a:rPr lang="en"/>
              <a:t> that the the majority of the artist of Rock music comes from Europe and North America</a:t>
            </a:r>
            <a:endParaRPr/>
          </a:p>
        </p:txBody>
      </p:sp>
      <p:pic>
        <p:nvPicPr>
          <p:cNvPr id="126" name="Google Shape;126;p19"/>
          <p:cNvPicPr preferRelativeResize="0"/>
          <p:nvPr/>
        </p:nvPicPr>
        <p:blipFill>
          <a:blip r:embed="rId3">
            <a:alphaModFix/>
          </a:blip>
          <a:stretch>
            <a:fillRect/>
          </a:stretch>
        </p:blipFill>
        <p:spPr>
          <a:xfrm>
            <a:off x="917225" y="2657399"/>
            <a:ext cx="7430349" cy="2326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 1 (cont.)</a:t>
            </a:r>
            <a:endParaRPr/>
          </a:p>
        </p:txBody>
      </p:sp>
      <p:sp>
        <p:nvSpPr>
          <p:cNvPr id="132" name="Google Shape;132;p20"/>
          <p:cNvSpPr txBox="1"/>
          <p:nvPr>
            <p:ph idx="1" type="body"/>
          </p:nvPr>
        </p:nvSpPr>
        <p:spPr>
          <a:xfrm>
            <a:off x="729450" y="17790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t>Geographical distribution of Instrumental Music</a:t>
            </a:r>
            <a:endParaRPr/>
          </a:p>
          <a:p>
            <a:pPr indent="-298450" lvl="1" marL="914400" rtl="0" algn="l">
              <a:spcBef>
                <a:spcPts val="0"/>
              </a:spcBef>
              <a:spcAft>
                <a:spcPts val="0"/>
              </a:spcAft>
              <a:buSzPts val="1100"/>
              <a:buChar char="○"/>
            </a:pPr>
            <a:r>
              <a:rPr lang="en"/>
              <a:t>E.g. Geographical distribution of Instrumental</a:t>
            </a:r>
            <a:endParaRPr/>
          </a:p>
          <a:p>
            <a:pPr indent="-298450" lvl="1" marL="914400" rtl="0" algn="l">
              <a:spcBef>
                <a:spcPts val="0"/>
              </a:spcBef>
              <a:spcAft>
                <a:spcPts val="0"/>
              </a:spcAft>
              <a:buSzPts val="1100"/>
              <a:buChar char="○"/>
            </a:pPr>
            <a:r>
              <a:rPr lang="en"/>
              <a:t>For Instrumental music, the artists come from a range of worldwide locations—with most come from Europe, and less come from locations like America, Asia, Australia, etc.</a:t>
            </a:r>
            <a:endParaRPr/>
          </a:p>
        </p:txBody>
      </p:sp>
      <p:pic>
        <p:nvPicPr>
          <p:cNvPr id="133" name="Google Shape;133;p20"/>
          <p:cNvPicPr preferRelativeResize="0"/>
          <p:nvPr/>
        </p:nvPicPr>
        <p:blipFill>
          <a:blip r:embed="rId3">
            <a:alphaModFix/>
          </a:blip>
          <a:stretch>
            <a:fillRect/>
          </a:stretch>
        </p:blipFill>
        <p:spPr>
          <a:xfrm>
            <a:off x="326325" y="2633476"/>
            <a:ext cx="8418148" cy="2592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 1 (cont.)</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previous two pictures (as well as other genres’ geolocation </a:t>
            </a:r>
            <a:r>
              <a:rPr lang="en"/>
              <a:t>pictures</a:t>
            </a:r>
            <a:r>
              <a:rPr lang="en"/>
              <a:t> included in the article), we can see that the majority of the artists come from Europe and North America, with small differences among all the genres.</a:t>
            </a:r>
            <a:endParaRPr/>
          </a:p>
          <a:p>
            <a:pPr indent="-311150" lvl="0" marL="457200" rtl="0" algn="l">
              <a:spcBef>
                <a:spcPts val="0"/>
              </a:spcBef>
              <a:spcAft>
                <a:spcPts val="0"/>
              </a:spcAft>
              <a:buSzPts val="1300"/>
              <a:buChar char="●"/>
            </a:pPr>
            <a:r>
              <a:rPr lang="en"/>
              <a:t>This reflects that the majority of the music data in the dataset are collected from these areas, and thus not a solid </a:t>
            </a:r>
            <a:r>
              <a:rPr lang="en"/>
              <a:t>evidence of geographical effect on music genres.</a:t>
            </a:r>
            <a:endParaRPr/>
          </a:p>
          <a:p>
            <a:pPr indent="-311150" lvl="0" marL="457200" rtl="0" algn="l">
              <a:spcBef>
                <a:spcPts val="0"/>
              </a:spcBef>
              <a:spcAft>
                <a:spcPts val="0"/>
              </a:spcAft>
              <a:buSzPts val="1300"/>
              <a:buChar char="●"/>
            </a:pPr>
            <a:r>
              <a:rPr lang="en"/>
              <a:t>It is interesting to see the distribution of different genres, but in order to really predict and classify music, we need to look into the music itself.</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