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75" r:id="rId4"/>
    <p:sldId id="262" r:id="rId5"/>
    <p:sldId id="263" r:id="rId6"/>
    <p:sldId id="258" r:id="rId7"/>
    <p:sldId id="259" r:id="rId8"/>
    <p:sldId id="260" r:id="rId9"/>
    <p:sldId id="261" r:id="rId10"/>
    <p:sldId id="264" r:id="rId11"/>
    <p:sldId id="273" r:id="rId12"/>
    <p:sldId id="272" r:id="rId13"/>
    <p:sldId id="265" r:id="rId14"/>
    <p:sldId id="274" r:id="rId15"/>
    <p:sldId id="276" r:id="rId16"/>
    <p:sldId id="266" r:id="rId17"/>
    <p:sldId id="277" r:id="rId18"/>
    <p:sldId id="278" r:id="rId19"/>
    <p:sldId id="279" r:id="rId20"/>
    <p:sldId id="267" r:id="rId21"/>
    <p:sldId id="268" r:id="rId22"/>
    <p:sldId id="280" r:id="rId23"/>
    <p:sldId id="269" r:id="rId24"/>
    <p:sldId id="270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4EB05-A0AD-433A-BB7D-F7FFE7956389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0CED-71F1-4616-83A4-2C87A523D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5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A05DE3C-5A5E-4ED1-AA9B-16204919A2D9}" type="datetime1">
              <a:rPr lang="en-GB" smtClean="0"/>
              <a:t>19/04/2018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622BCA2-5589-47DF-8460-FB4BC0AD0F22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1CA6-7A27-496A-B4A1-A9C6CABB6BAA}" type="datetime1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C60E-DD0F-48A7-903E-37D2D94A1688}" type="datetime1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CF9FE32-92B1-44C6-BC01-A20A144A0BBE}" type="datetime1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622BCA2-5589-47DF-8460-FB4BC0AD0F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3394-C3EA-416D-90D1-A1F0CD19DA89}" type="datetime1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0080-4054-49EB-8A2C-E5B1F63D74CA}" type="datetime1">
              <a:rPr lang="en-GB" smtClean="0"/>
              <a:t>19/04/2018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CFEE-4D15-410E-A28F-48741E4DD3C9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CE7E-DB7E-4562-AA45-839FCC4A5E12}" type="datetime1">
              <a:rPr lang="en-GB" smtClean="0"/>
              <a:t>19/04/2018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921-E310-47AE-A84C-F52EF9B81175}" type="datetime1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A508-2975-41EB-928A-9BCBF3A709F3}" type="datetime1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DE330E-5A05-4F16-9342-06839B88AB06}" type="datetime1">
              <a:rPr lang="en-GB" smtClean="0"/>
              <a:t>19/04/2018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22BCA2-5589-47DF-8460-FB4BC0AD0F22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oftware_engineering/software_testing_overview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 Writing Session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T471 Part </a:t>
            </a:r>
            <a:r>
              <a:rPr lang="en-US" smtClean="0"/>
              <a:t>2 – Semester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5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2: Literature Review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can choose a different title, but it’s better to call it “Literature Review of XYZ”</a:t>
            </a:r>
          </a:p>
          <a:p>
            <a:r>
              <a:rPr lang="en-GB" dirty="0" smtClean="0"/>
              <a:t>XYZ = your </a:t>
            </a:r>
            <a:r>
              <a:rPr lang="en-GB" dirty="0"/>
              <a:t>topic of research/topic of </a:t>
            </a:r>
            <a:r>
              <a:rPr lang="en-GB" dirty="0" smtClean="0"/>
              <a:t>project</a:t>
            </a:r>
          </a:p>
          <a:p>
            <a:r>
              <a:rPr lang="en-US" dirty="0" smtClean="0"/>
              <a:t>Overview – introduce what you talk about</a:t>
            </a:r>
          </a:p>
          <a:p>
            <a:r>
              <a:rPr lang="en-US" dirty="0" smtClean="0"/>
              <a:t>Look at other works, journals papers, projects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relevant </a:t>
            </a:r>
            <a:r>
              <a:rPr lang="en-US" b="1" dirty="0">
                <a:solidFill>
                  <a:srgbClr val="0070C0"/>
                </a:solidFill>
              </a:rPr>
              <a:t>work </a:t>
            </a:r>
            <a:r>
              <a:rPr lang="en-US" dirty="0">
                <a:solidFill>
                  <a:srgbClr val="0070C0"/>
                </a:solidFill>
              </a:rPr>
              <a:t>by other authors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relationship </a:t>
            </a:r>
            <a:r>
              <a:rPr lang="en-US" dirty="0" smtClean="0">
                <a:solidFill>
                  <a:srgbClr val="0070C0"/>
                </a:solidFill>
              </a:rPr>
              <a:t>between </a:t>
            </a:r>
            <a:r>
              <a:rPr lang="en-US" b="1" dirty="0" smtClean="0">
                <a:solidFill>
                  <a:srgbClr val="0070C0"/>
                </a:solidFill>
              </a:rPr>
              <a:t>them</a:t>
            </a:r>
            <a:r>
              <a:rPr lang="en-US" dirty="0" smtClean="0">
                <a:solidFill>
                  <a:srgbClr val="0070C0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your own </a:t>
            </a:r>
            <a:r>
              <a:rPr lang="en-US" b="1" dirty="0" smtClean="0">
                <a:solidFill>
                  <a:srgbClr val="0070C0"/>
                </a:solidFill>
              </a:rPr>
              <a:t>work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makes your project/suggested solution </a:t>
            </a:r>
            <a:r>
              <a:rPr lang="en-US" b="1" dirty="0" smtClean="0">
                <a:solidFill>
                  <a:srgbClr val="0070C0"/>
                </a:solidFill>
              </a:rPr>
              <a:t>special</a:t>
            </a:r>
          </a:p>
          <a:p>
            <a:r>
              <a:rPr lang="en-US" dirty="0"/>
              <a:t>Mention your </a:t>
            </a:r>
            <a:r>
              <a:rPr lang="en-US" dirty="0" smtClean="0"/>
              <a:t>research </a:t>
            </a:r>
            <a:r>
              <a:rPr lang="en-US" dirty="0"/>
              <a:t>methodology.</a:t>
            </a:r>
            <a:endParaRPr lang="en-GB" dirty="0"/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4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Literature Review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Research methodology: The </a:t>
            </a:r>
            <a:r>
              <a:rPr lang="en-GB" dirty="0"/>
              <a:t>process used to collect information and data for the purpose of making </a:t>
            </a:r>
            <a:r>
              <a:rPr lang="en-GB" dirty="0" smtClean="0"/>
              <a:t>decision regarding your solution. </a:t>
            </a:r>
            <a:r>
              <a:rPr lang="en-GB" dirty="0"/>
              <a:t>The methodology may include publication research, interviews, surveys and other research techniques, and could include both present and historical </a:t>
            </a:r>
            <a:r>
              <a:rPr lang="en-GB" dirty="0" smtClean="0"/>
              <a:t>information and statistics. (Business Dictionary, 2017)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US" b="1" dirty="0"/>
              <a:t>Bibliography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Dictionary, B. </a:t>
            </a:r>
            <a:r>
              <a:rPr lang="en-US" dirty="0" smtClean="0"/>
              <a:t>(2017) </a:t>
            </a:r>
            <a:r>
              <a:rPr lang="en-US" i="1" dirty="0" smtClean="0"/>
              <a:t>What </a:t>
            </a:r>
            <a:r>
              <a:rPr lang="en-US" i="1" dirty="0"/>
              <a:t>is research methodology? </a:t>
            </a:r>
            <a:r>
              <a:rPr lang="en-US" i="1" dirty="0" err="1"/>
              <a:t>Defination</a:t>
            </a:r>
            <a:r>
              <a:rPr lang="en-US" i="1" dirty="0"/>
              <a:t> and meaning - Business Dictionary</a:t>
            </a:r>
            <a:r>
              <a:rPr lang="en-US" dirty="0"/>
              <a:t>. Retrieved </a:t>
            </a:r>
            <a:r>
              <a:rPr lang="en-US" dirty="0" smtClean="0"/>
              <a:t>December </a:t>
            </a:r>
            <a:r>
              <a:rPr lang="en-US" dirty="0"/>
              <a:t>9, 2017, from Business Dictionary: http://</a:t>
            </a:r>
            <a:r>
              <a:rPr lang="en-US" dirty="0" smtClean="0"/>
              <a:t>www.businessdictionary.com/definition/research-methodology.html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13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Literature Review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Mention general trends and statistics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google scholar</a:t>
            </a:r>
            <a:r>
              <a:rPr lang="en-US" dirty="0"/>
              <a:t>, or even better, your </a:t>
            </a:r>
            <a:r>
              <a:rPr lang="en-US" dirty="0">
                <a:solidFill>
                  <a:srgbClr val="0070C0"/>
                </a:solidFill>
              </a:rPr>
              <a:t>e-library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Also, several </a:t>
            </a:r>
            <a:r>
              <a:rPr lang="en-US" dirty="0"/>
              <a:t>other people have done closely related </a:t>
            </a:r>
            <a:r>
              <a:rPr lang="en-US" dirty="0" smtClean="0"/>
              <a:t>work.</a:t>
            </a:r>
            <a:r>
              <a:rPr lang="en-US" dirty="0"/>
              <a:t> Check how </a:t>
            </a:r>
            <a:r>
              <a:rPr lang="en-US" dirty="0" smtClean="0">
                <a:solidFill>
                  <a:srgbClr val="0070C0"/>
                </a:solidFill>
              </a:rPr>
              <a:t>their approach </a:t>
            </a:r>
            <a:r>
              <a:rPr lang="en-US" dirty="0" smtClean="0"/>
              <a:t>relates </a:t>
            </a:r>
            <a:r>
              <a:rPr lang="en-US" dirty="0"/>
              <a:t>to </a:t>
            </a:r>
            <a:r>
              <a:rPr lang="en-US" dirty="0" smtClean="0"/>
              <a:t>you. Discuss how reasons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your </a:t>
            </a:r>
            <a:r>
              <a:rPr lang="en-US" dirty="0" smtClean="0">
                <a:solidFill>
                  <a:srgbClr val="0070C0"/>
                </a:solidFill>
              </a:rPr>
              <a:t>approach.</a:t>
            </a:r>
          </a:p>
          <a:p>
            <a:r>
              <a:rPr lang="en-US" dirty="0"/>
              <a:t>Their </a:t>
            </a:r>
            <a:r>
              <a:rPr lang="en-US" dirty="0" smtClean="0"/>
              <a:t>and Your </a:t>
            </a:r>
            <a:r>
              <a:rPr lang="en-US" dirty="0" smtClean="0">
                <a:solidFill>
                  <a:srgbClr val="0070C0"/>
                </a:solidFill>
              </a:rPr>
              <a:t>inspiration/motivation</a:t>
            </a:r>
            <a:r>
              <a:rPr lang="en-US" dirty="0" smtClean="0"/>
              <a:t> </a:t>
            </a:r>
            <a:r>
              <a:rPr lang="en-US" dirty="0"/>
              <a:t>of the solution to the </a:t>
            </a:r>
            <a:r>
              <a:rPr lang="en-US" dirty="0" smtClean="0"/>
              <a:t>problem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Papers </a:t>
            </a:r>
            <a:r>
              <a:rPr lang="en-US" dirty="0"/>
              <a:t>you cite should be </a:t>
            </a:r>
            <a:r>
              <a:rPr lang="en-US" dirty="0">
                <a:solidFill>
                  <a:srgbClr val="0070C0"/>
                </a:solidFill>
              </a:rPr>
              <a:t>compared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contrasted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cited </a:t>
            </a:r>
            <a:r>
              <a:rPr lang="en-US" dirty="0"/>
              <a:t>by reference to the </a:t>
            </a:r>
            <a:r>
              <a:rPr lang="en-US" b="1" dirty="0" smtClean="0">
                <a:solidFill>
                  <a:srgbClr val="0070C0"/>
                </a:solidFill>
              </a:rPr>
              <a:t>bibliography</a:t>
            </a:r>
            <a:r>
              <a:rPr lang="en-US" dirty="0" smtClean="0"/>
              <a:t>, you must always acknowledge the work of others. </a:t>
            </a:r>
            <a:r>
              <a:rPr lang="en-US" dirty="0" smtClean="0">
                <a:solidFill>
                  <a:srgbClr val="0070C0"/>
                </a:solidFill>
              </a:rPr>
              <a:t>Quote </a:t>
            </a:r>
            <a:r>
              <a:rPr lang="en-US" dirty="0">
                <a:solidFill>
                  <a:srgbClr val="0070C0"/>
                </a:solidFill>
              </a:rPr>
              <a:t>sentences </a:t>
            </a:r>
            <a:r>
              <a:rPr lang="en-US" dirty="0"/>
              <a:t>from the work of others to use to compare and </a:t>
            </a:r>
            <a:r>
              <a:rPr lang="en-US" dirty="0" smtClean="0"/>
              <a:t>contrast</a:t>
            </a:r>
          </a:p>
          <a:p>
            <a:r>
              <a:rPr lang="en-US" dirty="0" smtClean="0"/>
              <a:t>To prove that it’s feasible and solvable by ICT</a:t>
            </a:r>
          </a:p>
          <a:p>
            <a:r>
              <a:rPr lang="en-US" dirty="0" smtClean="0"/>
              <a:t>Pave the way for next chapter, Requirements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415381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3: Requirements and Analysis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Objectives – and the requirements for to meet your objectives.</a:t>
            </a:r>
          </a:p>
          <a:p>
            <a:r>
              <a:rPr lang="en-US" dirty="0" smtClean="0"/>
              <a:t>Requirements include: </a:t>
            </a:r>
          </a:p>
          <a:p>
            <a:pPr lvl="1"/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Hardware and software requirements</a:t>
            </a:r>
          </a:p>
          <a:p>
            <a:pPr lvl="1"/>
            <a:r>
              <a:rPr lang="en-US" dirty="0" smtClean="0"/>
              <a:t>Functional requirements</a:t>
            </a:r>
          </a:p>
          <a:p>
            <a:r>
              <a:rPr lang="en-US" dirty="0" smtClean="0"/>
              <a:t>Analysis – make sure they are manageable steps. </a:t>
            </a:r>
          </a:p>
          <a:p>
            <a:r>
              <a:rPr lang="en-US" dirty="0" smtClean="0"/>
              <a:t>Gathering information and collecting ideas.</a:t>
            </a:r>
          </a:p>
          <a:p>
            <a:r>
              <a:rPr lang="en-US" dirty="0" smtClean="0"/>
              <a:t>Use diagrams to show functional requirements:</a:t>
            </a:r>
          </a:p>
          <a:p>
            <a:pPr lvl="1"/>
            <a:r>
              <a:rPr lang="en-US" dirty="0" smtClean="0"/>
              <a:t>Use case diagram</a:t>
            </a:r>
          </a:p>
          <a:p>
            <a:pPr lvl="1"/>
            <a:r>
              <a:rPr lang="en-US" dirty="0" smtClean="0"/>
              <a:t>ER-diagram</a:t>
            </a:r>
          </a:p>
          <a:p>
            <a:pPr lvl="1"/>
            <a:r>
              <a:rPr lang="en-US" dirty="0" smtClean="0"/>
              <a:t>Conceptual Model</a:t>
            </a:r>
          </a:p>
          <a:p>
            <a:pPr lvl="1"/>
            <a:r>
              <a:rPr lang="en-US" dirty="0" smtClean="0"/>
              <a:t>Software Development Life </a:t>
            </a:r>
            <a:r>
              <a:rPr lang="en-US" dirty="0"/>
              <a:t>C</a:t>
            </a:r>
            <a:r>
              <a:rPr lang="en-US" dirty="0" smtClean="0"/>
              <a:t>ycle</a:t>
            </a:r>
          </a:p>
          <a:p>
            <a:pPr lvl="1"/>
            <a:r>
              <a:rPr lang="en-US" dirty="0" smtClean="0"/>
              <a:t>Class diagram </a:t>
            </a:r>
          </a:p>
          <a:p>
            <a:pPr lvl="1"/>
            <a:r>
              <a:rPr lang="en-US" dirty="0" smtClean="0"/>
              <a:t>Data flow diagram</a:t>
            </a:r>
            <a:endParaRPr lang="en-GB" dirty="0"/>
          </a:p>
          <a:p>
            <a:pPr lvl="1"/>
            <a:r>
              <a:rPr lang="en-US" dirty="0" smtClean="0"/>
              <a:t>Activity diagram</a:t>
            </a:r>
          </a:p>
          <a:p>
            <a:pPr lvl="1"/>
            <a:r>
              <a:rPr lang="en-US" dirty="0" smtClean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925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Requirements and Analysis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Your diagrams must be discussed and explained in extreme details. </a:t>
            </a:r>
          </a:p>
          <a:p>
            <a:r>
              <a:rPr lang="en-US" dirty="0" smtClean="0"/>
              <a:t>Referring to the diagram is not enough.</a:t>
            </a:r>
          </a:p>
          <a:p>
            <a:r>
              <a:rPr lang="en-US" dirty="0" smtClean="0"/>
              <a:t>Explain the contents of this diagram.</a:t>
            </a:r>
          </a:p>
          <a:p>
            <a:r>
              <a:rPr lang="en-US" dirty="0" smtClean="0"/>
              <a:t>Caption your diagrams </a:t>
            </a:r>
          </a:p>
          <a:p>
            <a:r>
              <a:rPr lang="en-US" dirty="0" smtClean="0"/>
              <a:t>Include </a:t>
            </a:r>
            <a:r>
              <a:rPr lang="en-US" dirty="0" smtClean="0">
                <a:solidFill>
                  <a:srgbClr val="0070C0"/>
                </a:solidFill>
              </a:rPr>
              <a:t>YOUR WORK</a:t>
            </a:r>
            <a:r>
              <a:rPr lang="en-US" dirty="0" smtClean="0"/>
              <a:t>: samples, interviews, statistics, research, survey. </a:t>
            </a:r>
          </a:p>
          <a:p>
            <a:r>
              <a:rPr lang="en-US" dirty="0" smtClean="0"/>
              <a:t>Evaluate your work and briefly discuss how you plan to test it.</a:t>
            </a:r>
          </a:p>
          <a:p>
            <a:r>
              <a:rPr lang="en-US" dirty="0" smtClean="0"/>
              <a:t>Pave the way for the next chapter and link it with Design, Implementation, and Testing</a:t>
            </a:r>
          </a:p>
        </p:txBody>
      </p:sp>
    </p:spTree>
    <p:extLst>
      <p:ext uri="{BB962C8B-B14F-4D97-AF65-F5344CB8AC3E}">
        <p14:creationId xmlns:p14="http://schemas.microsoft.com/office/powerpoint/2010/main" val="420619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Next..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We also discussed Referencing, Appendices, and some helpful tips</a:t>
            </a:r>
          </a:p>
          <a:p>
            <a:r>
              <a:rPr lang="en-GB" dirty="0" smtClean="0"/>
              <a:t>We will focus on Chapters 4, 5, and 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40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4: Design, Implementation, and Testing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it to 4.1, 4.2, and 4.3, for each topic respectively.</a:t>
            </a:r>
          </a:p>
          <a:p>
            <a:r>
              <a:rPr lang="en-US" dirty="0" smtClean="0"/>
              <a:t>4.1 – Design </a:t>
            </a:r>
            <a:r>
              <a:rPr lang="en-US" dirty="0" smtClean="0"/>
              <a:t>technique from analysis </a:t>
            </a:r>
            <a:r>
              <a:rPr lang="en-US" dirty="0" smtClean="0"/>
              <a:t>phase. Put down the new and final diagrams. </a:t>
            </a:r>
          </a:p>
          <a:p>
            <a:r>
              <a:rPr lang="en-US" dirty="0" smtClean="0"/>
              <a:t>Again, you need to explain them and explain how different they are from the previous version. </a:t>
            </a:r>
          </a:p>
          <a:p>
            <a:r>
              <a:rPr lang="en-US" dirty="0" smtClean="0"/>
              <a:t>Mention why you changed them. </a:t>
            </a:r>
          </a:p>
          <a:p>
            <a:r>
              <a:rPr lang="en-US" dirty="0" smtClean="0"/>
              <a:t>Show the user interface of the system. </a:t>
            </a:r>
          </a:p>
          <a:p>
            <a:r>
              <a:rPr lang="en-US" dirty="0" smtClean="0"/>
              <a:t>Describe the specifications of the system mentioning what it is for.</a:t>
            </a:r>
          </a:p>
          <a:p>
            <a:r>
              <a:rPr lang="en-US" dirty="0" smtClean="0"/>
              <a:t>Show the forms, and explain any communications your system has with other systems.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4: Design, Implementation, and Testing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4.2 – Implementation. </a:t>
            </a:r>
            <a:endParaRPr lang="en-US" dirty="0" smtClean="0"/>
          </a:p>
          <a:p>
            <a:r>
              <a:rPr lang="en-US" dirty="0" smtClean="0"/>
              <a:t>Justify </a:t>
            </a:r>
            <a:r>
              <a:rPr lang="en-US" dirty="0"/>
              <a:t>why you prefer one implementation over the </a:t>
            </a:r>
            <a:r>
              <a:rPr lang="en-US" dirty="0" smtClean="0"/>
              <a:t>other.</a:t>
            </a:r>
          </a:p>
          <a:p>
            <a:r>
              <a:rPr lang="en-US" dirty="0" smtClean="0"/>
              <a:t>Mention what makes your project novel/new</a:t>
            </a:r>
          </a:p>
          <a:p>
            <a:r>
              <a:rPr lang="en-US" dirty="0" smtClean="0"/>
              <a:t>The actual coding.</a:t>
            </a:r>
          </a:p>
          <a:p>
            <a:r>
              <a:rPr lang="en-US" dirty="0" smtClean="0"/>
              <a:t>The actual output of the design and analysis phase.</a:t>
            </a:r>
          </a:p>
          <a:p>
            <a:r>
              <a:rPr lang="en-US" dirty="0" smtClean="0"/>
              <a:t>Do everything you said you will do.</a:t>
            </a:r>
          </a:p>
          <a:p>
            <a:r>
              <a:rPr lang="en-US" dirty="0" smtClean="0"/>
              <a:t>Deming’s Plan-Do-Study-Act (PDSA)</a:t>
            </a:r>
          </a:p>
          <a:p>
            <a:r>
              <a:rPr lang="en-US" dirty="0" smtClean="0"/>
              <a:t>Show screenshots of important parts of code that you used in PDSA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061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4: Design, Implementation, and Testing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– Testing </a:t>
            </a:r>
            <a:endParaRPr lang="en-US" dirty="0" smtClean="0"/>
          </a:p>
          <a:p>
            <a:r>
              <a:rPr lang="en-US" dirty="0" smtClean="0"/>
              <a:t>It should </a:t>
            </a:r>
            <a:r>
              <a:rPr lang="en-US" dirty="0"/>
              <a:t>relate to previous </a:t>
            </a:r>
            <a:r>
              <a:rPr lang="en-US" dirty="0" smtClean="0"/>
              <a:t>chapters. </a:t>
            </a:r>
          </a:p>
          <a:p>
            <a:r>
              <a:rPr lang="en-US" dirty="0" smtClean="0"/>
              <a:t>Evaluate your work and prove that it works</a:t>
            </a:r>
          </a:p>
          <a:p>
            <a:r>
              <a:rPr lang="en-US" dirty="0" smtClean="0"/>
              <a:t>You can show testing of previously mentioned codes.</a:t>
            </a:r>
          </a:p>
          <a:p>
            <a:r>
              <a:rPr lang="en-US" dirty="0" smtClean="0"/>
              <a:t>Use real data set – if applicable</a:t>
            </a:r>
          </a:p>
          <a:p>
            <a:r>
              <a:rPr lang="en-US" dirty="0" smtClean="0"/>
              <a:t>Test the input, forms, exceptions..</a:t>
            </a:r>
          </a:p>
          <a:p>
            <a:r>
              <a:rPr lang="en-US" dirty="0"/>
              <a:t>Conduct different types of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Validation and verification</a:t>
            </a:r>
          </a:p>
          <a:p>
            <a:pPr lvl="1"/>
            <a:r>
              <a:rPr lang="en-US" dirty="0" smtClean="0"/>
              <a:t>Black box, white box</a:t>
            </a:r>
          </a:p>
          <a:p>
            <a:pPr lvl="1"/>
            <a:r>
              <a:rPr lang="en-US" dirty="0" smtClean="0"/>
              <a:t>Unit testing, integration testing, system testing, acceptance testing, regression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1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4: Design, Implementation, and Testing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Let’s check this link out: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www.tutorialspoint.com/software_engineering/software_testing_overview.htm</a:t>
            </a:r>
            <a:endParaRPr lang="en-GB" dirty="0" smtClean="0"/>
          </a:p>
          <a:p>
            <a:r>
              <a:rPr lang="en-GB" dirty="0" smtClean="0"/>
              <a:t>Hint: useful for design and implementation as well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57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discuss today?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revision of previous lecture given last semester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to write different sections in the report</a:t>
            </a:r>
          </a:p>
          <a:p>
            <a:r>
              <a:rPr lang="en-US" dirty="0" smtClean="0"/>
              <a:t>How should it be </a:t>
            </a:r>
            <a:r>
              <a:rPr lang="en-US" dirty="0" smtClean="0"/>
              <a:t>presented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03DC-0D9A-41F4-9EDA-9944A0C40811}" type="datetime1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5: Results and Discussion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20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Mention results </a:t>
            </a:r>
          </a:p>
          <a:p>
            <a:r>
              <a:rPr lang="en-US" dirty="0" smtClean="0"/>
              <a:t>Add a critical thinking </a:t>
            </a:r>
            <a:r>
              <a:rPr lang="en-US" dirty="0" smtClean="0"/>
              <a:t>section – explain why you did works better than others (About 200-300 words)</a:t>
            </a:r>
            <a:endParaRPr lang="en-US" dirty="0" smtClean="0"/>
          </a:p>
          <a:p>
            <a:r>
              <a:rPr lang="en-US" dirty="0" smtClean="0"/>
              <a:t>Findings – </a:t>
            </a:r>
            <a:r>
              <a:rPr lang="en-US" dirty="0" smtClean="0"/>
              <a:t>anything you learned while doing the project.</a:t>
            </a:r>
            <a:endParaRPr lang="en-US" dirty="0" smtClean="0"/>
          </a:p>
          <a:p>
            <a:r>
              <a:rPr lang="en-US" dirty="0" smtClean="0"/>
              <a:t>Goals </a:t>
            </a:r>
            <a:r>
              <a:rPr lang="en-US" dirty="0" smtClean="0"/>
              <a:t>achieved – show you covered and achieved all of your aims and objectives, and that you solved the problem. (partially, fully, or exceeded)</a:t>
            </a:r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 smtClean="0"/>
              <a:t>work - 2 points:</a:t>
            </a:r>
          </a:p>
          <a:p>
            <a:pPr lvl="1"/>
            <a:r>
              <a:rPr lang="en-US" dirty="0" smtClean="0"/>
              <a:t>New areas of investigation you found</a:t>
            </a:r>
          </a:p>
          <a:p>
            <a:pPr lvl="1"/>
            <a:r>
              <a:rPr lang="en-US" dirty="0" smtClean="0"/>
              <a:t>Parts of the project that was not completed due to time constraints or other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4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6: Conclusions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the last episode of a series</a:t>
            </a:r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 smtClean="0"/>
              <a:t>summing up of the whole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Connect all the missing pieces</a:t>
            </a:r>
            <a:endParaRPr lang="en-US" dirty="0" smtClean="0"/>
          </a:p>
          <a:p>
            <a:r>
              <a:rPr lang="en-US" dirty="0" smtClean="0"/>
              <a:t>Mention your abstract in other words </a:t>
            </a:r>
            <a:endParaRPr lang="en-US" dirty="0" smtClean="0"/>
          </a:p>
          <a:p>
            <a:r>
              <a:rPr lang="en-US" dirty="0" smtClean="0"/>
              <a:t>You are allowed to repeat any point in different words</a:t>
            </a:r>
          </a:p>
          <a:p>
            <a:r>
              <a:rPr lang="en-US" dirty="0"/>
              <a:t>Only 2-3 pages (about 1200 words)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25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is the..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22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End of new topics</a:t>
            </a:r>
          </a:p>
          <a:p>
            <a:r>
              <a:rPr lang="en-GB" dirty="0" smtClean="0"/>
              <a:t>Let’s revise </a:t>
            </a:r>
            <a:r>
              <a:rPr lang="en-GB" smtClean="0"/>
              <a:t>the References,  Appendices, </a:t>
            </a:r>
            <a:r>
              <a:rPr lang="en-GB" dirty="0" smtClean="0"/>
              <a:t>and Helpful tips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534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23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we saw previously with the Research Methodology definition</a:t>
            </a:r>
          </a:p>
          <a:p>
            <a:r>
              <a:rPr lang="en-US" dirty="0" smtClean="0"/>
              <a:t>30 references or as much as you need</a:t>
            </a:r>
          </a:p>
          <a:p>
            <a:r>
              <a:rPr lang="en-US" dirty="0" smtClean="0"/>
              <a:t>Harvard style referencing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1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Everything more than the word count</a:t>
            </a:r>
          </a:p>
          <a:p>
            <a:r>
              <a:rPr lang="en-US" dirty="0" smtClean="0"/>
              <a:t>Explanation of diagram</a:t>
            </a:r>
          </a:p>
          <a:p>
            <a:r>
              <a:rPr lang="en-US" dirty="0" smtClean="0"/>
              <a:t>Code you want to show</a:t>
            </a:r>
          </a:p>
          <a:p>
            <a:r>
              <a:rPr lang="en-US" dirty="0" smtClean="0"/>
              <a:t>Make sure you referred to the appendix in text.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0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tips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Meet layout requirements – as well as margin requirements</a:t>
            </a:r>
          </a:p>
          <a:p>
            <a:r>
              <a:rPr lang="en-US" dirty="0" smtClean="0"/>
              <a:t>Make sure your whole report is the same font and consistent with the font size</a:t>
            </a:r>
          </a:p>
          <a:p>
            <a:r>
              <a:rPr lang="en-US" dirty="0" smtClean="0"/>
              <a:t>Put all your research in one place with the references ready so you don’t lose them</a:t>
            </a:r>
          </a:p>
          <a:p>
            <a:r>
              <a:rPr lang="en-US" dirty="0" smtClean="0"/>
              <a:t>Referencing takes time.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5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Now..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67544" y="2204864"/>
            <a:ext cx="8219256" cy="24978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dirty="0" smtClean="0"/>
              <a:t>QUICK REVISION</a:t>
            </a:r>
          </a:p>
          <a:p>
            <a:pPr marL="0" indent="0" algn="ctr">
              <a:buNone/>
            </a:pPr>
            <a:r>
              <a:rPr lang="en-GB" sz="7200" dirty="0"/>
              <a:t>o</a:t>
            </a:r>
            <a:r>
              <a:rPr lang="en-GB" sz="7200" dirty="0" smtClean="0"/>
              <a:t>f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5357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Should </a:t>
            </a:r>
            <a:r>
              <a:rPr lang="en-US" dirty="0" smtClean="0"/>
              <a:t>include</a:t>
            </a:r>
            <a:endParaRPr lang="en-US" dirty="0" smtClean="0"/>
          </a:p>
          <a:p>
            <a:pPr lvl="1"/>
            <a:r>
              <a:rPr lang="en-US" dirty="0" smtClean="0"/>
              <a:t>University logo</a:t>
            </a:r>
            <a:endParaRPr lang="en-US" dirty="0" smtClean="0"/>
          </a:p>
          <a:p>
            <a:pPr lvl="1"/>
            <a:r>
              <a:rPr lang="en-US" dirty="0" smtClean="0"/>
              <a:t>Project title</a:t>
            </a:r>
          </a:p>
          <a:p>
            <a:pPr lvl="1"/>
            <a:r>
              <a:rPr lang="en-US" dirty="0" smtClean="0"/>
              <a:t>Your </a:t>
            </a:r>
            <a:r>
              <a:rPr lang="en-US" dirty="0" smtClean="0"/>
              <a:t>name and ID</a:t>
            </a:r>
          </a:p>
          <a:p>
            <a:pPr lvl="1"/>
            <a:r>
              <a:rPr lang="en-US" dirty="0" smtClean="0"/>
              <a:t>Supervisor’s name</a:t>
            </a:r>
          </a:p>
          <a:p>
            <a:pPr lvl="1"/>
            <a:r>
              <a:rPr lang="en-US" dirty="0" smtClean="0"/>
              <a:t>University’s name</a:t>
            </a:r>
          </a:p>
          <a:p>
            <a:pPr lvl="1"/>
            <a:r>
              <a:rPr lang="en-US" dirty="0" smtClean="0"/>
              <a:t>Month of </a:t>
            </a:r>
            <a:r>
              <a:rPr lang="en-US" dirty="0" smtClean="0"/>
              <a:t>graduation</a:t>
            </a:r>
          </a:p>
          <a:p>
            <a:r>
              <a:rPr lang="en-US" dirty="0" smtClean="0"/>
              <a:t>Follow given template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4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Declaration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your name in the end of the declaration, which declares the originality of your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5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Needs to include 3 main things: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Project Aims</a:t>
            </a:r>
          </a:p>
          <a:p>
            <a:pPr lvl="1"/>
            <a:r>
              <a:rPr lang="en-US" dirty="0" smtClean="0"/>
              <a:t>Main Achievements</a:t>
            </a:r>
          </a:p>
          <a:p>
            <a:r>
              <a:rPr lang="en-US" dirty="0" smtClean="0"/>
              <a:t>Show what interests readers</a:t>
            </a:r>
          </a:p>
          <a:p>
            <a:r>
              <a:rPr lang="en-US" dirty="0" smtClean="0"/>
              <a:t>Only 100-150 words long</a:t>
            </a:r>
          </a:p>
          <a:p>
            <a:r>
              <a:rPr lang="en-US" dirty="0" smtClean="0"/>
              <a:t>A bad abstract says: </a:t>
            </a:r>
            <a:r>
              <a:rPr lang="en-US" dirty="0"/>
              <a:t>"the achievements will be </a:t>
            </a:r>
            <a:r>
              <a:rPr lang="en-US" dirty="0" smtClean="0"/>
              <a:t>described“</a:t>
            </a:r>
          </a:p>
          <a:p>
            <a:r>
              <a:rPr lang="en-US" dirty="0" smtClean="0"/>
              <a:t>It’s better to </a:t>
            </a:r>
            <a:r>
              <a:rPr lang="en-US" dirty="0"/>
              <a:t>mention what are your </a:t>
            </a:r>
            <a:r>
              <a:rPr lang="en-US" dirty="0" smtClean="0"/>
              <a:t>achievements. </a:t>
            </a:r>
          </a:p>
          <a:p>
            <a:r>
              <a:rPr lang="en-US" dirty="0" smtClean="0"/>
              <a:t>What are the outcome of this project?</a:t>
            </a:r>
          </a:p>
        </p:txBody>
      </p:sp>
    </p:spTree>
    <p:extLst>
      <p:ext uri="{BB962C8B-B14F-4D97-AF65-F5344CB8AC3E}">
        <p14:creationId xmlns:p14="http://schemas.microsoft.com/office/powerpoint/2010/main" val="26104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be a “thank you” to:</a:t>
            </a:r>
          </a:p>
          <a:p>
            <a:pPr lvl="1"/>
            <a:r>
              <a:rPr lang="en-US" dirty="0" smtClean="0"/>
              <a:t>Supervisor </a:t>
            </a:r>
          </a:p>
          <a:p>
            <a:pPr lvl="1"/>
            <a:r>
              <a:rPr lang="en-US" dirty="0" smtClean="0"/>
              <a:t>Friends</a:t>
            </a:r>
          </a:p>
          <a:p>
            <a:pPr lvl="1"/>
            <a:r>
              <a:rPr lang="en-US" dirty="0" smtClean="0"/>
              <a:t>Family</a:t>
            </a:r>
          </a:p>
          <a:p>
            <a:r>
              <a:rPr lang="en-US" dirty="0" smtClean="0"/>
              <a:t>Funny or serious… or a mixture of both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3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Contents/Figures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Table of Contents can be done by headings </a:t>
            </a:r>
          </a:p>
          <a:p>
            <a:r>
              <a:rPr lang="en-US" dirty="0" smtClean="0"/>
              <a:t>Table </a:t>
            </a:r>
            <a:r>
              <a:rPr lang="en-US" dirty="0"/>
              <a:t>of Figures </a:t>
            </a:r>
            <a:r>
              <a:rPr lang="en-US" dirty="0" smtClean="0"/>
              <a:t>can going </a:t>
            </a:r>
            <a:r>
              <a:rPr lang="en-US" dirty="0"/>
              <a:t>to be from the captions of the figures.</a:t>
            </a:r>
          </a:p>
          <a:p>
            <a:r>
              <a:rPr lang="en-US" dirty="0"/>
              <a:t>Show sections and subsections</a:t>
            </a:r>
          </a:p>
          <a:p>
            <a:r>
              <a:rPr lang="en-US" dirty="0" smtClean="0"/>
              <a:t>Page numbers are important</a:t>
            </a:r>
          </a:p>
          <a:p>
            <a:r>
              <a:rPr lang="en-US" b="1" dirty="0" smtClean="0"/>
              <a:t>Again… Captions are very important!!!!!</a:t>
            </a:r>
          </a:p>
          <a:p>
            <a:r>
              <a:rPr lang="en-US" dirty="0" smtClean="0"/>
              <a:t>All the previous pages and the pages of the tables should be numbered in Roman Numerals. Example: </a:t>
            </a:r>
            <a:r>
              <a:rPr lang="en-US" dirty="0" err="1" smtClean="0"/>
              <a:t>i</a:t>
            </a:r>
            <a:r>
              <a:rPr lang="en-US" dirty="0" smtClean="0"/>
              <a:t>, ii, iii, iv, v, vi </a:t>
            </a:r>
            <a:endParaRPr lang="en-GB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2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1: Introduction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5F4B-CB20-4BBC-A933-F0B67E2BBE3C}" type="datetime1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Arab Open University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BCA2-5589-47DF-8460-FB4BC0AD0F22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</a:p>
          <a:p>
            <a:r>
              <a:rPr lang="en-US" dirty="0" smtClean="0"/>
              <a:t>Grab attention of the reader</a:t>
            </a:r>
          </a:p>
          <a:p>
            <a:r>
              <a:rPr lang="en-US" dirty="0" smtClean="0"/>
              <a:t>Aims and Objectives</a:t>
            </a:r>
          </a:p>
          <a:p>
            <a:r>
              <a:rPr lang="en-US" dirty="0" smtClean="0"/>
              <a:t>Constraints and limitations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Suggested Solution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Talk from an theoretical and experimental point of view.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5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419</TotalTime>
  <Words>1354</Words>
  <Application>Microsoft Office PowerPoint</Application>
  <PresentationFormat>On-screen Show (4:3)</PresentationFormat>
  <Paragraphs>239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Report Writing Session</vt:lpstr>
      <vt:lpstr>What are we going to discuss today?</vt:lpstr>
      <vt:lpstr>Now..</vt:lpstr>
      <vt:lpstr>Title Page</vt:lpstr>
      <vt:lpstr>Signed Declaration</vt:lpstr>
      <vt:lpstr>Abstract</vt:lpstr>
      <vt:lpstr>Acknowledgements</vt:lpstr>
      <vt:lpstr>Table of Contents/Figures</vt:lpstr>
      <vt:lpstr>Chapter 1: Introduction</vt:lpstr>
      <vt:lpstr>Chapter 2: Literature Review</vt:lpstr>
      <vt:lpstr>Chapter 2: Literature Review</vt:lpstr>
      <vt:lpstr>Chapter 2: Literature Review</vt:lpstr>
      <vt:lpstr>Chapter 3: Requirements and Analysis</vt:lpstr>
      <vt:lpstr>Chapter 3: Requirements and Analysis</vt:lpstr>
      <vt:lpstr>Next..</vt:lpstr>
      <vt:lpstr>Chapter 4: Design, Implementation, and Testing</vt:lpstr>
      <vt:lpstr>Chapter 4: Design, Implementation, and Testing</vt:lpstr>
      <vt:lpstr>Chapter 4: Design, Implementation, and Testing</vt:lpstr>
      <vt:lpstr>Chapter 4: Design, Implementation, and Testing</vt:lpstr>
      <vt:lpstr>Chapter 5: Results and Discussion</vt:lpstr>
      <vt:lpstr>Chapter 6: Conclusions</vt:lpstr>
      <vt:lpstr>This is the..</vt:lpstr>
      <vt:lpstr>References</vt:lpstr>
      <vt:lpstr>Appendices</vt:lpstr>
      <vt:lpstr>Helpful tips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 Session</dc:title>
  <dc:creator>Nesreen A</dc:creator>
  <cp:lastModifiedBy>Nesreen A</cp:lastModifiedBy>
  <cp:revision>31</cp:revision>
  <dcterms:created xsi:type="dcterms:W3CDTF">2017-10-29T18:08:31Z</dcterms:created>
  <dcterms:modified xsi:type="dcterms:W3CDTF">2018-04-19T00:29:43Z</dcterms:modified>
</cp:coreProperties>
</file>