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0" r:id="rId5"/>
    <p:sldId id="261" r:id="rId6"/>
    <p:sldId id="274" r:id="rId7"/>
    <p:sldId id="264" r:id="rId8"/>
    <p:sldId id="285" r:id="rId9"/>
    <p:sldId id="273" r:id="rId10"/>
    <p:sldId id="283" r:id="rId11"/>
    <p:sldId id="288" r:id="rId12"/>
    <p:sldId id="287" r:id="rId13"/>
    <p:sldId id="286" r:id="rId14"/>
    <p:sldId id="289" r:id="rId15"/>
    <p:sldId id="271" r:id="rId16"/>
    <p:sldId id="267" r:id="rId17"/>
    <p:sldId id="275" r:id="rId18"/>
    <p:sldId id="281" r:id="rId19"/>
    <p:sldId id="282" r:id="rId20"/>
    <p:sldId id="278" r:id="rId21"/>
    <p:sldId id="279" r:id="rId22"/>
    <p:sldId id="280" r:id="rId23"/>
    <p:sldId id="277" r:id="rId24"/>
    <p:sldId id="270" r:id="rId25"/>
    <p:sldId id="266" r:id="rId26"/>
    <p:sldId id="268" r:id="rId27"/>
    <p:sldId id="269" r:id="rId28"/>
    <p:sldId id="265" r:id="rId29"/>
    <p:sldId id="262"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71530" autoAdjust="0"/>
  </p:normalViewPr>
  <p:slideViewPr>
    <p:cSldViewPr snapToGrid="0">
      <p:cViewPr varScale="1">
        <p:scale>
          <a:sx n="62" d="100"/>
          <a:sy n="62" d="100"/>
        </p:scale>
        <p:origin x="166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2B1D1-C3A6-4ADA-ADA5-E9A9E4AF0607}"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CB300-80E5-46BE-97B6-903DBFA8A396}" type="slidenum">
              <a:rPr lang="en-US" smtClean="0"/>
              <a:t>‹#›</a:t>
            </a:fld>
            <a:endParaRPr lang="en-US"/>
          </a:p>
        </p:txBody>
      </p:sp>
    </p:spTree>
    <p:extLst>
      <p:ext uri="{BB962C8B-B14F-4D97-AF65-F5344CB8AC3E}">
        <p14:creationId xmlns:p14="http://schemas.microsoft.com/office/powerpoint/2010/main" val="193023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1</a:t>
            </a:fld>
            <a:endParaRPr lang="en-US" dirty="0"/>
          </a:p>
        </p:txBody>
      </p:sp>
    </p:spTree>
    <p:extLst>
      <p:ext uri="{BB962C8B-B14F-4D97-AF65-F5344CB8AC3E}">
        <p14:creationId xmlns:p14="http://schemas.microsoft.com/office/powerpoint/2010/main" val="3572870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21</a:t>
            </a:fld>
            <a:endParaRPr lang="en-US"/>
          </a:p>
        </p:txBody>
      </p:sp>
    </p:spTree>
    <p:extLst>
      <p:ext uri="{BB962C8B-B14F-4D97-AF65-F5344CB8AC3E}">
        <p14:creationId xmlns:p14="http://schemas.microsoft.com/office/powerpoint/2010/main" val="60864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22</a:t>
            </a:fld>
            <a:endParaRPr lang="en-US"/>
          </a:p>
        </p:txBody>
      </p:sp>
    </p:spTree>
    <p:extLst>
      <p:ext uri="{BB962C8B-B14F-4D97-AF65-F5344CB8AC3E}">
        <p14:creationId xmlns:p14="http://schemas.microsoft.com/office/powerpoint/2010/main" val="16932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23</a:t>
            </a:fld>
            <a:endParaRPr lang="en-US"/>
          </a:p>
        </p:txBody>
      </p:sp>
    </p:spTree>
    <p:extLst>
      <p:ext uri="{BB962C8B-B14F-4D97-AF65-F5344CB8AC3E}">
        <p14:creationId xmlns:p14="http://schemas.microsoft.com/office/powerpoint/2010/main" val="2055309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25</a:t>
            </a:fld>
            <a:endParaRPr lang="en-US"/>
          </a:p>
        </p:txBody>
      </p:sp>
    </p:spTree>
    <p:extLst>
      <p:ext uri="{BB962C8B-B14F-4D97-AF65-F5344CB8AC3E}">
        <p14:creationId xmlns:p14="http://schemas.microsoft.com/office/powerpoint/2010/main" val="233761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26</a:t>
            </a:fld>
            <a:endParaRPr lang="en-US"/>
          </a:p>
        </p:txBody>
      </p:sp>
    </p:spTree>
    <p:extLst>
      <p:ext uri="{BB962C8B-B14F-4D97-AF65-F5344CB8AC3E}">
        <p14:creationId xmlns:p14="http://schemas.microsoft.com/office/powerpoint/2010/main" val="2712360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our architecture, inputs and feature maps are in the dynamic fixed-point format.</a:t>
            </a:r>
            <a:br>
              <a:rPr lang="en-US" dirty="0"/>
            </a:br>
            <a:br>
              <a:rPr lang="en-US" dirty="0"/>
            </a:br>
            <a:r>
              <a:rPr lang="en-US" dirty="0"/>
              <a:t>Here B denotes the bit-width, s the sign bit, </a:t>
            </a:r>
            <a:r>
              <a:rPr lang="en-US" dirty="0" err="1"/>
              <a:t>fl</a:t>
            </a:r>
            <a:r>
              <a:rPr lang="en-US" dirty="0"/>
              <a:t> is the fractional length, and x the mantissa bits. The intermediate values in a network have different ranges. Therefor it is desirable to assign fixed point numbers into groups with constant </a:t>
            </a:r>
            <a:r>
              <a:rPr lang="en-US" dirty="0" err="1"/>
              <a:t>fl</a:t>
            </a:r>
            <a:r>
              <a:rPr lang="en-US" dirty="0"/>
              <a:t>, such that the number of bits allocated to the fractional part is constant within that group. Each network layer is split into two groups: one for the layer outputs, one for the layer weights. This allows to better cover the dynamic range of both layer outputs and weights, as weights are normally significantly smaller. On the hardware side, it is possible to realize dynamic fixed point arithmetic using bit shifters.</a:t>
            </a:r>
          </a:p>
        </p:txBody>
      </p:sp>
      <p:sp>
        <p:nvSpPr>
          <p:cNvPr id="4" name="Slide Number Placeholder 3"/>
          <p:cNvSpPr>
            <a:spLocks noGrp="1"/>
          </p:cNvSpPr>
          <p:nvPr>
            <p:ph type="sldNum" sz="quarter" idx="10"/>
          </p:nvPr>
        </p:nvSpPr>
        <p:spPr/>
        <p:txBody>
          <a:bodyPr/>
          <a:lstStyle/>
          <a:p>
            <a:fld id="{B9CCB300-80E5-46BE-97B6-903DBFA8A396}" type="slidenum">
              <a:rPr lang="en-US" smtClean="0"/>
              <a:t>27</a:t>
            </a:fld>
            <a:endParaRPr lang="en-US"/>
          </a:p>
        </p:txBody>
      </p:sp>
    </p:spTree>
    <p:extLst>
      <p:ext uri="{BB962C8B-B14F-4D97-AF65-F5344CB8AC3E}">
        <p14:creationId xmlns:p14="http://schemas.microsoft.com/office/powerpoint/2010/main" val="1396295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28</a:t>
            </a:fld>
            <a:endParaRPr lang="en-US"/>
          </a:p>
        </p:txBody>
      </p:sp>
    </p:spTree>
    <p:extLst>
      <p:ext uri="{BB962C8B-B14F-4D97-AF65-F5344CB8AC3E}">
        <p14:creationId xmlns:p14="http://schemas.microsoft.com/office/powerpoint/2010/main" val="64234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Prof Lei Jiang’s lecture, MAC in CNN convolution layers dominate</a:t>
            </a:r>
            <a:r>
              <a:rPr lang="en-US" baseline="0" dirty="0"/>
              <a:t> the computation during inference.</a:t>
            </a:r>
            <a:br>
              <a:rPr lang="en-US" baseline="0" dirty="0"/>
            </a:br>
            <a:br>
              <a:rPr lang="en-US" baseline="0" dirty="0"/>
            </a:br>
            <a:r>
              <a:rPr lang="en-US" baseline="0" dirty="0"/>
              <a:t>Inference computation allows for high parallelization, so we want to implement circuit on FPGA or ASIC that provides extremely efficient parallel computations when compared to CPU and GPU</a:t>
            </a:r>
            <a:br>
              <a:rPr lang="en-US" dirty="0"/>
            </a:br>
            <a:br>
              <a:rPr lang="en-US" dirty="0"/>
            </a:br>
            <a:r>
              <a:rPr lang="en-US" dirty="0"/>
              <a:t>Shift CNN is “a generalized low-precision architecture for inference of </a:t>
            </a:r>
            <a:r>
              <a:rPr lang="en-US" dirty="0" err="1"/>
              <a:t>multiplierless</a:t>
            </a:r>
            <a:r>
              <a:rPr lang="en-US" dirty="0"/>
              <a:t> convolutional neural networks (CNNs).”</a:t>
            </a:r>
          </a:p>
          <a:p>
            <a:endParaRPr lang="en-US" dirty="0"/>
          </a:p>
          <a:p>
            <a:r>
              <a:rPr lang="en-US" dirty="0"/>
              <a:t>based on a power-of-two weight representation to </a:t>
            </a:r>
            <a:r>
              <a:rPr lang="en-US" baseline="0" dirty="0"/>
              <a:t>performs only shift and addition operations which are cheaper than multiplication operations</a:t>
            </a:r>
          </a:p>
          <a:p>
            <a:endParaRPr lang="en-US" baseline="0"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3</a:t>
            </a:fld>
            <a:endParaRPr lang="en-US"/>
          </a:p>
        </p:txBody>
      </p:sp>
    </p:spTree>
    <p:extLst>
      <p:ext uri="{BB962C8B-B14F-4D97-AF65-F5344CB8AC3E}">
        <p14:creationId xmlns:p14="http://schemas.microsoft.com/office/powerpoint/2010/main" val="301787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Current achievements of deep learning algorithms made them an attractive choice in many research areas including computer vision applications such as image classification (He et al., 2015), object detection (</a:t>
            </a:r>
            <a:r>
              <a:rPr lang="en-US" sz="1200" b="0" i="0" u="none" strike="noStrike" kern="1200" baseline="0" dirty="0" err="1">
                <a:solidFill>
                  <a:schemeClr val="tx1"/>
                </a:solidFill>
                <a:latin typeface="+mn-lt"/>
                <a:ea typeface="+mn-ea"/>
                <a:cs typeface="+mn-cs"/>
              </a:rPr>
              <a:t>Redmon</a:t>
            </a:r>
            <a:r>
              <a:rPr lang="en-US" sz="1200" b="0" i="0" u="none" strike="noStrike" kern="1200" baseline="0" dirty="0">
                <a:solidFill>
                  <a:schemeClr val="tx1"/>
                </a:solidFill>
                <a:latin typeface="+mn-lt"/>
                <a:ea typeface="+mn-ea"/>
                <a:cs typeface="+mn-cs"/>
              </a:rPr>
              <a:t> et al., 2016), semantic segmentation (</a:t>
            </a:r>
            <a:r>
              <a:rPr lang="en-US" sz="1200" b="0" i="0" u="none" strike="noStrike" kern="1200" baseline="0" dirty="0" err="1">
                <a:solidFill>
                  <a:schemeClr val="tx1"/>
                </a:solidFill>
                <a:latin typeface="+mn-lt"/>
                <a:ea typeface="+mn-ea"/>
                <a:cs typeface="+mn-cs"/>
              </a:rPr>
              <a:t>Shelhamer</a:t>
            </a:r>
            <a:r>
              <a:rPr lang="en-US" sz="1200" b="0" i="0" u="none" strike="noStrike" kern="1200" baseline="0" dirty="0">
                <a:solidFill>
                  <a:schemeClr val="tx1"/>
                </a:solidFill>
                <a:latin typeface="+mn-lt"/>
                <a:ea typeface="+mn-ea"/>
                <a:cs typeface="+mn-cs"/>
              </a:rPr>
              <a:t> et al., 2016) and many others.</a:t>
            </a:r>
          </a:p>
          <a:p>
            <a:endParaRPr lang="en-US" sz="1200" b="0" i="0" u="none" strike="noStrike" kern="1200" baseline="0" dirty="0">
              <a:solidFill>
                <a:schemeClr val="tx1"/>
              </a:solidFill>
              <a:latin typeface="+mn-lt"/>
              <a:ea typeface="+mn-ea"/>
              <a:cs typeface="+mn-cs"/>
            </a:endParaRPr>
          </a:p>
          <a:p>
            <a:r>
              <a:rPr lang="en-US" dirty="0"/>
              <a:t>Until recently real-time inference of deep neural networks (DNNs) and, more specifically, convolutional neural networks (CNNs) was only possible on power-hungry graphics processing units (GPUs).</a:t>
            </a:r>
          </a:p>
          <a:p>
            <a:endParaRPr lang="en-US" dirty="0"/>
          </a:p>
          <a:p>
            <a:r>
              <a:rPr lang="en-US" dirty="0"/>
              <a:t>research and implementation efforts (Sze et al., 2017) are conducted in the area of computationally inexpensive and power-efficient CNN architectures and their implementation </a:t>
            </a:r>
            <a:r>
              <a:rPr lang="en-US" dirty="0" err="1"/>
              <a:t>forembedded</a:t>
            </a:r>
            <a:r>
              <a:rPr lang="en-US" dirty="0"/>
              <a:t> systems as well as data center deployments.</a:t>
            </a:r>
          </a:p>
          <a:p>
            <a:endParaRPr lang="en-US" dirty="0"/>
          </a:p>
          <a:p>
            <a:r>
              <a:rPr lang="en-US" dirty="0"/>
              <a:t>Third, we present </a:t>
            </a:r>
            <a:r>
              <a:rPr lang="en-US" dirty="0" err="1"/>
              <a:t>ShiftCNN</a:t>
            </a:r>
            <a:r>
              <a:rPr lang="en-US" dirty="0"/>
              <a:t> design which achieves a factor of 4 reduction</a:t>
            </a:r>
          </a:p>
          <a:p>
            <a:r>
              <a:rPr lang="en-US" dirty="0"/>
              <a:t>in power consumption when implemented on a FPGA compared to conventional 8-bit fixed-point architectures</a:t>
            </a:r>
          </a:p>
          <a:p>
            <a:endParaRPr lang="en-US" dirty="0"/>
          </a:p>
          <a:p>
            <a:r>
              <a:rPr lang="en-US" dirty="0"/>
              <a:t>Add authors results here</a:t>
            </a:r>
          </a:p>
        </p:txBody>
      </p:sp>
      <p:sp>
        <p:nvSpPr>
          <p:cNvPr id="4" name="Slide Number Placeholder 3"/>
          <p:cNvSpPr>
            <a:spLocks noGrp="1"/>
          </p:cNvSpPr>
          <p:nvPr>
            <p:ph type="sldNum" sz="quarter" idx="10"/>
          </p:nvPr>
        </p:nvSpPr>
        <p:spPr/>
        <p:txBody>
          <a:bodyPr/>
          <a:lstStyle/>
          <a:p>
            <a:fld id="{B9CCB300-80E5-46BE-97B6-903DBFA8A396}" type="slidenum">
              <a:rPr lang="en-US" smtClean="0"/>
              <a:t>4</a:t>
            </a:fld>
            <a:endParaRPr lang="en-US"/>
          </a:p>
        </p:txBody>
      </p:sp>
    </p:spTree>
    <p:extLst>
      <p:ext uri="{BB962C8B-B14F-4D97-AF65-F5344CB8AC3E}">
        <p14:creationId xmlns:p14="http://schemas.microsoft.com/office/powerpoint/2010/main" val="422514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Several approaches for a more computationally-efficient data representation</a:t>
            </a:r>
          </a:p>
          <a:p>
            <a:r>
              <a:rPr lang="en-US" sz="1200" b="0" i="0" u="none" strike="noStrike" kern="1200" baseline="0" dirty="0">
                <a:solidFill>
                  <a:schemeClr val="tx1"/>
                </a:solidFill>
                <a:latin typeface="+mn-lt"/>
                <a:ea typeface="+mn-ea"/>
                <a:cs typeface="+mn-cs"/>
              </a:rPr>
              <a:t>within CNNs have been proposed recently. One direction is to convert (quantize) a baseline</a:t>
            </a:r>
          </a:p>
          <a:p>
            <a:r>
              <a:rPr lang="en-US" sz="1200" b="0" i="0" u="none" strike="noStrike" kern="1200" baseline="0" dirty="0">
                <a:solidFill>
                  <a:schemeClr val="tx1"/>
                </a:solidFill>
                <a:latin typeface="+mn-lt"/>
                <a:ea typeface="+mn-ea"/>
                <a:cs typeface="+mn-cs"/>
              </a:rPr>
              <a:t>floating-point model into a low-precision representation using quantization algorithms. Such quantization algorithms can be classified into the following categories: fixed-point quantization (</a:t>
            </a:r>
            <a:r>
              <a:rPr lang="en-US" sz="1200" b="0" i="0" u="none" strike="noStrike" kern="1200" baseline="0" dirty="0" err="1">
                <a:solidFill>
                  <a:schemeClr val="tx1"/>
                </a:solidFill>
                <a:latin typeface="+mn-lt"/>
                <a:ea typeface="+mn-ea"/>
                <a:cs typeface="+mn-cs"/>
              </a:rPr>
              <a:t>Courbariaux</a:t>
            </a:r>
            <a:r>
              <a:rPr lang="en-US" sz="1200" b="0" i="0" u="none" strike="noStrike" kern="1200" baseline="0" dirty="0">
                <a:solidFill>
                  <a:schemeClr val="tx1"/>
                </a:solidFill>
                <a:latin typeface="+mn-lt"/>
                <a:ea typeface="+mn-ea"/>
                <a:cs typeface="+mn-cs"/>
              </a:rPr>
              <a:t> </a:t>
            </a:r>
            <a:r>
              <a:rPr lang="it-IT" sz="1200" b="0" i="0" u="none" strike="noStrike" kern="1200" baseline="0" dirty="0">
                <a:solidFill>
                  <a:schemeClr val="tx1"/>
                </a:solidFill>
                <a:latin typeface="+mn-lt"/>
                <a:ea typeface="+mn-ea"/>
                <a:cs typeface="+mn-cs"/>
              </a:rPr>
              <a:t>et al., 2015), binary quantization (Hubara et al., 2016; Rastegari et al., 2016), ternary quantization (Li </a:t>
            </a:r>
            <a:r>
              <a:rPr lang="en-US" sz="1200" b="0" i="0" u="none" strike="noStrike" kern="1200" baseline="0" dirty="0">
                <a:solidFill>
                  <a:schemeClr val="tx1"/>
                </a:solidFill>
                <a:latin typeface="+mn-lt"/>
                <a:ea typeface="+mn-ea"/>
                <a:cs typeface="+mn-cs"/>
              </a:rPr>
              <a:t>and Liu, 2016) and power-of-two quantization (Miyashita et al., 2016; Zhou et al., 2017).</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paper, we select power-of-two weight representation for building truly</a:t>
            </a:r>
          </a:p>
          <a:p>
            <a:r>
              <a:rPr lang="en-US" sz="1200" b="0" i="0" u="none" strike="noStrike" kern="1200" baseline="0" dirty="0" err="1">
                <a:solidFill>
                  <a:schemeClr val="tx1"/>
                </a:solidFill>
                <a:latin typeface="+mn-lt"/>
                <a:ea typeface="+mn-ea"/>
                <a:cs typeface="+mn-cs"/>
              </a:rPr>
              <a:t>multiplierless</a:t>
            </a:r>
            <a:r>
              <a:rPr lang="en-US" sz="1200" b="0" i="0" u="none" strike="noStrike" kern="1200" baseline="0" dirty="0">
                <a:solidFill>
                  <a:schemeClr val="tx1"/>
                </a:solidFill>
                <a:latin typeface="+mn-lt"/>
                <a:ea typeface="+mn-ea"/>
                <a:cs typeface="+mn-cs"/>
              </a:rPr>
              <a:t> CNNs and, unlike (Miyashita et al., 2016; Zhou et al., 2017), employ a more general quantization algorithm which allows to achieve minimal accuracy drop without time-consuming retraining. In our architecture, inputs and feature maps are in the dynamic fixed-point format.</a:t>
            </a:r>
            <a:br>
              <a:rPr lang="en-US" sz="1200" b="0" i="0" u="none" strike="noStrike" kern="1200" baseline="0" dirty="0">
                <a:solidFill>
                  <a:schemeClr val="tx1"/>
                </a:solidFill>
                <a:latin typeface="+mn-lt"/>
                <a:ea typeface="+mn-ea"/>
                <a:cs typeface="+mn-cs"/>
              </a:rPr>
            </a:br>
            <a:br>
              <a:rPr lang="en-US" sz="1200" b="0" i="0" u="none" strike="noStrike" kern="1200" baseline="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5</a:t>
            </a:fld>
            <a:endParaRPr lang="en-US"/>
          </a:p>
        </p:txBody>
      </p:sp>
    </p:spTree>
    <p:extLst>
      <p:ext uri="{BB962C8B-B14F-4D97-AF65-F5344CB8AC3E}">
        <p14:creationId xmlns:p14="http://schemas.microsoft.com/office/powerpoint/2010/main" val="196109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7</a:t>
            </a:fld>
            <a:endParaRPr lang="en-US"/>
          </a:p>
        </p:txBody>
      </p:sp>
    </p:spTree>
    <p:extLst>
      <p:ext uri="{BB962C8B-B14F-4D97-AF65-F5344CB8AC3E}">
        <p14:creationId xmlns:p14="http://schemas.microsoft.com/office/powerpoint/2010/main" val="33775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8</a:t>
            </a:fld>
            <a:endParaRPr lang="en-US"/>
          </a:p>
        </p:txBody>
      </p:sp>
    </p:spTree>
    <p:extLst>
      <p:ext uri="{BB962C8B-B14F-4D97-AF65-F5344CB8AC3E}">
        <p14:creationId xmlns:p14="http://schemas.microsoft.com/office/powerpoint/2010/main" val="3026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9</a:t>
            </a:fld>
            <a:endParaRPr lang="en-US"/>
          </a:p>
        </p:txBody>
      </p:sp>
    </p:spTree>
    <p:extLst>
      <p:ext uri="{BB962C8B-B14F-4D97-AF65-F5344CB8AC3E}">
        <p14:creationId xmlns:p14="http://schemas.microsoft.com/office/powerpoint/2010/main" val="6684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10</a:t>
            </a:fld>
            <a:endParaRPr lang="en-US"/>
          </a:p>
        </p:txBody>
      </p:sp>
    </p:spTree>
    <p:extLst>
      <p:ext uri="{BB962C8B-B14F-4D97-AF65-F5344CB8AC3E}">
        <p14:creationId xmlns:p14="http://schemas.microsoft.com/office/powerpoint/2010/main" val="264847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B300-80E5-46BE-97B6-903DBFA8A396}" type="slidenum">
              <a:rPr lang="en-US" smtClean="0"/>
              <a:t>16</a:t>
            </a:fld>
            <a:endParaRPr lang="en-US"/>
          </a:p>
        </p:txBody>
      </p:sp>
    </p:spTree>
    <p:extLst>
      <p:ext uri="{BB962C8B-B14F-4D97-AF65-F5344CB8AC3E}">
        <p14:creationId xmlns:p14="http://schemas.microsoft.com/office/powerpoint/2010/main" val="12821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FA5A42-1630-41CF-BA4B-EF16E146F9A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131960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FA5A42-1630-41CF-BA4B-EF16E146F9A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16644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FA5A42-1630-41CF-BA4B-EF16E146F9A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8732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FA5A42-1630-41CF-BA4B-EF16E146F9A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103084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FA5A42-1630-41CF-BA4B-EF16E146F9A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202172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FA5A42-1630-41CF-BA4B-EF16E146F9A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343951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FA5A42-1630-41CF-BA4B-EF16E146F9A9}"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313245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FA5A42-1630-41CF-BA4B-EF16E146F9A9}"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424470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A5A42-1630-41CF-BA4B-EF16E146F9A9}"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64598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FA5A42-1630-41CF-BA4B-EF16E146F9A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6699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FA5A42-1630-41CF-BA4B-EF16E146F9A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4F7FF-5227-485E-9A93-CBC9400AD996}" type="slidenum">
              <a:rPr lang="en-US" smtClean="0"/>
              <a:t>‹#›</a:t>
            </a:fld>
            <a:endParaRPr lang="en-US"/>
          </a:p>
        </p:txBody>
      </p:sp>
    </p:spTree>
    <p:extLst>
      <p:ext uri="{BB962C8B-B14F-4D97-AF65-F5344CB8AC3E}">
        <p14:creationId xmlns:p14="http://schemas.microsoft.com/office/powerpoint/2010/main" val="43316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A5A42-1630-41CF-BA4B-EF16E146F9A9}" type="datetimeFigureOut">
              <a:rPr lang="en-US" smtClean="0"/>
              <a:t>4/28/2021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4F7FF-5227-485E-9A93-CBC9400AD996}" type="slidenum">
              <a:rPr lang="en-US" smtClean="0"/>
              <a:t>‹#›</a:t>
            </a:fld>
            <a:endParaRPr lang="en-US"/>
          </a:p>
        </p:txBody>
      </p:sp>
    </p:spTree>
    <p:extLst>
      <p:ext uri="{BB962C8B-B14F-4D97-AF65-F5344CB8AC3E}">
        <p14:creationId xmlns:p14="http://schemas.microsoft.com/office/powerpoint/2010/main" val="267155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aporlowski/shiftcnn/tree/main/shiftcnn.srcs/sources_1/new"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it.lth.se/sprapport.php?uid=113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vhdlwhiz.com/shift-register/"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SHIFT CNN </a:t>
            </a:r>
            <a:br>
              <a:rPr lang="en-US" dirty="0"/>
            </a:br>
            <a:r>
              <a:rPr lang="en-US" dirty="0"/>
              <a:t>Implementation and Evaluation (Final Presentation)</a:t>
            </a:r>
          </a:p>
        </p:txBody>
      </p:sp>
      <p:sp>
        <p:nvSpPr>
          <p:cNvPr id="3" name="Subtitle 2"/>
          <p:cNvSpPr>
            <a:spLocks noGrp="1"/>
          </p:cNvSpPr>
          <p:nvPr>
            <p:ph type="subTitle" idx="1"/>
          </p:nvPr>
        </p:nvSpPr>
        <p:spPr/>
        <p:txBody>
          <a:bodyPr/>
          <a:lstStyle/>
          <a:p>
            <a:r>
              <a:rPr lang="en-US" dirty="0"/>
              <a:t>ENGR-E 501 Final Project</a:t>
            </a:r>
          </a:p>
          <a:p>
            <a:r>
              <a:rPr lang="en-US" dirty="0"/>
              <a:t>Anthony Orlowski, Ryan Roy</a:t>
            </a:r>
          </a:p>
        </p:txBody>
      </p:sp>
    </p:spTree>
    <p:extLst>
      <p:ext uri="{BB962C8B-B14F-4D97-AF65-F5344CB8AC3E}">
        <p14:creationId xmlns:p14="http://schemas.microsoft.com/office/powerpoint/2010/main" val="390010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Solutions (array of adders and control logic)</a:t>
            </a:r>
          </a:p>
        </p:txBody>
      </p:sp>
      <p:pic>
        <p:nvPicPr>
          <p:cNvPr id="11" name="Picture 10"/>
          <p:cNvPicPr>
            <a:picLocks noChangeAspect="1"/>
          </p:cNvPicPr>
          <p:nvPr/>
        </p:nvPicPr>
        <p:blipFill>
          <a:blip r:embed="rId3"/>
          <a:stretch>
            <a:fillRect/>
          </a:stretch>
        </p:blipFill>
        <p:spPr>
          <a:xfrm>
            <a:off x="43516" y="2543305"/>
            <a:ext cx="6218519" cy="1981796"/>
          </a:xfrm>
          <a:prstGeom prst="rect">
            <a:avLst/>
          </a:prstGeom>
        </p:spPr>
      </p:pic>
      <p:sp>
        <p:nvSpPr>
          <p:cNvPr id="9" name="TextBox 8"/>
          <p:cNvSpPr txBox="1"/>
          <p:nvPr/>
        </p:nvSpPr>
        <p:spPr>
          <a:xfrm>
            <a:off x="2089782" y="5732863"/>
            <a:ext cx="594360" cy="369332"/>
          </a:xfrm>
          <a:prstGeom prst="rect">
            <a:avLst/>
          </a:prstGeom>
          <a:noFill/>
        </p:spPr>
        <p:txBody>
          <a:bodyPr wrap="square" rtlCol="0">
            <a:spAutoFit/>
          </a:bodyPr>
          <a:lstStyle/>
          <a:p>
            <a:r>
              <a:rPr lang="en-US" dirty="0"/>
              <a:t>[1]</a:t>
            </a:r>
          </a:p>
        </p:txBody>
      </p:sp>
      <p:sp>
        <p:nvSpPr>
          <p:cNvPr id="12" name="TextBox 11"/>
          <p:cNvSpPr txBox="1"/>
          <p:nvPr/>
        </p:nvSpPr>
        <p:spPr>
          <a:xfrm>
            <a:off x="8107976" y="5804648"/>
            <a:ext cx="594360" cy="369332"/>
          </a:xfrm>
          <a:prstGeom prst="rect">
            <a:avLst/>
          </a:prstGeom>
          <a:noFill/>
        </p:spPr>
        <p:txBody>
          <a:bodyPr wrap="square" rtlCol="0">
            <a:spAutoFit/>
          </a:bodyPr>
          <a:lstStyle/>
          <a:p>
            <a:r>
              <a:rPr lang="en-US" dirty="0"/>
              <a:t>[1]</a:t>
            </a:r>
          </a:p>
        </p:txBody>
      </p:sp>
      <p:pic>
        <p:nvPicPr>
          <p:cNvPr id="6" name="Picture 5"/>
          <p:cNvPicPr>
            <a:picLocks noChangeAspect="1"/>
          </p:cNvPicPr>
          <p:nvPr/>
        </p:nvPicPr>
        <p:blipFill>
          <a:blip r:embed="rId4"/>
          <a:stretch>
            <a:fillRect/>
          </a:stretch>
        </p:blipFill>
        <p:spPr>
          <a:xfrm>
            <a:off x="5467350" y="1593179"/>
            <a:ext cx="6724650" cy="4324350"/>
          </a:xfrm>
          <a:prstGeom prst="rect">
            <a:avLst/>
          </a:prstGeom>
        </p:spPr>
      </p:pic>
    </p:spTree>
    <p:extLst>
      <p:ext uri="{BB962C8B-B14F-4D97-AF65-F5344CB8AC3E}">
        <p14:creationId xmlns:p14="http://schemas.microsoft.com/office/powerpoint/2010/main" val="140364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Results (</a:t>
            </a:r>
            <a:r>
              <a:rPr lang="en-US" dirty="0" err="1"/>
              <a:t>SHIFT_CNN_ent</a:t>
            </a:r>
            <a:r>
              <a:rPr lang="en-US" dirty="0"/>
              <a: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7309" y="1459194"/>
            <a:ext cx="8411949" cy="4886942"/>
          </a:xfrm>
          <a:prstGeom prst="rect">
            <a:avLst/>
          </a:prstGeom>
        </p:spPr>
      </p:pic>
    </p:spTree>
    <p:extLst>
      <p:ext uri="{BB962C8B-B14F-4D97-AF65-F5344CB8AC3E}">
        <p14:creationId xmlns:p14="http://schemas.microsoft.com/office/powerpoint/2010/main" val="422606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Implementation Results: Validation Test Bench</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6" name="Picture 5"/>
          <p:cNvPicPr>
            <a:picLocks noChangeAspect="1"/>
          </p:cNvPicPr>
          <p:nvPr/>
        </p:nvPicPr>
        <p:blipFill>
          <a:blip r:embed="rId2"/>
          <a:stretch>
            <a:fillRect/>
          </a:stretch>
        </p:blipFill>
        <p:spPr>
          <a:xfrm>
            <a:off x="579120" y="1690688"/>
            <a:ext cx="10774680" cy="2741822"/>
          </a:xfrm>
          <a:prstGeom prst="rect">
            <a:avLst/>
          </a:prstGeom>
        </p:spPr>
      </p:pic>
      <p:pic>
        <p:nvPicPr>
          <p:cNvPr id="9" name="Picture 8"/>
          <p:cNvPicPr>
            <a:picLocks noChangeAspect="1"/>
          </p:cNvPicPr>
          <p:nvPr/>
        </p:nvPicPr>
        <p:blipFill>
          <a:blip r:embed="rId3"/>
          <a:stretch>
            <a:fillRect/>
          </a:stretch>
        </p:blipFill>
        <p:spPr>
          <a:xfrm>
            <a:off x="1986066" y="4567447"/>
            <a:ext cx="2885867" cy="1989799"/>
          </a:xfrm>
          <a:prstGeom prst="rect">
            <a:avLst/>
          </a:prstGeom>
        </p:spPr>
      </p:pic>
      <p:pic>
        <p:nvPicPr>
          <p:cNvPr id="10" name="Picture 9"/>
          <p:cNvPicPr>
            <a:picLocks noChangeAspect="1"/>
          </p:cNvPicPr>
          <p:nvPr/>
        </p:nvPicPr>
        <p:blipFill>
          <a:blip r:embed="rId4"/>
          <a:stretch>
            <a:fillRect/>
          </a:stretch>
        </p:blipFill>
        <p:spPr>
          <a:xfrm>
            <a:off x="6892270" y="4567447"/>
            <a:ext cx="2475405" cy="1989799"/>
          </a:xfrm>
          <a:prstGeom prst="rect">
            <a:avLst/>
          </a:prstGeom>
        </p:spPr>
      </p:pic>
    </p:spTree>
    <p:extLst>
      <p:ext uri="{BB962C8B-B14F-4D97-AF65-F5344CB8AC3E}">
        <p14:creationId xmlns:p14="http://schemas.microsoft.com/office/powerpoint/2010/main" val="96526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Results</a:t>
            </a:r>
          </a:p>
        </p:txBody>
      </p:sp>
      <p:sp>
        <p:nvSpPr>
          <p:cNvPr id="3" name="Content Placeholder 2"/>
          <p:cNvSpPr>
            <a:spLocks noGrp="1"/>
          </p:cNvSpPr>
          <p:nvPr>
            <p:ph sz="half" idx="1"/>
          </p:nvPr>
        </p:nvSpPr>
        <p:spPr/>
        <p:txBody>
          <a:bodyPr/>
          <a:lstStyle/>
          <a:p>
            <a:r>
              <a:rPr lang="en-US" dirty="0"/>
              <a:t>Created at least 29 source file and test benches as we designed, iterated, and completed our implementation</a:t>
            </a:r>
          </a:p>
          <a:p>
            <a:endParaRPr lang="en-US" dirty="0"/>
          </a:p>
          <a:p>
            <a:r>
              <a:rPr lang="en-US" dirty="0"/>
              <a:t>Github at : </a:t>
            </a:r>
            <a:r>
              <a:rPr lang="en-US" dirty="0">
                <a:hlinkClick r:id="rId2"/>
              </a:rPr>
              <a:t>https://github.com/aporlowski/shiftcnn/tree/main/shiftcnn.srcs/sources_1/new</a:t>
            </a:r>
            <a:r>
              <a:rPr lang="en-US" dirty="0"/>
              <a:t>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3"/>
          <a:stretch>
            <a:fillRect/>
          </a:stretch>
        </p:blipFill>
        <p:spPr>
          <a:xfrm>
            <a:off x="5978440" y="1188720"/>
            <a:ext cx="5569120" cy="5410200"/>
          </a:xfrm>
          <a:prstGeom prst="rect">
            <a:avLst/>
          </a:prstGeom>
        </p:spPr>
      </p:pic>
    </p:spTree>
    <p:extLst>
      <p:ext uri="{BB962C8B-B14F-4D97-AF65-F5344CB8AC3E}">
        <p14:creationId xmlns:p14="http://schemas.microsoft.com/office/powerpoint/2010/main" val="346959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Attempted to Synthesize</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469984" y="1488759"/>
            <a:ext cx="9005104" cy="5025070"/>
          </a:xfrm>
          <a:prstGeom prst="rect">
            <a:avLst/>
          </a:prstGeom>
        </p:spPr>
      </p:pic>
    </p:spTree>
    <p:extLst>
      <p:ext uri="{BB962C8B-B14F-4D97-AF65-F5344CB8AC3E}">
        <p14:creationId xmlns:p14="http://schemas.microsoft.com/office/powerpoint/2010/main" val="12116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(8 Week Plan)</a:t>
            </a:r>
          </a:p>
        </p:txBody>
      </p:sp>
      <p:sp>
        <p:nvSpPr>
          <p:cNvPr id="3" name="Content Placeholder 2"/>
          <p:cNvSpPr>
            <a:spLocks noGrp="1"/>
          </p:cNvSpPr>
          <p:nvPr>
            <p:ph idx="1"/>
          </p:nvPr>
        </p:nvSpPr>
        <p:spPr/>
        <p:txBody>
          <a:bodyPr>
            <a:normAutofit/>
          </a:bodyPr>
          <a:lstStyle/>
          <a:p>
            <a:pPr>
              <a:lnSpc>
                <a:spcPct val="100000"/>
              </a:lnSpc>
            </a:pPr>
            <a:r>
              <a:rPr lang="en-US" sz="2400" dirty="0"/>
              <a:t>19 MAR: Shift ALU and test bench (Ryan) (COMPLETE)</a:t>
            </a:r>
          </a:p>
          <a:p>
            <a:pPr>
              <a:lnSpc>
                <a:spcPct val="100000"/>
              </a:lnSpc>
            </a:pPr>
            <a:r>
              <a:rPr lang="en-US" sz="2400" dirty="0"/>
              <a:t>26 MAR: Array of Shift Registers and test bench (Anthony) (COMPLETE)</a:t>
            </a:r>
          </a:p>
          <a:p>
            <a:pPr>
              <a:lnSpc>
                <a:spcPct val="100000"/>
              </a:lnSpc>
            </a:pPr>
            <a:r>
              <a:rPr lang="en-US" sz="2400" dirty="0"/>
              <a:t>09 APR: Array of Mux and test bench (Anthony) (COMPLETE)</a:t>
            </a:r>
          </a:p>
          <a:p>
            <a:pPr>
              <a:lnSpc>
                <a:spcPct val="100000"/>
              </a:lnSpc>
            </a:pPr>
            <a:r>
              <a:rPr lang="en-US" sz="2400" dirty="0"/>
              <a:t>09 APR  Array of Adders and test bench (Ryan, Anthony) (COMPLETE)</a:t>
            </a:r>
          </a:p>
          <a:p>
            <a:pPr>
              <a:lnSpc>
                <a:spcPct val="100000"/>
              </a:lnSpc>
            </a:pPr>
            <a:r>
              <a:rPr lang="en-US" sz="2400" dirty="0"/>
              <a:t>23 APR: Control Logic and test bench (Anthony) (COMPLETE)</a:t>
            </a:r>
          </a:p>
          <a:p>
            <a:pPr>
              <a:lnSpc>
                <a:spcPct val="100000"/>
              </a:lnSpc>
            </a:pPr>
            <a:r>
              <a:rPr lang="en-US" sz="2400" dirty="0"/>
              <a:t>30 APR: Synthesis of circuit and extrapolate to author results (LIMITED)</a:t>
            </a:r>
          </a:p>
          <a:p>
            <a:pPr>
              <a:lnSpc>
                <a:spcPct val="100000"/>
              </a:lnSpc>
            </a:pPr>
            <a:r>
              <a:rPr lang="en-US" sz="2400" dirty="0"/>
              <a:t>30 APR: Accuracy analysis of shift-</a:t>
            </a:r>
            <a:r>
              <a:rPr lang="en-US" sz="2400" dirty="0" err="1"/>
              <a:t>cnn</a:t>
            </a:r>
            <a:r>
              <a:rPr lang="en-US" sz="2400" dirty="0"/>
              <a:t> quantized SOA models on GPU (Ryan)</a:t>
            </a:r>
          </a:p>
          <a:p>
            <a:pPr>
              <a:lnSpc>
                <a:spcPct val="100000"/>
              </a:lnSpc>
            </a:pPr>
            <a:r>
              <a:rPr lang="en-US" sz="2400" dirty="0"/>
              <a:t>03 MAY: Final Report and Presentation (Both) (COMPLETE)</a:t>
            </a:r>
            <a:endParaRPr lang="en-US" dirty="0"/>
          </a:p>
        </p:txBody>
      </p:sp>
    </p:spTree>
    <p:extLst>
      <p:ext uri="{BB962C8B-B14F-4D97-AF65-F5344CB8AC3E}">
        <p14:creationId xmlns:p14="http://schemas.microsoft.com/office/powerpoint/2010/main" val="282596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sz="2000" dirty="0"/>
              <a:t>[1] Denis A. </a:t>
            </a:r>
            <a:r>
              <a:rPr lang="en-US" sz="2000" dirty="0" err="1"/>
              <a:t>Gudovskiy</a:t>
            </a:r>
            <a:r>
              <a:rPr lang="en-US" sz="2000" dirty="0"/>
              <a:t>, and Luca </a:t>
            </a:r>
            <a:r>
              <a:rPr lang="en-US" sz="2000" dirty="0" err="1"/>
              <a:t>Rigazio</a:t>
            </a:r>
            <a:r>
              <a:rPr lang="en-US" sz="2000" dirty="0"/>
              <a:t>, 2016, </a:t>
            </a:r>
            <a:r>
              <a:rPr lang="en-US" sz="2000" dirty="0" err="1"/>
              <a:t>ShiftCNN</a:t>
            </a:r>
            <a:r>
              <a:rPr lang="en-US" sz="2000" dirty="0"/>
              <a:t>: Generalized Low-Precision Architecture for Inference of Convolutional Neural Networks, https://arxiv.org/abs/1706.02393</a:t>
            </a:r>
          </a:p>
          <a:p>
            <a:pPr marL="0" indent="0">
              <a:buNone/>
            </a:pPr>
            <a:endParaRPr lang="en-US" sz="2000" dirty="0"/>
          </a:p>
          <a:p>
            <a:pPr marL="0" indent="0">
              <a:buNone/>
            </a:pPr>
            <a:r>
              <a:rPr lang="en-US" sz="2000" dirty="0"/>
              <a:t>[2] Philipp </a:t>
            </a:r>
            <a:r>
              <a:rPr lang="en-US" sz="2000" dirty="0" err="1"/>
              <a:t>Gysel</a:t>
            </a:r>
            <a:r>
              <a:rPr lang="en-US" sz="2000" dirty="0"/>
              <a:t>, Mohammad </a:t>
            </a:r>
            <a:r>
              <a:rPr lang="en-US" sz="2000" dirty="0" err="1"/>
              <a:t>Motamedi</a:t>
            </a:r>
            <a:r>
              <a:rPr lang="en-US" sz="2000" dirty="0"/>
              <a:t> &amp; </a:t>
            </a:r>
            <a:r>
              <a:rPr lang="en-US" sz="2000" dirty="0" err="1"/>
              <a:t>Soheil</a:t>
            </a:r>
            <a:r>
              <a:rPr lang="en-US" sz="2000" dirty="0"/>
              <a:t> </a:t>
            </a:r>
            <a:r>
              <a:rPr lang="en-US" sz="2000" dirty="0" err="1"/>
              <a:t>Ghias</a:t>
            </a:r>
            <a:r>
              <a:rPr lang="en-US" sz="2000" dirty="0"/>
              <a:t>, 2016, HARDWARE-ORIENTED APPROXIMATION OF CONVOLUTIONAL NEURAL NETWORKS, https://arxiv.org/pdf/1604.03168.pdf</a:t>
            </a:r>
          </a:p>
          <a:p>
            <a:pPr marL="0" indent="0">
              <a:buNone/>
            </a:pPr>
            <a:endParaRPr lang="en-US" sz="2000" dirty="0"/>
          </a:p>
          <a:p>
            <a:pPr marL="0" indent="0">
              <a:buNone/>
            </a:pPr>
            <a:r>
              <a:rPr lang="en-US" sz="2000" dirty="0"/>
              <a:t>[3] RICARDO NÚÑEZ PRIETO, 2019, Implementation of an 8-bit Dynamic Fixed-Point Convolutional Neural Network for Human Sign Language Recognition on a Xilinx FPGA Board, </a:t>
            </a:r>
            <a:r>
              <a:rPr lang="en-US" sz="2000" dirty="0">
                <a:hlinkClick r:id="rId3"/>
              </a:rPr>
              <a:t>https://www.eit.lth.se/sprapport.php?uid=1131</a:t>
            </a:r>
            <a:endParaRPr lang="en-US" sz="2000" dirty="0"/>
          </a:p>
          <a:p>
            <a:pPr marL="0" indent="0">
              <a:buNone/>
            </a:pPr>
            <a:endParaRPr lang="en-US" sz="2400" dirty="0"/>
          </a:p>
          <a:p>
            <a:pPr marL="0" indent="0">
              <a:buNone/>
            </a:pPr>
            <a:r>
              <a:rPr lang="en-US" sz="2000" dirty="0"/>
              <a:t>[4] </a:t>
            </a:r>
            <a:r>
              <a:rPr lang="en-US" sz="2000" dirty="0" err="1"/>
              <a:t>Qian</a:t>
            </a:r>
            <a:r>
              <a:rPr lang="en-US" sz="2000" dirty="0"/>
              <a:t> Lou, Lei Jiang, 2019, </a:t>
            </a:r>
            <a:r>
              <a:rPr lang="en-IN" sz="2000" dirty="0"/>
              <a:t>SHE: A Fast and Accurate Deep Neural Network for Encrypted Data.</a:t>
            </a:r>
            <a:endParaRPr lang="en-US" sz="2000" dirty="0"/>
          </a:p>
        </p:txBody>
      </p:sp>
    </p:spTree>
    <p:extLst>
      <p:ext uri="{BB962C8B-B14F-4D97-AF65-F5344CB8AC3E}">
        <p14:creationId xmlns:p14="http://schemas.microsoft.com/office/powerpoint/2010/main" val="57373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Toy Example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4697" y="1348052"/>
            <a:ext cx="10822434" cy="5306484"/>
          </a:xfrm>
          <a:prstGeom prst="rect">
            <a:avLst/>
          </a:prstGeom>
        </p:spPr>
      </p:pic>
    </p:spTree>
    <p:extLst>
      <p:ext uri="{BB962C8B-B14F-4D97-AF65-F5344CB8AC3E}">
        <p14:creationId xmlns:p14="http://schemas.microsoft.com/office/powerpoint/2010/main" val="99843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ALU</a:t>
            </a:r>
          </a:p>
        </p:txBody>
      </p:sp>
      <p:sp>
        <p:nvSpPr>
          <p:cNvPr id="3" name="Content Placeholder 2"/>
          <p:cNvSpPr>
            <a:spLocks noGrp="1"/>
          </p:cNvSpPr>
          <p:nvPr>
            <p:ph idx="1"/>
          </p:nvPr>
        </p:nvSpPr>
        <p:spPr/>
        <p:txBody>
          <a:bodyPr/>
          <a:lstStyle/>
          <a:p>
            <a:r>
              <a:rPr lang="en-US" dirty="0"/>
              <a:t>Shift ALU performs two fundamental operations.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643" y="2450193"/>
            <a:ext cx="6999790" cy="299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15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932"/>
          </a:xfrm>
        </p:spPr>
        <p:txBody>
          <a:bodyPr>
            <a:normAutofit/>
          </a:bodyPr>
          <a:lstStyle/>
          <a:p>
            <a:pPr algn="ctr"/>
            <a:r>
              <a:rPr lang="en-IN" sz="2800"/>
              <a:t>Shift ALU</a:t>
            </a:r>
            <a:endParaRPr lang="en-IN" sz="2800" dirty="0"/>
          </a:p>
        </p:txBody>
      </p:sp>
      <p:sp>
        <p:nvSpPr>
          <p:cNvPr id="3" name="Content Placeholder 2"/>
          <p:cNvSpPr>
            <a:spLocks noGrp="1"/>
          </p:cNvSpPr>
          <p:nvPr>
            <p:ph idx="1"/>
          </p:nvPr>
        </p:nvSpPr>
        <p:spPr>
          <a:xfrm>
            <a:off x="824591" y="940254"/>
            <a:ext cx="10515600" cy="4351338"/>
          </a:xfrm>
        </p:spPr>
        <p:txBody>
          <a:bodyPr>
            <a:normAutofit/>
          </a:bodyPr>
          <a:lstStyle/>
          <a:p>
            <a:pPr marL="0" indent="0">
              <a:buNone/>
            </a:pPr>
            <a:r>
              <a:rPr lang="en-IN" sz="1800" dirty="0"/>
              <a:t>It takes a single 4-bit signed value as integer and gives out 15 values (precomputed vector) that we would be using later on in the project </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746" y="1528536"/>
            <a:ext cx="2740703" cy="4342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355" y="1528537"/>
            <a:ext cx="3190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89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1007" y="692240"/>
            <a:ext cx="6111693" cy="4275137"/>
          </a:xfrm>
          <a:prstGeom prst="rect">
            <a:avLst/>
          </a:prstGeom>
        </p:spPr>
      </p:pic>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Problem Description</a:t>
            </a:r>
          </a:p>
          <a:p>
            <a:r>
              <a:rPr lang="en-US" dirty="0"/>
              <a:t>Problem Importance</a:t>
            </a:r>
          </a:p>
          <a:p>
            <a:r>
              <a:rPr lang="en-US" dirty="0"/>
              <a:t>Quantization</a:t>
            </a:r>
          </a:p>
          <a:p>
            <a:r>
              <a:rPr lang="en-US" dirty="0"/>
              <a:t>Toy Example</a:t>
            </a:r>
          </a:p>
          <a:p>
            <a:r>
              <a:rPr lang="en-US" dirty="0"/>
              <a:t>Precomputed Tensor from Shift ALU</a:t>
            </a:r>
          </a:p>
          <a:p>
            <a:r>
              <a:rPr lang="en-US" dirty="0"/>
              <a:t>Array of Adders and Control Logic</a:t>
            </a:r>
          </a:p>
          <a:p>
            <a:r>
              <a:rPr lang="en-US" dirty="0"/>
              <a:t>Implementation Results</a:t>
            </a:r>
          </a:p>
          <a:p>
            <a:r>
              <a:rPr lang="en-US" dirty="0"/>
              <a:t>Limitations</a:t>
            </a:r>
          </a:p>
          <a:p>
            <a:r>
              <a:rPr lang="en-US" dirty="0"/>
              <a:t>Schedule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446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Shift Registers</a:t>
            </a:r>
          </a:p>
        </p:txBody>
      </p:sp>
      <p:sp>
        <p:nvSpPr>
          <p:cNvPr id="3" name="Content Placeholder 2"/>
          <p:cNvSpPr>
            <a:spLocks noGrp="1"/>
          </p:cNvSpPr>
          <p:nvPr>
            <p:ph sz="half" idx="1"/>
          </p:nvPr>
        </p:nvSpPr>
        <p:spPr>
          <a:xfrm>
            <a:off x="838200" y="1825625"/>
            <a:ext cx="7692342" cy="4351338"/>
          </a:xfrm>
        </p:spPr>
        <p:txBody>
          <a:bodyPr>
            <a:normAutofit/>
          </a:bodyPr>
          <a:lstStyle/>
          <a:p>
            <a:r>
              <a:rPr lang="en-US" dirty="0"/>
              <a:t>45 inputs (15 precomputed values x 3 input channels) </a:t>
            </a:r>
          </a:p>
          <a:p>
            <a:r>
              <a:rPr lang="en-US" dirty="0"/>
              <a:t>and store them 4 values deep (H * W = 4)</a:t>
            </a:r>
          </a:p>
          <a:p>
            <a:r>
              <a:rPr lang="en-US" dirty="0"/>
              <a:t>First made a SR to output 8 bit values stored 4 deep</a:t>
            </a:r>
          </a:p>
          <a:p>
            <a:r>
              <a:rPr lang="en-US" dirty="0"/>
              <a:t>Easy to implement with </a:t>
            </a:r>
            <a:r>
              <a:rPr lang="en-US" dirty="0" err="1"/>
              <a:t>std_logic_vector</a:t>
            </a:r>
            <a:r>
              <a:rPr lang="en-US" dirty="0"/>
              <a:t> (7 down to 0) ports</a:t>
            </a:r>
          </a:p>
          <a:p>
            <a:r>
              <a:rPr lang="en-US" dirty="0"/>
              <a:t>Learned about array types</a:t>
            </a:r>
          </a:p>
          <a:p>
            <a:pPr lvl="1"/>
            <a:r>
              <a:rPr lang="en-US" dirty="0">
                <a:hlinkClick r:id="rId2"/>
              </a:rPr>
              <a:t>https://vhdlwhiz.com/shift-register/</a:t>
            </a:r>
            <a:endParaRPr lang="en-US" dirty="0"/>
          </a:p>
        </p:txBody>
      </p:sp>
      <p:pic>
        <p:nvPicPr>
          <p:cNvPr id="5" name="Picture 2" descr="4-Bit SIPO Shift Register.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774094" y="0"/>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63967" y="806508"/>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53840" y="1613723"/>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74094" y="2433104"/>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74094" y="3317284"/>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53839" y="4201464"/>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63967" y="5008679"/>
            <a:ext cx="2589833" cy="8841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4-Bit SIPO Shift Register.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53838" y="5865792"/>
            <a:ext cx="2589833" cy="88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3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Shift Registers</a:t>
            </a:r>
          </a:p>
        </p:txBody>
      </p:sp>
      <p:sp>
        <p:nvSpPr>
          <p:cNvPr id="3" name="Content Placeholder 2"/>
          <p:cNvSpPr>
            <a:spLocks noGrp="1"/>
          </p:cNvSpPr>
          <p:nvPr>
            <p:ph sz="half" idx="1"/>
          </p:nvPr>
        </p:nvSpPr>
        <p:spPr>
          <a:xfrm>
            <a:off x="838200" y="1825625"/>
            <a:ext cx="6280230" cy="4351338"/>
          </a:xfrm>
        </p:spPr>
        <p:txBody>
          <a:bodyPr>
            <a:normAutofit/>
          </a:bodyPr>
          <a:lstStyle/>
          <a:p>
            <a:r>
              <a:rPr lang="en-US" dirty="0"/>
              <a:t>Next I connected 45 of these shift registers together</a:t>
            </a:r>
          </a:p>
          <a:p>
            <a:r>
              <a:rPr lang="en-US" dirty="0"/>
              <a:t>However, at first I did not use arrays which lead to very redundant and repetitive code</a:t>
            </a:r>
          </a:p>
          <a:p>
            <a:r>
              <a:rPr lang="en-US" dirty="0"/>
              <a:t>Likewise in my </a:t>
            </a:r>
            <a:r>
              <a:rPr lang="en-US" dirty="0" err="1"/>
              <a:t>testbench</a:t>
            </a:r>
            <a:r>
              <a:rPr lang="en-US" dirty="0"/>
              <a:t> I manually assigned all values instead of using </a:t>
            </a:r>
            <a:br>
              <a:rPr lang="en-US" dirty="0"/>
            </a:br>
            <a:r>
              <a:rPr lang="en-US" dirty="0"/>
              <a:t>a for loop</a:t>
            </a:r>
          </a:p>
          <a:p>
            <a:pPr marL="0" indent="0">
              <a:buNone/>
            </a:pPr>
            <a:endParaRPr lang="en-US" dirty="0"/>
          </a:p>
          <a:p>
            <a:endParaRPr lang="en-US" dirty="0"/>
          </a:p>
        </p:txBody>
      </p:sp>
      <p:pic>
        <p:nvPicPr>
          <p:cNvPr id="12" name="Content Placeholder 11"/>
          <p:cNvPicPr>
            <a:picLocks noGrp="1" noChangeAspect="1"/>
          </p:cNvPicPr>
          <p:nvPr>
            <p:ph sz="half" idx="2"/>
          </p:nvPr>
        </p:nvPicPr>
        <p:blipFill>
          <a:blip r:embed="rId3"/>
          <a:stretch>
            <a:fillRect/>
          </a:stretch>
        </p:blipFill>
        <p:spPr>
          <a:xfrm>
            <a:off x="6715768" y="621858"/>
            <a:ext cx="5181600" cy="2995960"/>
          </a:xfrm>
          <a:prstGeom prst="rect">
            <a:avLst/>
          </a:prstGeom>
        </p:spPr>
      </p:pic>
      <p:pic>
        <p:nvPicPr>
          <p:cNvPr id="14" name="Picture 13"/>
          <p:cNvPicPr>
            <a:picLocks noChangeAspect="1"/>
          </p:cNvPicPr>
          <p:nvPr/>
        </p:nvPicPr>
        <p:blipFill>
          <a:blip r:embed="rId4"/>
          <a:stretch>
            <a:fillRect/>
          </a:stretch>
        </p:blipFill>
        <p:spPr>
          <a:xfrm>
            <a:off x="6488474" y="3874551"/>
            <a:ext cx="6038850" cy="1533525"/>
          </a:xfrm>
          <a:prstGeom prst="rect">
            <a:avLst/>
          </a:prstGeom>
        </p:spPr>
      </p:pic>
    </p:spTree>
    <p:extLst>
      <p:ext uri="{BB962C8B-B14F-4D97-AF65-F5344CB8AC3E}">
        <p14:creationId xmlns:p14="http://schemas.microsoft.com/office/powerpoint/2010/main" val="342284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Shift Registers</a:t>
            </a:r>
          </a:p>
        </p:txBody>
      </p:sp>
      <p:sp>
        <p:nvSpPr>
          <p:cNvPr id="3" name="Content Placeholder 2"/>
          <p:cNvSpPr>
            <a:spLocks noGrp="1"/>
          </p:cNvSpPr>
          <p:nvPr>
            <p:ph sz="half" idx="1"/>
          </p:nvPr>
        </p:nvSpPr>
        <p:spPr>
          <a:xfrm>
            <a:off x="838200" y="5303164"/>
            <a:ext cx="10890813" cy="3109672"/>
          </a:xfrm>
        </p:spPr>
        <p:txBody>
          <a:bodyPr>
            <a:normAutofit/>
          </a:bodyPr>
          <a:lstStyle/>
          <a:p>
            <a:r>
              <a:rPr lang="en-US" dirty="0"/>
              <a:t>Still have some repetitive code</a:t>
            </a:r>
          </a:p>
          <a:p>
            <a:r>
              <a:rPr lang="en-US" dirty="0"/>
              <a:t>Need to figure out how  I can simply this block of 45 entity copies</a:t>
            </a:r>
          </a:p>
          <a:p>
            <a:pPr marL="0" indent="0">
              <a:buNone/>
            </a:pPr>
            <a:endParaRPr lang="en-US" dirty="0"/>
          </a:p>
          <a:p>
            <a:endParaRPr lang="en-US" dirty="0"/>
          </a:p>
        </p:txBody>
      </p:sp>
      <p:pic>
        <p:nvPicPr>
          <p:cNvPr id="5" name="Picture 4"/>
          <p:cNvPicPr>
            <a:picLocks noChangeAspect="1"/>
          </p:cNvPicPr>
          <p:nvPr/>
        </p:nvPicPr>
        <p:blipFill>
          <a:blip r:embed="rId3"/>
          <a:stretch>
            <a:fillRect/>
          </a:stretch>
        </p:blipFill>
        <p:spPr>
          <a:xfrm>
            <a:off x="838200" y="1416448"/>
            <a:ext cx="8487957" cy="3653263"/>
          </a:xfrm>
          <a:prstGeom prst="rect">
            <a:avLst/>
          </a:prstGeom>
        </p:spPr>
      </p:pic>
      <p:sp>
        <p:nvSpPr>
          <p:cNvPr id="6" name="TextBox 5"/>
          <p:cNvSpPr txBox="1"/>
          <p:nvPr/>
        </p:nvSpPr>
        <p:spPr>
          <a:xfrm>
            <a:off x="4665043" y="4777323"/>
            <a:ext cx="834269" cy="584775"/>
          </a:xfrm>
          <a:prstGeom prst="rect">
            <a:avLst/>
          </a:prstGeom>
          <a:noFill/>
        </p:spPr>
        <p:txBody>
          <a:bodyPr wrap="square" rtlCol="0">
            <a:spAutoFit/>
          </a:bodyPr>
          <a:lstStyle/>
          <a:p>
            <a:r>
              <a:rPr lang="en-US" sz="3200" b="1" dirty="0"/>
              <a:t>…</a:t>
            </a:r>
          </a:p>
        </p:txBody>
      </p:sp>
    </p:spTree>
    <p:extLst>
      <p:ext uri="{BB962C8B-B14F-4D97-AF65-F5344CB8AC3E}">
        <p14:creationId xmlns:p14="http://schemas.microsoft.com/office/powerpoint/2010/main" val="119745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Shift Registers</a:t>
            </a:r>
          </a:p>
        </p:txBody>
      </p:sp>
      <p:pic>
        <p:nvPicPr>
          <p:cNvPr id="3" name="Picture 2"/>
          <p:cNvPicPr>
            <a:picLocks noChangeAspect="1"/>
          </p:cNvPicPr>
          <p:nvPr/>
        </p:nvPicPr>
        <p:blipFill>
          <a:blip r:embed="rId3"/>
          <a:stretch>
            <a:fillRect/>
          </a:stretch>
        </p:blipFill>
        <p:spPr>
          <a:xfrm>
            <a:off x="419100" y="2408318"/>
            <a:ext cx="11353800" cy="2716777"/>
          </a:xfrm>
          <a:prstGeom prst="rect">
            <a:avLst/>
          </a:prstGeom>
        </p:spPr>
      </p:pic>
    </p:spTree>
    <p:extLst>
      <p:ext uri="{BB962C8B-B14F-4D97-AF65-F5344CB8AC3E}">
        <p14:creationId xmlns:p14="http://schemas.microsoft.com/office/powerpoint/2010/main" val="3027592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schedule (8 Week Plan)</a:t>
            </a:r>
          </a:p>
        </p:txBody>
      </p:sp>
      <p:sp>
        <p:nvSpPr>
          <p:cNvPr id="3" name="Content Placeholder 2"/>
          <p:cNvSpPr>
            <a:spLocks noGrp="1"/>
          </p:cNvSpPr>
          <p:nvPr>
            <p:ph idx="1"/>
          </p:nvPr>
        </p:nvSpPr>
        <p:spPr/>
        <p:txBody>
          <a:bodyPr>
            <a:normAutofit/>
          </a:bodyPr>
          <a:lstStyle/>
          <a:p>
            <a:pPr>
              <a:lnSpc>
                <a:spcPct val="100000"/>
              </a:lnSpc>
            </a:pPr>
            <a:r>
              <a:rPr lang="en-US" sz="2400" dirty="0"/>
              <a:t>19 MAR: Shift ALU and test bench (Ryan) [Easy] (IN PROGRESS)</a:t>
            </a:r>
          </a:p>
          <a:p>
            <a:pPr>
              <a:lnSpc>
                <a:spcPct val="100000"/>
              </a:lnSpc>
            </a:pPr>
            <a:r>
              <a:rPr lang="en-US" sz="2400" dirty="0"/>
              <a:t>26 MAR: Array of Shift Registers and test bench (Anthony) [Easy] (COMPLETE)</a:t>
            </a:r>
          </a:p>
          <a:p>
            <a:pPr>
              <a:lnSpc>
                <a:spcPct val="100000"/>
              </a:lnSpc>
            </a:pPr>
            <a:r>
              <a:rPr lang="en-US" sz="2400" dirty="0"/>
              <a:t>09 APR: Array of Mux, Adders and test bench (Ryan) [Med]</a:t>
            </a:r>
          </a:p>
          <a:p>
            <a:pPr>
              <a:lnSpc>
                <a:spcPct val="100000"/>
              </a:lnSpc>
            </a:pPr>
            <a:r>
              <a:rPr lang="en-US" sz="2400" dirty="0"/>
              <a:t>23 APR: Control Logic and test bench (Anthony) [Hard]</a:t>
            </a:r>
          </a:p>
          <a:p>
            <a:pPr>
              <a:lnSpc>
                <a:spcPct val="100000"/>
              </a:lnSpc>
            </a:pPr>
            <a:r>
              <a:rPr lang="en-US" sz="2400" dirty="0"/>
              <a:t>30 APR: Synthesis of circuit and extrapolate to author results (Anthony) (Easy)</a:t>
            </a:r>
          </a:p>
          <a:p>
            <a:pPr>
              <a:lnSpc>
                <a:spcPct val="100000"/>
              </a:lnSpc>
            </a:pPr>
            <a:r>
              <a:rPr lang="en-US" sz="2400" dirty="0"/>
              <a:t>30 APR: Accuracy analysis of shift-</a:t>
            </a:r>
            <a:r>
              <a:rPr lang="en-US" sz="2400" dirty="0" err="1"/>
              <a:t>cnn</a:t>
            </a:r>
            <a:r>
              <a:rPr lang="en-US" sz="2400" dirty="0"/>
              <a:t> quantized SOA models on GPU (Ryan) [Med]</a:t>
            </a:r>
          </a:p>
          <a:p>
            <a:pPr>
              <a:lnSpc>
                <a:spcPct val="100000"/>
              </a:lnSpc>
            </a:pPr>
            <a:r>
              <a:rPr lang="en-US" sz="2400" dirty="0"/>
              <a:t>03 MAY: Final Report and Presentation (Both)</a:t>
            </a:r>
            <a:endParaRPr lang="en-US" dirty="0"/>
          </a:p>
        </p:txBody>
      </p:sp>
    </p:spTree>
    <p:extLst>
      <p:ext uri="{BB962C8B-B14F-4D97-AF65-F5344CB8AC3E}">
        <p14:creationId xmlns:p14="http://schemas.microsoft.com/office/powerpoint/2010/main" val="1071768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solutions (Quantization of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420166" cy="4725646"/>
              </a:xfrm>
            </p:spPr>
            <p:txBody>
              <a:bodyPr>
                <a:normAutofit fontScale="62500" lnSpcReduction="20000"/>
              </a:bodyPr>
              <a:lstStyle/>
              <a:p>
                <a:r>
                  <a:rPr lang="en-US" dirty="0"/>
                  <a:t>Normalize weights Wi = Wi / </a:t>
                </a:r>
                <a:r>
                  <a:rPr lang="en-US" dirty="0" err="1"/>
                  <a:t>Wmax</a:t>
                </a:r>
                <a:r>
                  <a:rPr lang="en-US" dirty="0"/>
                  <a:t>           {-1,..,1} (continuous set)</a:t>
                </a:r>
              </a:p>
              <a:p>
                <a:r>
                  <a:rPr lang="en-US" dirty="0"/>
                  <a:t>Lets quantize Wi = 0.8 to power of two representation</a:t>
                </a:r>
              </a:p>
              <a:p>
                <a:r>
                  <a:rPr lang="en-US" dirty="0"/>
                  <a:t>N=1</a:t>
                </a:r>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1=</m:t>
                    </m:r>
                    <m:d>
                      <m:dPr>
                        <m:begChr m:val="{"/>
                        <m:endChr m:val="}"/>
                        <m:ctrlPr>
                          <a:rPr lang="en-US" i="1">
                            <a:latin typeface="Cambria Math" panose="02040503050406030204" pitchFamily="18" charset="0"/>
                          </a:rPr>
                        </m:ctrlPr>
                      </m:dPr>
                      <m:e>
                        <m:r>
                          <a:rPr lang="en-US" i="1">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−0</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−5</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−6</m:t>
                            </m:r>
                          </m:sup>
                        </m:sSup>
                      </m:e>
                    </m:d>
                  </m:oMath>
                </a14:m>
                <a:endParaRPr lang="en-US" dirty="0"/>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1=</m:t>
                    </m:r>
                    <m:d>
                      <m:dPr>
                        <m:begChr m:val="{"/>
                        <m:endChr m:val="}"/>
                        <m:ctrlPr>
                          <a:rPr lang="en-US" i="1">
                            <a:latin typeface="Cambria Math" panose="02040503050406030204" pitchFamily="18" charset="0"/>
                          </a:rPr>
                        </m:ctrlPr>
                      </m:dPr>
                      <m:e>
                        <m:r>
                          <a:rPr lang="en-US" i="1">
                            <a:latin typeface="Cambria Math" panose="02040503050406030204" pitchFamily="18" charset="0"/>
                          </a:rPr>
                          <m:t>0, ±1,±0.5, ±0.25, ±0.0125, ±0.0625, ±0.03125,±0.015625</m:t>
                        </m:r>
                      </m:e>
                    </m:d>
                  </m:oMath>
                </a14:m>
                <a:endParaRPr lang="en-US" dirty="0"/>
              </a:p>
              <a:p>
                <a:pPr lvl="1"/>
                <a:r>
                  <a:rPr lang="en-US" dirty="0"/>
                  <a:t>Select value closes to Wi = 1  (off by 0.2)</a:t>
                </a:r>
              </a:p>
              <a:p>
                <a:pPr lvl="1"/>
                <a:r>
                  <a:rPr lang="en-US" dirty="0"/>
                  <a:t>Index = 1 </a:t>
                </a:r>
              </a:p>
              <a:p>
                <a:pPr lvl="1"/>
                <a:r>
                  <a:rPr lang="en-US" dirty="0"/>
                  <a:t>Binary representation of Wi is 0001</a:t>
                </a:r>
              </a:p>
              <a:p>
                <a:r>
                  <a:rPr lang="en-US" dirty="0"/>
                  <a:t>N=2</a:t>
                </a:r>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1=</m:t>
                    </m:r>
                    <m:d>
                      <m:dPr>
                        <m:begChr m:val="{"/>
                        <m:endChr m:val="}"/>
                        <m:ctrlPr>
                          <a:rPr lang="en-US" i="1">
                            <a:latin typeface="Cambria Math" panose="02040503050406030204" pitchFamily="18" charset="0"/>
                          </a:rPr>
                        </m:ctrlPr>
                      </m:dPr>
                      <m:e>
                        <m:r>
                          <a:rPr lang="en-US" i="1">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0</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−5</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−6</m:t>
                            </m:r>
                          </m:sup>
                        </m:sSup>
                      </m:e>
                    </m:d>
                  </m:oMath>
                </a14:m>
                <a:endParaRPr lang="en-US" dirty="0"/>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1=</m:t>
                    </m:r>
                    <m:d>
                      <m:dPr>
                        <m:begChr m:val="{"/>
                        <m:endChr m:val="}"/>
                        <m:ctrlPr>
                          <a:rPr lang="en-US" i="1">
                            <a:latin typeface="Cambria Math" panose="02040503050406030204" pitchFamily="18" charset="0"/>
                          </a:rPr>
                        </m:ctrlPr>
                      </m:dPr>
                      <m:e>
                        <m:r>
                          <a:rPr lang="en-US" i="1">
                            <a:latin typeface="Cambria Math" panose="02040503050406030204" pitchFamily="18" charset="0"/>
                          </a:rPr>
                          <m:t>0, ±1,±0.5, ±0.25, ±0.0125, ±0.0625, ±0.03125,±0.015625</m:t>
                        </m:r>
                      </m:e>
                    </m:d>
                  </m:oMath>
                </a14:m>
                <a:endParaRPr lang="en-US" dirty="0"/>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−5</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−6</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−7</m:t>
                            </m:r>
                          </m:sup>
                        </m:sSup>
                      </m:e>
                    </m:d>
                  </m:oMath>
                </a14:m>
                <a:endParaRPr lang="en-US" dirty="0"/>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0, ±0.5, ±0.25, ±0.0125, ±0.0625, ±0.03125,±0.015625, ±0.0078125</m:t>
                        </m:r>
                      </m:e>
                    </m:d>
                  </m:oMath>
                </a14:m>
                <a:endParaRPr lang="en-US" dirty="0"/>
              </a:p>
              <a:p>
                <a:pPr lvl="1"/>
                <a:r>
                  <a:rPr lang="en-US" dirty="0"/>
                  <a:t>Select two values whose sum is closest to Wi</a:t>
                </a:r>
              </a:p>
              <a:p>
                <a:pPr lvl="1"/>
                <a:r>
                  <a:rPr lang="en-US" dirty="0"/>
                  <a:t>Wi = 1 + -0.25 = 0.75 (off by 0.05)</a:t>
                </a:r>
              </a:p>
              <a:p>
                <a:pPr lvl="1"/>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1 </m:t>
                    </m:r>
                    <m:r>
                      <a:rPr lang="en-US" b="0" i="1" smtClean="0">
                        <a:latin typeface="Cambria Math" panose="02040503050406030204" pitchFamily="18" charset="0"/>
                      </a:rPr>
                      <m:t>𝐼𝑛𝑑𝑒𝑥</m:t>
                    </m:r>
                    <m:r>
                      <a:rPr lang="en-US" b="0" i="1" smtClean="0">
                        <a:latin typeface="Cambria Math" panose="02040503050406030204" pitchFamily="18" charset="0"/>
                      </a:rPr>
                      <m:t>=1  </m:t>
                    </m:r>
                    <m:r>
                      <a:rPr lang="en-US" b="0" i="0" smtClean="0">
                        <a:latin typeface="Cambria Math" panose="02040503050406030204" pitchFamily="18" charset="0"/>
                      </a:rPr>
                      <m:t> </m:t>
                    </m:r>
                    <m:r>
                      <m:rPr>
                        <m:sty m:val="p"/>
                      </m:rPr>
                      <a:rPr lang="en-US" b="0" i="1" smtClean="0">
                        <a:latin typeface="Cambria Math" panose="02040503050406030204" pitchFamily="18" charset="0"/>
                      </a:rPr>
                      <m:t>o</m:t>
                    </m:r>
                  </m:oMath>
                </a14:m>
                <a:r>
                  <a:rPr lang="en-US" b="0" dirty="0">
                    <a:latin typeface="Cambria Math" panose="02040503050406030204" pitchFamily="18" charset="0"/>
                  </a:rPr>
                  <a:t>r 0001</a:t>
                </a:r>
              </a:p>
              <a:p>
                <a:pPr lvl="1"/>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2 </m:t>
                    </m:r>
                    <m:r>
                      <a:rPr lang="en-US" b="0" i="1" smtClean="0">
                        <a:latin typeface="Cambria Math" panose="02040503050406030204" pitchFamily="18" charset="0"/>
                      </a:rPr>
                      <m:t>𝐼𝑛𝑑𝑒𝑥</m:t>
                    </m:r>
                    <m:r>
                      <a:rPr lang="en-US" b="0" i="1" smtClean="0">
                        <a:latin typeface="Cambria Math" panose="02040503050406030204" pitchFamily="18" charset="0"/>
                      </a:rPr>
                      <m:t>=−2 </m:t>
                    </m:r>
                  </m:oMath>
                </a14:m>
                <a:r>
                  <a:rPr lang="en-US" dirty="0"/>
                  <a:t>or 1110</a:t>
                </a:r>
              </a:p>
              <a:p>
                <a:pPr lvl="1"/>
                <a:r>
                  <a:rPr lang="en-US" dirty="0"/>
                  <a:t>Binary representation of Wi is 0001 1110</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420166" cy="4725646"/>
              </a:xfrm>
              <a:blipFill>
                <a:blip r:embed="rId3"/>
                <a:stretch>
                  <a:fillRect l="-374" t="-2062"/>
                </a:stretch>
              </a:blipFill>
            </p:spPr>
            <p:txBody>
              <a:bodyPr/>
              <a:lstStyle/>
              <a:p>
                <a:r>
                  <a:rPr lang="en-US">
                    <a:noFill/>
                  </a:rPr>
                  <a:t> </a:t>
                </a:r>
              </a:p>
            </p:txBody>
          </p:sp>
        </mc:Fallback>
      </mc:AlternateContent>
    </p:spTree>
    <p:extLst>
      <p:ext uri="{BB962C8B-B14F-4D97-AF65-F5344CB8AC3E}">
        <p14:creationId xmlns:p14="http://schemas.microsoft.com/office/powerpoint/2010/main" val="1305523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solutions  (Quantization of Weights)</a:t>
            </a:r>
          </a:p>
        </p:txBody>
      </p:sp>
      <p:sp>
        <p:nvSpPr>
          <p:cNvPr id="3" name="Content Placeholder 2"/>
          <p:cNvSpPr>
            <a:spLocks noGrp="1"/>
          </p:cNvSpPr>
          <p:nvPr>
            <p:ph idx="1"/>
          </p:nvPr>
        </p:nvSpPr>
        <p:spPr/>
        <p:txBody>
          <a:bodyPr>
            <a:normAutofit/>
          </a:bodyPr>
          <a:lstStyle/>
          <a:p>
            <a:endParaRPr lang="en-US" dirty="0"/>
          </a:p>
          <a:p>
            <a:endParaRPr lang="en-US" dirty="0"/>
          </a:p>
        </p:txBody>
      </p:sp>
      <p:pic>
        <p:nvPicPr>
          <p:cNvPr id="5" name="Picture 4"/>
          <p:cNvPicPr>
            <a:picLocks noChangeAspect="1"/>
          </p:cNvPicPr>
          <p:nvPr/>
        </p:nvPicPr>
        <p:blipFill rotWithShape="1">
          <a:blip r:embed="rId3"/>
          <a:srcRect r="26497"/>
          <a:stretch/>
        </p:blipFill>
        <p:spPr>
          <a:xfrm>
            <a:off x="285546" y="1526172"/>
            <a:ext cx="5015516" cy="3273404"/>
          </a:xfrm>
          <a:prstGeom prst="rect">
            <a:avLst/>
          </a:prstGeom>
        </p:spPr>
      </p:pic>
      <p:pic>
        <p:nvPicPr>
          <p:cNvPr id="6" name="Picture 5"/>
          <p:cNvPicPr>
            <a:picLocks noChangeAspect="1"/>
          </p:cNvPicPr>
          <p:nvPr/>
        </p:nvPicPr>
        <p:blipFill>
          <a:blip r:embed="rId4"/>
          <a:stretch>
            <a:fillRect/>
          </a:stretch>
        </p:blipFill>
        <p:spPr>
          <a:xfrm>
            <a:off x="4362450" y="3782203"/>
            <a:ext cx="7643270" cy="2304620"/>
          </a:xfrm>
          <a:prstGeom prst="rect">
            <a:avLst/>
          </a:prstGeom>
        </p:spPr>
      </p:pic>
      <p:sp>
        <p:nvSpPr>
          <p:cNvPr id="4" name="TextBox 3"/>
          <p:cNvSpPr txBox="1"/>
          <p:nvPr/>
        </p:nvSpPr>
        <p:spPr>
          <a:xfrm>
            <a:off x="2198944" y="4684708"/>
            <a:ext cx="594360" cy="369332"/>
          </a:xfrm>
          <a:prstGeom prst="rect">
            <a:avLst/>
          </a:prstGeom>
          <a:noFill/>
        </p:spPr>
        <p:txBody>
          <a:bodyPr wrap="square" rtlCol="0">
            <a:spAutoFit/>
          </a:bodyPr>
          <a:lstStyle/>
          <a:p>
            <a:r>
              <a:rPr lang="en-US" dirty="0"/>
              <a:t>[1]</a:t>
            </a:r>
          </a:p>
        </p:txBody>
      </p:sp>
      <p:sp>
        <p:nvSpPr>
          <p:cNvPr id="7" name="TextBox 6"/>
          <p:cNvSpPr txBox="1"/>
          <p:nvPr/>
        </p:nvSpPr>
        <p:spPr>
          <a:xfrm>
            <a:off x="8016240" y="5947227"/>
            <a:ext cx="59436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470340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solutions (Dynamic Fixed Point Format)</a:t>
            </a:r>
          </a:p>
        </p:txBody>
      </p:sp>
      <p:pic>
        <p:nvPicPr>
          <p:cNvPr id="4" name="Picture 3"/>
          <p:cNvPicPr>
            <a:picLocks noChangeAspect="1"/>
          </p:cNvPicPr>
          <p:nvPr/>
        </p:nvPicPr>
        <p:blipFill>
          <a:blip r:embed="rId3"/>
          <a:stretch>
            <a:fillRect/>
          </a:stretch>
        </p:blipFill>
        <p:spPr>
          <a:xfrm>
            <a:off x="6524625" y="1770500"/>
            <a:ext cx="4995246" cy="621031"/>
          </a:xfrm>
          <a:prstGeom prst="rect">
            <a:avLst/>
          </a:prstGeom>
        </p:spPr>
      </p:pic>
      <p:pic>
        <p:nvPicPr>
          <p:cNvPr id="3" name="Picture 2"/>
          <p:cNvPicPr>
            <a:picLocks noChangeAspect="1"/>
          </p:cNvPicPr>
          <p:nvPr/>
        </p:nvPicPr>
        <p:blipFill>
          <a:blip r:embed="rId4"/>
          <a:stretch>
            <a:fillRect/>
          </a:stretch>
        </p:blipFill>
        <p:spPr>
          <a:xfrm>
            <a:off x="6524625" y="2754432"/>
            <a:ext cx="4829175" cy="3581400"/>
          </a:xfrm>
          <a:prstGeom prst="rect">
            <a:avLst/>
          </a:prstGeom>
        </p:spPr>
      </p:pic>
      <p:sp>
        <p:nvSpPr>
          <p:cNvPr id="7" name="Content Placeholder 2"/>
          <p:cNvSpPr>
            <a:spLocks noGrp="1"/>
          </p:cNvSpPr>
          <p:nvPr>
            <p:ph idx="1"/>
          </p:nvPr>
        </p:nvSpPr>
        <p:spPr>
          <a:xfrm>
            <a:off x="91440" y="1770500"/>
            <a:ext cx="6229350" cy="4725646"/>
          </a:xfrm>
        </p:spPr>
        <p:txBody>
          <a:bodyPr>
            <a:normAutofit fontScale="92500" lnSpcReduction="10000"/>
          </a:bodyPr>
          <a:lstStyle/>
          <a:p>
            <a:r>
              <a:rPr lang="en-US" dirty="0"/>
              <a:t>Inputs for shift </a:t>
            </a:r>
            <a:r>
              <a:rPr lang="en-US" dirty="0" err="1"/>
              <a:t>cnn</a:t>
            </a:r>
            <a:r>
              <a:rPr lang="en-US" dirty="0"/>
              <a:t> are in dynamic fixed point format</a:t>
            </a:r>
          </a:p>
          <a:p>
            <a:r>
              <a:rPr lang="en-US" dirty="0"/>
              <a:t>This allows a dynamic range of layer outputs (typically larger) and layer weights (typically smaller)</a:t>
            </a:r>
          </a:p>
          <a:p>
            <a:r>
              <a:rPr lang="en-US" dirty="0"/>
              <a:t>Can conduct multiplication / division with a simple bit shift operation</a:t>
            </a:r>
          </a:p>
          <a:p>
            <a:r>
              <a:rPr lang="en-US" dirty="0"/>
              <a:t>Let us represent 8.5</a:t>
            </a:r>
          </a:p>
          <a:p>
            <a:pPr lvl="1"/>
            <a:r>
              <a:rPr lang="en-US" dirty="0" err="1"/>
              <a:t>fl</a:t>
            </a:r>
            <a:r>
              <a:rPr lang="en-US" dirty="0"/>
              <a:t> = 2</a:t>
            </a:r>
          </a:p>
          <a:p>
            <a:pPr lvl="2"/>
            <a:r>
              <a:rPr lang="en-US" dirty="0"/>
              <a:t>001000.10</a:t>
            </a:r>
          </a:p>
          <a:p>
            <a:r>
              <a:rPr lang="en-US" dirty="0"/>
              <a:t>Let us represent 8</a:t>
            </a:r>
          </a:p>
          <a:p>
            <a:pPr lvl="1"/>
            <a:r>
              <a:rPr lang="en-US" dirty="0" err="1"/>
              <a:t>fl</a:t>
            </a:r>
            <a:r>
              <a:rPr lang="en-US" dirty="0"/>
              <a:t> = -2</a:t>
            </a:r>
          </a:p>
          <a:p>
            <a:pPr lvl="2"/>
            <a:r>
              <a:rPr lang="en-US" dirty="0"/>
              <a:t>00000010 </a:t>
            </a:r>
            <a:r>
              <a:rPr lang="en-US" dirty="0">
                <a:solidFill>
                  <a:srgbClr val="FF0000"/>
                </a:solidFill>
              </a:rPr>
              <a:t>[00]</a:t>
            </a:r>
          </a:p>
        </p:txBody>
      </p:sp>
      <p:sp>
        <p:nvSpPr>
          <p:cNvPr id="8" name="TextBox 7"/>
          <p:cNvSpPr txBox="1"/>
          <p:nvPr/>
        </p:nvSpPr>
        <p:spPr>
          <a:xfrm>
            <a:off x="8725068" y="2471343"/>
            <a:ext cx="594360" cy="369332"/>
          </a:xfrm>
          <a:prstGeom prst="rect">
            <a:avLst/>
          </a:prstGeom>
          <a:noFill/>
        </p:spPr>
        <p:txBody>
          <a:bodyPr wrap="square" rtlCol="0">
            <a:spAutoFit/>
          </a:bodyPr>
          <a:lstStyle/>
          <a:p>
            <a:r>
              <a:rPr lang="en-US" dirty="0"/>
              <a:t>[2]</a:t>
            </a:r>
          </a:p>
        </p:txBody>
      </p:sp>
      <p:sp>
        <p:nvSpPr>
          <p:cNvPr id="9" name="TextBox 8"/>
          <p:cNvSpPr txBox="1"/>
          <p:nvPr/>
        </p:nvSpPr>
        <p:spPr>
          <a:xfrm>
            <a:off x="8725068" y="6249589"/>
            <a:ext cx="59436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520470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solutions (Array of Adders)</a:t>
            </a:r>
          </a:p>
        </p:txBody>
      </p:sp>
      <p:grpSp>
        <p:nvGrpSpPr>
          <p:cNvPr id="5" name="Group 4"/>
          <p:cNvGrpSpPr/>
          <p:nvPr/>
        </p:nvGrpSpPr>
        <p:grpSpPr>
          <a:xfrm>
            <a:off x="0" y="1438593"/>
            <a:ext cx="4645600" cy="4478936"/>
            <a:chOff x="5338736" y="554528"/>
            <a:chExt cx="3143112" cy="3030351"/>
          </a:xfrm>
        </p:grpSpPr>
        <p:pic>
          <p:nvPicPr>
            <p:cNvPr id="8" name="Picture 7"/>
            <p:cNvPicPr>
              <a:picLocks noChangeAspect="1"/>
            </p:cNvPicPr>
            <p:nvPr/>
          </p:nvPicPr>
          <p:blipFill rotWithShape="1">
            <a:blip r:embed="rId3"/>
            <a:srcRect r="50196"/>
            <a:stretch/>
          </p:blipFill>
          <p:spPr>
            <a:xfrm>
              <a:off x="5338736" y="554528"/>
              <a:ext cx="2827802" cy="3030351"/>
            </a:xfrm>
            <a:prstGeom prst="rect">
              <a:avLst/>
            </a:prstGeom>
          </p:spPr>
        </p:pic>
        <p:sp>
          <p:nvSpPr>
            <p:cNvPr id="3" name="Rectangle 2"/>
            <p:cNvSpPr/>
            <p:nvPr/>
          </p:nvSpPr>
          <p:spPr>
            <a:xfrm>
              <a:off x="7535917" y="790435"/>
              <a:ext cx="945931" cy="691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4"/>
          <a:stretch>
            <a:fillRect/>
          </a:stretch>
        </p:blipFill>
        <p:spPr>
          <a:xfrm>
            <a:off x="5017764" y="1423730"/>
            <a:ext cx="6724650" cy="4324350"/>
          </a:xfrm>
          <a:prstGeom prst="rect">
            <a:avLst/>
          </a:prstGeom>
        </p:spPr>
      </p:pic>
      <p:sp>
        <p:nvSpPr>
          <p:cNvPr id="10" name="Rectangle 9"/>
          <p:cNvSpPr/>
          <p:nvPr/>
        </p:nvSpPr>
        <p:spPr>
          <a:xfrm>
            <a:off x="1620456" y="3796496"/>
            <a:ext cx="1469985" cy="82180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9511057" y="2100005"/>
            <a:ext cx="9324975" cy="2971800"/>
          </a:xfrm>
          <a:prstGeom prst="rect">
            <a:avLst/>
          </a:prstGeom>
        </p:spPr>
      </p:pic>
      <p:sp>
        <p:nvSpPr>
          <p:cNvPr id="9" name="TextBox 8"/>
          <p:cNvSpPr txBox="1"/>
          <p:nvPr/>
        </p:nvSpPr>
        <p:spPr>
          <a:xfrm>
            <a:off x="2089782" y="5732863"/>
            <a:ext cx="594360" cy="369332"/>
          </a:xfrm>
          <a:prstGeom prst="rect">
            <a:avLst/>
          </a:prstGeom>
          <a:noFill/>
        </p:spPr>
        <p:txBody>
          <a:bodyPr wrap="square" rtlCol="0">
            <a:spAutoFit/>
          </a:bodyPr>
          <a:lstStyle/>
          <a:p>
            <a:r>
              <a:rPr lang="en-US" dirty="0"/>
              <a:t>[1]</a:t>
            </a:r>
          </a:p>
        </p:txBody>
      </p:sp>
      <p:sp>
        <p:nvSpPr>
          <p:cNvPr id="12" name="TextBox 11"/>
          <p:cNvSpPr txBox="1"/>
          <p:nvPr/>
        </p:nvSpPr>
        <p:spPr>
          <a:xfrm>
            <a:off x="8082909" y="5646000"/>
            <a:ext cx="59436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955350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schedule (8 Week Plan)</a:t>
            </a:r>
          </a:p>
        </p:txBody>
      </p:sp>
      <p:sp>
        <p:nvSpPr>
          <p:cNvPr id="3" name="Content Placeholder 2"/>
          <p:cNvSpPr>
            <a:spLocks noGrp="1"/>
          </p:cNvSpPr>
          <p:nvPr>
            <p:ph idx="1"/>
          </p:nvPr>
        </p:nvSpPr>
        <p:spPr/>
        <p:txBody>
          <a:bodyPr>
            <a:normAutofit/>
          </a:bodyPr>
          <a:lstStyle/>
          <a:p>
            <a:pPr>
              <a:lnSpc>
                <a:spcPct val="100000"/>
              </a:lnSpc>
            </a:pPr>
            <a:r>
              <a:rPr lang="en-US" sz="2400" dirty="0"/>
              <a:t>19 MAR: Shift ALU and test bench (Ryan) [Easy]</a:t>
            </a:r>
          </a:p>
          <a:p>
            <a:pPr>
              <a:lnSpc>
                <a:spcPct val="100000"/>
              </a:lnSpc>
            </a:pPr>
            <a:r>
              <a:rPr lang="en-US" sz="2400" dirty="0"/>
              <a:t>26 MAR: Array of Shift Registers and test bench (Anthony) [Easy]</a:t>
            </a:r>
          </a:p>
          <a:p>
            <a:pPr>
              <a:lnSpc>
                <a:spcPct val="100000"/>
              </a:lnSpc>
            </a:pPr>
            <a:r>
              <a:rPr lang="en-US" sz="2400" dirty="0"/>
              <a:t>09 APR: Array of Mux, Adders and test bench (Ryan) [Med]</a:t>
            </a:r>
          </a:p>
          <a:p>
            <a:pPr>
              <a:lnSpc>
                <a:spcPct val="100000"/>
              </a:lnSpc>
            </a:pPr>
            <a:r>
              <a:rPr lang="en-US" sz="2400" dirty="0"/>
              <a:t>23 APR: Control Logic and test bench (Anthony) [Hard]</a:t>
            </a:r>
          </a:p>
          <a:p>
            <a:pPr>
              <a:lnSpc>
                <a:spcPct val="100000"/>
              </a:lnSpc>
            </a:pPr>
            <a:r>
              <a:rPr lang="en-US" sz="2400" dirty="0"/>
              <a:t>30 APR: Synthesis of circuit and extrapolate to author results (Anthony) (Easy)</a:t>
            </a:r>
          </a:p>
          <a:p>
            <a:pPr>
              <a:lnSpc>
                <a:spcPct val="100000"/>
              </a:lnSpc>
            </a:pPr>
            <a:r>
              <a:rPr lang="en-US" sz="2400" dirty="0"/>
              <a:t>30 APR: Accuracy analysis of shift-</a:t>
            </a:r>
            <a:r>
              <a:rPr lang="en-US" sz="2400" dirty="0" err="1"/>
              <a:t>cnn</a:t>
            </a:r>
            <a:r>
              <a:rPr lang="en-US" sz="2400" dirty="0"/>
              <a:t> quantized SOA models on GPU (Ryan) [Med]</a:t>
            </a:r>
          </a:p>
          <a:p>
            <a:pPr>
              <a:lnSpc>
                <a:spcPct val="100000"/>
              </a:lnSpc>
            </a:pPr>
            <a:r>
              <a:rPr lang="en-US" sz="2400" dirty="0"/>
              <a:t>03 MAY: Final Report and Presentation (Both)</a:t>
            </a:r>
            <a:endParaRPr lang="en-US" dirty="0"/>
          </a:p>
        </p:txBody>
      </p:sp>
    </p:spTree>
    <p:extLst>
      <p:ext uri="{BB962C8B-B14F-4D97-AF65-F5344CB8AC3E}">
        <p14:creationId xmlns:p14="http://schemas.microsoft.com/office/powerpoint/2010/main" val="283910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description</a:t>
            </a:r>
          </a:p>
        </p:txBody>
      </p:sp>
      <p:sp>
        <p:nvSpPr>
          <p:cNvPr id="3" name="Content Placeholder 2"/>
          <p:cNvSpPr>
            <a:spLocks noGrp="1"/>
          </p:cNvSpPr>
          <p:nvPr>
            <p:ph idx="1"/>
          </p:nvPr>
        </p:nvSpPr>
        <p:spPr/>
        <p:txBody>
          <a:bodyPr/>
          <a:lstStyle/>
          <a:p>
            <a:r>
              <a:rPr lang="en-US" sz="2000" dirty="0"/>
              <a:t>One of the most computation intensive and power heavy operations in Convolutional neural net is the MAC operation. </a:t>
            </a:r>
          </a:p>
          <a:p>
            <a:r>
              <a:rPr lang="en-US" sz="2000" dirty="0"/>
              <a:t>Design and implementation of a customized FPGA/ASIC circuit to accelerate this operation could help us reduce computational-cost, latency, and power consumption at an acceptable trade-off of a minute reduction in accuracy. (4x reduction in power consumption, 2x reduction in no. of MAC operations, accuracy reduction of just 1%)</a:t>
            </a:r>
            <a:endParaRPr lang="en-US" dirty="0"/>
          </a:p>
          <a:p>
            <a:r>
              <a:rPr lang="en-US" sz="2000" dirty="0"/>
              <a:t>Convolutional neural network -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558" y="3647461"/>
            <a:ext cx="6519719" cy="285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437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evaluation plan.</a:t>
            </a:r>
          </a:p>
        </p:txBody>
      </p:sp>
      <p:sp>
        <p:nvSpPr>
          <p:cNvPr id="3" name="Content Placeholder 2"/>
          <p:cNvSpPr>
            <a:spLocks noGrp="1"/>
          </p:cNvSpPr>
          <p:nvPr>
            <p:ph idx="1"/>
          </p:nvPr>
        </p:nvSpPr>
        <p:spPr/>
        <p:txBody>
          <a:bodyPr>
            <a:normAutofit/>
          </a:bodyPr>
          <a:lstStyle/>
          <a:p>
            <a:r>
              <a:rPr lang="en-US" sz="2400" b="1" dirty="0"/>
              <a:t>Test benches for individual components</a:t>
            </a:r>
          </a:p>
          <a:p>
            <a:r>
              <a:rPr lang="en-US" sz="2400" b="1" dirty="0"/>
              <a:t>Test bench to compute toy convolution</a:t>
            </a:r>
            <a:br>
              <a:rPr lang="en-US" sz="2400" dirty="0"/>
            </a:br>
            <a:r>
              <a:rPr lang="en-US" sz="2400" dirty="0"/>
              <a:t>2x2x3 input. 1x1x3 filter, stride=1, 2x2x3 output. B=4, N=2</a:t>
            </a:r>
          </a:p>
          <a:p>
            <a:r>
              <a:rPr lang="en-US" sz="2400" b="1" dirty="0"/>
              <a:t>Synthesize our circuit and identify # LUT, # FF, Power, Relative Power. </a:t>
            </a:r>
            <a:r>
              <a:rPr lang="en-US" sz="2400" dirty="0"/>
              <a:t>Extrapolate our numbers compared to authors. It is unclear how large of an example they made, so we at least hope to see similar ratios.</a:t>
            </a:r>
          </a:p>
          <a:p>
            <a:r>
              <a:rPr lang="en-US" sz="2400" b="1" dirty="0"/>
              <a:t>Confirm authors accuracy by quantizing SOA models and measuring accuracy on GPU</a:t>
            </a:r>
            <a:endParaRPr lang="en-US" sz="2400" dirty="0"/>
          </a:p>
        </p:txBody>
      </p:sp>
    </p:spTree>
    <p:extLst>
      <p:ext uri="{BB962C8B-B14F-4D97-AF65-F5344CB8AC3E}">
        <p14:creationId xmlns:p14="http://schemas.microsoft.com/office/powerpoint/2010/main" val="345573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problem is important?</a:t>
            </a:r>
          </a:p>
        </p:txBody>
      </p:sp>
      <p:sp>
        <p:nvSpPr>
          <p:cNvPr id="3" name="Content Placeholder 2"/>
          <p:cNvSpPr>
            <a:spLocks noGrp="1"/>
          </p:cNvSpPr>
          <p:nvPr>
            <p:ph idx="1"/>
          </p:nvPr>
        </p:nvSpPr>
        <p:spPr/>
        <p:txBody>
          <a:bodyPr>
            <a:normAutofit fontScale="92500" lnSpcReduction="20000"/>
          </a:bodyPr>
          <a:lstStyle/>
          <a:p>
            <a:pPr marL="0" indent="0">
              <a:buNone/>
            </a:pPr>
            <a:endParaRPr lang="en-IN" sz="2400" dirty="0"/>
          </a:p>
          <a:p>
            <a:r>
              <a:rPr lang="en-IN" sz="2600" dirty="0"/>
              <a:t>Recent developments in the field have made CNNs one of the most promising choices in research areas like computer vision with applications like image classification and semantic segmentation.</a:t>
            </a:r>
          </a:p>
          <a:p>
            <a:r>
              <a:rPr lang="en-IN" sz="2600" dirty="0"/>
              <a:t>Since 2017 – a lot of research effort has been directed towards the implementation of this architecture for embedded systems and data centre deployments.</a:t>
            </a:r>
          </a:p>
          <a:p>
            <a:r>
              <a:rPr lang="en-IN" sz="2600" dirty="0"/>
              <a:t>State-of-the-art CNNs can be converted without retraining into ShiftCNN with less than 1% drop in accuracy when the proposed quantization algorithm is employed</a:t>
            </a:r>
          </a:p>
          <a:p>
            <a:r>
              <a:rPr lang="en-IN" sz="2600" dirty="0"/>
              <a:t>Architecture more suitable to be extended to support </a:t>
            </a:r>
            <a:r>
              <a:rPr lang="en-IN" sz="2600" i="1" dirty="0"/>
              <a:t>privacy sensitive </a:t>
            </a:r>
            <a:r>
              <a:rPr lang="en-IN" sz="2600" dirty="0"/>
              <a:t>applications that may replace the expensive (Levelled Fast Homomorphic Encryption over Torus) multiplications with cheap LTFHE shifts that makes use of encryption techniques like homomorphism while ensuring latency or error rate does not shoot up too much as compared to the conventional architecture.</a:t>
            </a:r>
          </a:p>
          <a:p>
            <a:endParaRPr lang="en-IN" sz="2400" dirty="0"/>
          </a:p>
          <a:p>
            <a:endParaRPr lang="en-US" sz="2400" dirty="0"/>
          </a:p>
        </p:txBody>
      </p:sp>
    </p:spTree>
    <p:extLst>
      <p:ext uri="{BB962C8B-B14F-4D97-AF65-F5344CB8AC3E}">
        <p14:creationId xmlns:p14="http://schemas.microsoft.com/office/powerpoint/2010/main" val="371131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Solutions (Quantization of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Quantization of weights to power of two representation </a:t>
                </a:r>
              </a:p>
              <a:p>
                <a:r>
                  <a:rPr lang="en-US" dirty="0"/>
                  <a:t>discrete set of weight values</a:t>
                </a:r>
              </a:p>
              <a:p>
                <a:r>
                  <a:rPr lang="en-US" dirty="0"/>
                  <a:t>non-uniform quantization (but that is okay, CNN can tolerate error) </a:t>
                </a:r>
              </a:p>
              <a:p>
                <a:r>
                  <a:rPr lang="en-US" dirty="0"/>
                  <a:t>Codebook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r>
                      <a:rPr lang="en-US" i="1">
                        <a:latin typeface="Cambria Math" panose="02040503050406030204" pitchFamily="18" charset="0"/>
                      </a:rPr>
                      <m:t>={0,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𝑛</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m:t>
                                </m:r>
                              </m:num>
                              <m:den>
                                <m:r>
                                  <a:rPr lang="en-US" i="1">
                                    <a:latin typeface="Cambria Math" panose="02040503050406030204" pitchFamily="18" charset="0"/>
                                  </a:rPr>
                                  <m:t>2</m:t>
                                </m:r>
                              </m:den>
                            </m:f>
                          </m:e>
                        </m:d>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pPr lvl="1"/>
                <a:r>
                  <a:rPr lang="en-US" dirty="0"/>
                  <a:t>B  = bit width of codebook index . Ex. 4</a:t>
                </a:r>
              </a:p>
              <a:p>
                <a:pPr lvl="1"/>
                <a:r>
                  <a:rPr lang="en-US" dirty="0"/>
                  <a:t>M = number of possible codebook index combinations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𝐵</m:t>
                        </m:r>
                      </m:sup>
                    </m:sSup>
                    <m:r>
                      <a:rPr lang="en-US" b="0" i="1" smtClean="0">
                        <a:latin typeface="Cambria Math" panose="02040503050406030204" pitchFamily="18" charset="0"/>
                      </a:rPr>
                      <m:t>−1</m:t>
                    </m:r>
                  </m:oMath>
                </a14:m>
                <a:r>
                  <a:rPr lang="en-US" dirty="0"/>
                  <a:t>. Ex. 15</a:t>
                </a:r>
              </a:p>
              <a:p>
                <a:pPr lvl="1"/>
                <a:r>
                  <a:rPr lang="en-US" dirty="0"/>
                  <a:t>N = levels of quantization Ex. 2</a:t>
                </a:r>
              </a:p>
              <a:p>
                <a:pPr lvl="1"/>
                <a:r>
                  <a:rPr lang="en-US" dirty="0"/>
                  <a:t>NB = bit value represents a weight Ex. 8 bits, 4 bits for N=1, 4 bits for N=2</a:t>
                </a:r>
              </a:p>
              <a:p>
                <a:pPr lvl="1"/>
                <a:r>
                  <a:rPr lang="en-US" dirty="0"/>
                  <a:t>P = number of possible product terms that need to be pre-computed</a:t>
                </a:r>
              </a:p>
              <a:p>
                <a:pPr marL="457200" lvl="1" indent="0">
                  <a:buNone/>
                </a:pPr>
                <a:r>
                  <a:rPr lang="en-US" dirty="0"/>
                  <a:t>	= (M + 2(N – 1)  Ex. 17, including 0 and identity</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411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Toy Example</a:t>
            </a:r>
          </a:p>
        </p:txBody>
      </p:sp>
      <p:pic>
        <p:nvPicPr>
          <p:cNvPr id="5" name="Content Placeholder 4"/>
          <p:cNvPicPr>
            <a:picLocks noGrp="1" noChangeAspect="1"/>
          </p:cNvPicPr>
          <p:nvPr>
            <p:ph idx="1"/>
          </p:nvPr>
        </p:nvPicPr>
        <p:blipFill>
          <a:blip r:embed="rId2"/>
          <a:stretch>
            <a:fillRect/>
          </a:stretch>
        </p:blipFill>
        <p:spPr>
          <a:xfrm>
            <a:off x="1995448" y="1478421"/>
            <a:ext cx="7906304" cy="4933953"/>
          </a:xfrm>
          <a:prstGeom prst="rect">
            <a:avLst/>
          </a:prstGeom>
        </p:spPr>
      </p:pic>
    </p:spTree>
    <p:extLst>
      <p:ext uri="{BB962C8B-B14F-4D97-AF65-F5344CB8AC3E}">
        <p14:creationId xmlns:p14="http://schemas.microsoft.com/office/powerpoint/2010/main" val="61045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Solutions (Precompute Tensor with Shift ALU)</a:t>
            </a:r>
            <a:br>
              <a:rPr lang="en-US" sz="4000" dirty="0"/>
            </a:br>
            <a:endParaRPr lang="en-US" sz="4000" dirty="0"/>
          </a:p>
        </p:txBody>
      </p:sp>
      <p:pic>
        <p:nvPicPr>
          <p:cNvPr id="8" name="Picture 7"/>
          <p:cNvPicPr>
            <a:picLocks noChangeAspect="1"/>
          </p:cNvPicPr>
          <p:nvPr/>
        </p:nvPicPr>
        <p:blipFill>
          <a:blip r:embed="rId3"/>
          <a:stretch>
            <a:fillRect/>
          </a:stretch>
        </p:blipFill>
        <p:spPr>
          <a:xfrm>
            <a:off x="915388" y="1363992"/>
            <a:ext cx="9689992" cy="5171677"/>
          </a:xfrm>
          <a:prstGeom prst="rect">
            <a:avLst/>
          </a:prstGeom>
        </p:spPr>
      </p:pic>
      <p:sp>
        <p:nvSpPr>
          <p:cNvPr id="10" name="Rectangle 9"/>
          <p:cNvSpPr/>
          <p:nvPr/>
        </p:nvSpPr>
        <p:spPr>
          <a:xfrm>
            <a:off x="2887902" y="2573496"/>
            <a:ext cx="1469984" cy="1566017"/>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264" y="4825447"/>
            <a:ext cx="603041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is now a shift operation</a:t>
            </a:r>
          </a:p>
          <a:p>
            <a:pPr marL="285750" indent="-285750">
              <a:buFont typeface="Arial" panose="020B0604020202020204" pitchFamily="34" charset="0"/>
              <a:buChar char="•"/>
            </a:pPr>
            <a:r>
              <a:rPr lang="en-US" dirty="0"/>
              <a:t>Because P is so small, precompute all possible values of XW</a:t>
            </a:r>
          </a:p>
          <a:p>
            <a:pPr marL="285750" indent="-285750">
              <a:buFont typeface="Arial" panose="020B0604020202020204" pitchFamily="34" charset="0"/>
              <a:buChar char="•"/>
            </a:pPr>
            <a:r>
              <a:rPr lang="en-US" dirty="0"/>
              <a:t>Store precomputed tensor in array of shift registers</a:t>
            </a:r>
          </a:p>
        </p:txBody>
      </p:sp>
      <p:sp>
        <p:nvSpPr>
          <p:cNvPr id="6" name="TextBox 5"/>
          <p:cNvSpPr txBox="1"/>
          <p:nvPr/>
        </p:nvSpPr>
        <p:spPr>
          <a:xfrm>
            <a:off x="5646084" y="6258405"/>
            <a:ext cx="59436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5552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Solutions (Precompute Tensor with Shift ALU)</a:t>
            </a:r>
            <a:br>
              <a:rPr lang="en-US" sz="4000" dirty="0"/>
            </a:br>
            <a:endParaRPr lang="en-US" sz="4000" dirty="0"/>
          </a:p>
        </p:txBody>
      </p:sp>
      <p:pic>
        <p:nvPicPr>
          <p:cNvPr id="7" name="Picture 6"/>
          <p:cNvPicPr>
            <a:picLocks noChangeAspect="1"/>
          </p:cNvPicPr>
          <p:nvPr/>
        </p:nvPicPr>
        <p:blipFill>
          <a:blip r:embed="rId3"/>
          <a:stretch>
            <a:fillRect/>
          </a:stretch>
        </p:blipFill>
        <p:spPr>
          <a:xfrm>
            <a:off x="614625" y="1466505"/>
            <a:ext cx="11133438" cy="3518081"/>
          </a:xfrm>
          <a:prstGeom prst="rect">
            <a:avLst/>
          </a:prstGeom>
        </p:spPr>
      </p:pic>
      <p:sp>
        <p:nvSpPr>
          <p:cNvPr id="3" name="TextBox 2"/>
          <p:cNvSpPr txBox="1"/>
          <p:nvPr/>
        </p:nvSpPr>
        <p:spPr>
          <a:xfrm>
            <a:off x="1539434" y="5243332"/>
            <a:ext cx="10868628" cy="369332"/>
          </a:xfrm>
          <a:prstGeom prst="rect">
            <a:avLst/>
          </a:prstGeom>
          <a:noFill/>
        </p:spPr>
        <p:txBody>
          <a:bodyPr wrap="square" rtlCol="0">
            <a:spAutoFit/>
          </a:bodyPr>
          <a:lstStyle/>
          <a:p>
            <a:r>
              <a:rPr lang="en-US" dirty="0"/>
              <a:t>Interim test bench result demonstrating that our Shift ALU is sending the correct values to the array of mux</a:t>
            </a:r>
          </a:p>
        </p:txBody>
      </p:sp>
    </p:spTree>
    <p:extLst>
      <p:ext uri="{BB962C8B-B14F-4D97-AF65-F5344CB8AC3E}">
        <p14:creationId xmlns:p14="http://schemas.microsoft.com/office/powerpoint/2010/main" val="337767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Solutions </a:t>
            </a:r>
            <a:r>
              <a:rPr lang="en-US" sz="4000" dirty="0"/>
              <a:t>(array of adders and control logic)</a:t>
            </a:r>
            <a:endParaRPr lang="en-US" dirty="0"/>
          </a:p>
        </p:txBody>
      </p:sp>
      <p:grpSp>
        <p:nvGrpSpPr>
          <p:cNvPr id="5" name="Group 4"/>
          <p:cNvGrpSpPr/>
          <p:nvPr/>
        </p:nvGrpSpPr>
        <p:grpSpPr>
          <a:xfrm>
            <a:off x="0" y="1438593"/>
            <a:ext cx="4645600" cy="4478936"/>
            <a:chOff x="5338736" y="554528"/>
            <a:chExt cx="3143112" cy="3030351"/>
          </a:xfrm>
        </p:grpSpPr>
        <p:pic>
          <p:nvPicPr>
            <p:cNvPr id="8" name="Picture 7"/>
            <p:cNvPicPr>
              <a:picLocks noChangeAspect="1"/>
            </p:cNvPicPr>
            <p:nvPr/>
          </p:nvPicPr>
          <p:blipFill rotWithShape="1">
            <a:blip r:embed="rId3"/>
            <a:srcRect r="50196"/>
            <a:stretch/>
          </p:blipFill>
          <p:spPr>
            <a:xfrm>
              <a:off x="5338736" y="554528"/>
              <a:ext cx="2827802" cy="3030351"/>
            </a:xfrm>
            <a:prstGeom prst="rect">
              <a:avLst/>
            </a:prstGeom>
          </p:spPr>
        </p:pic>
        <p:sp>
          <p:nvSpPr>
            <p:cNvPr id="3" name="Rectangle 2"/>
            <p:cNvSpPr/>
            <p:nvPr/>
          </p:nvSpPr>
          <p:spPr>
            <a:xfrm>
              <a:off x="7535917" y="790435"/>
              <a:ext cx="945931" cy="691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4"/>
          <a:stretch>
            <a:fillRect/>
          </a:stretch>
        </p:blipFill>
        <p:spPr>
          <a:xfrm>
            <a:off x="5017764" y="1423730"/>
            <a:ext cx="6724650" cy="4324350"/>
          </a:xfrm>
          <a:prstGeom prst="rect">
            <a:avLst/>
          </a:prstGeom>
        </p:spPr>
      </p:pic>
      <p:sp>
        <p:nvSpPr>
          <p:cNvPr id="10" name="Rectangle 9"/>
          <p:cNvSpPr/>
          <p:nvPr/>
        </p:nvSpPr>
        <p:spPr>
          <a:xfrm>
            <a:off x="1620456" y="3796497"/>
            <a:ext cx="1469985" cy="788204"/>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89782" y="5732863"/>
            <a:ext cx="594360" cy="369332"/>
          </a:xfrm>
          <a:prstGeom prst="rect">
            <a:avLst/>
          </a:prstGeom>
          <a:noFill/>
        </p:spPr>
        <p:txBody>
          <a:bodyPr wrap="square" rtlCol="0">
            <a:spAutoFit/>
          </a:bodyPr>
          <a:lstStyle/>
          <a:p>
            <a:r>
              <a:rPr lang="en-US" dirty="0"/>
              <a:t>[1]</a:t>
            </a:r>
          </a:p>
        </p:txBody>
      </p:sp>
      <p:sp>
        <p:nvSpPr>
          <p:cNvPr id="12" name="TextBox 11"/>
          <p:cNvSpPr txBox="1"/>
          <p:nvPr/>
        </p:nvSpPr>
        <p:spPr>
          <a:xfrm>
            <a:off x="8082909" y="5646000"/>
            <a:ext cx="594360" cy="369332"/>
          </a:xfrm>
          <a:prstGeom prst="rect">
            <a:avLst/>
          </a:prstGeom>
          <a:noFill/>
        </p:spPr>
        <p:txBody>
          <a:bodyPr wrap="square" rtlCol="0">
            <a:spAutoFit/>
          </a:bodyPr>
          <a:lstStyle/>
          <a:p>
            <a:r>
              <a:rPr lang="en-US" dirty="0"/>
              <a:t>[1]</a:t>
            </a:r>
          </a:p>
        </p:txBody>
      </p:sp>
      <p:sp>
        <p:nvSpPr>
          <p:cNvPr id="13" name="TextBox 12"/>
          <p:cNvSpPr txBox="1"/>
          <p:nvPr/>
        </p:nvSpPr>
        <p:spPr>
          <a:xfrm>
            <a:off x="523737" y="1637018"/>
            <a:ext cx="827902" cy="2031325"/>
          </a:xfrm>
          <a:prstGeom prst="rect">
            <a:avLst/>
          </a:prstGeom>
          <a:noFill/>
        </p:spPr>
        <p:txBody>
          <a:bodyPr wrap="square" rtlCol="0">
            <a:spAutoFit/>
          </a:bodyPr>
          <a:lstStyle/>
          <a:p>
            <a:r>
              <a:rPr lang="en-US" dirty="0"/>
              <a:t>C = 3</a:t>
            </a:r>
          </a:p>
          <a:p>
            <a:r>
              <a:rPr lang="en-US" dirty="0"/>
              <a:t>H = 2</a:t>
            </a:r>
          </a:p>
          <a:p>
            <a:r>
              <a:rPr lang="en-US" dirty="0"/>
              <a:t>W = 2</a:t>
            </a:r>
          </a:p>
          <a:p>
            <a:r>
              <a:rPr lang="en-US" dirty="0"/>
              <a:t>P = 15</a:t>
            </a:r>
          </a:p>
          <a:p>
            <a:r>
              <a:rPr lang="en-US" dirty="0"/>
              <a:t>B = 4</a:t>
            </a:r>
          </a:p>
          <a:p>
            <a:r>
              <a:rPr lang="en-US" dirty="0"/>
              <a:t>N = 2</a:t>
            </a:r>
          </a:p>
          <a:p>
            <a:endParaRPr lang="en-US" dirty="0"/>
          </a:p>
        </p:txBody>
      </p:sp>
    </p:spTree>
    <p:extLst>
      <p:ext uri="{BB962C8B-B14F-4D97-AF65-F5344CB8AC3E}">
        <p14:creationId xmlns:p14="http://schemas.microsoft.com/office/powerpoint/2010/main" val="114300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3991</TotalTime>
  <Words>1960</Words>
  <Application>Microsoft Office PowerPoint</Application>
  <PresentationFormat>Widescreen</PresentationFormat>
  <Paragraphs>198</Paragraphs>
  <Slides>30</Slides>
  <Notes>16</Notes>
  <HiddenSlides>14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SHIFT CNN  Implementation and Evaluation (Final Presentation)</vt:lpstr>
      <vt:lpstr>Agenda</vt:lpstr>
      <vt:lpstr>The problem description</vt:lpstr>
      <vt:lpstr>Why the problem is important?</vt:lpstr>
      <vt:lpstr>Solutions (Quantization of Weights)</vt:lpstr>
      <vt:lpstr>Toy Example</vt:lpstr>
      <vt:lpstr>Solutions (Precompute Tensor with Shift ALU) </vt:lpstr>
      <vt:lpstr>Solutions (Precompute Tensor with Shift ALU) </vt:lpstr>
      <vt:lpstr>Solutions (array of adders and control logic)</vt:lpstr>
      <vt:lpstr>Solutions (array of adders and control logic)</vt:lpstr>
      <vt:lpstr>Implementation Results (SHIFT_CNN_ent)</vt:lpstr>
      <vt:lpstr>Implementation Results: Validation Test Bench</vt:lpstr>
      <vt:lpstr>Implementation Results</vt:lpstr>
      <vt:lpstr>Limitations: Attempted to Synthesize</vt:lpstr>
      <vt:lpstr>schedule (8 Week Plan)</vt:lpstr>
      <vt:lpstr>References</vt:lpstr>
      <vt:lpstr>Toy Example</vt:lpstr>
      <vt:lpstr>Shift ALU</vt:lpstr>
      <vt:lpstr>Shift ALU</vt:lpstr>
      <vt:lpstr>Array of Shift Registers</vt:lpstr>
      <vt:lpstr>Array of Shift Registers</vt:lpstr>
      <vt:lpstr>Array of Shift Registers</vt:lpstr>
      <vt:lpstr>Array of Shift Registers</vt:lpstr>
      <vt:lpstr>original schedule (8 Week Plan)</vt:lpstr>
      <vt:lpstr>your solutions (Quantization of Weights)</vt:lpstr>
      <vt:lpstr>your solutions  (Quantization of Weights)</vt:lpstr>
      <vt:lpstr>your solutions (Dynamic Fixed Point Format)</vt:lpstr>
      <vt:lpstr>your solutions (Array of Adders)</vt:lpstr>
      <vt:lpstr>your schedule (8 Week Plan)</vt:lpstr>
      <vt:lpstr>and evaluation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CNN</dc:title>
  <dc:creator>Anthony Orlowski</dc:creator>
  <cp:lastModifiedBy>Anthony Orlowski</cp:lastModifiedBy>
  <cp:revision>219</cp:revision>
  <dcterms:created xsi:type="dcterms:W3CDTF">2021-03-02T14:34:35Z</dcterms:created>
  <dcterms:modified xsi:type="dcterms:W3CDTF">2021-04-28T21:52:01Z</dcterms:modified>
</cp:coreProperties>
</file>