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Barlow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631302-A501-4F95-AA92-CB1CB4EA5211}">
  <a:tblStyle styleId="{71631302-A501-4F95-AA92-CB1CB4EA52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205b7803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205b7803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1"/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350500" y="9326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Identifying Employee Attrition and Salary</a:t>
            </a:r>
            <a:r>
              <a:rPr lang="en"/>
              <a:t> 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3189600" y="3037450"/>
            <a:ext cx="379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 Data Analysis by Ryan Kinney</a:t>
            </a:r>
            <a:endParaRPr sz="19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Marital Status Cont.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9868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Single employees  tend to make less than divorced and married employees.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Married employees make on average have the highest salaries</a:t>
            </a:r>
            <a:endParaRPr sz="1600"/>
          </a:p>
        </p:txBody>
      </p:sp>
      <p:sp>
        <p:nvSpPr>
          <p:cNvPr id="208" name="Google Shape;208;p2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575" y="1428200"/>
            <a:ext cx="3545739" cy="3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ctrTitle" idx="4294967295"/>
          </p:nvPr>
        </p:nvSpPr>
        <p:spPr>
          <a:xfrm>
            <a:off x="1040100" y="218250"/>
            <a:ext cx="7063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Conclusion and Recommendations</a:t>
            </a:r>
            <a:endParaRPr sz="2600">
              <a:solidFill>
                <a:schemeClr val="accent1"/>
              </a:solidFill>
            </a:endParaRPr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4294967295"/>
          </p:nvPr>
        </p:nvSpPr>
        <p:spPr>
          <a:xfrm>
            <a:off x="1526825" y="1228598"/>
            <a:ext cx="70638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Naive Bayes Model and KNN models were used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KNN had better metrics overall.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Used multiple linear regression to guess employee salaries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Recommendations for talent management: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Single and younger employees tend to have higher turnover rates.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Employees working overtime have 32% attrition rate compared to employees not working overtime who have a 10% attrition rate.</a:t>
            </a:r>
            <a:endParaRPr sz="1800"/>
          </a:p>
        </p:txBody>
      </p: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432425" y="1468175"/>
            <a:ext cx="58206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DDS Analytics specializes in talent management and have tasked the data science team with: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Identifying main factors leading to company turnover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Build a model to predict future turnover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Build a model to predict Salaries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Present any additional findings from the employee data set</a:t>
            </a:r>
            <a:endParaRPr sz="180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1" name="Google Shape;101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Notes About the Employee Data Set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 b="1"/>
              <a:t>Data set contains 36 variables to explore with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 b="1"/>
              <a:t>Variables are general employee information that is not sensitive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 b="1"/>
              <a:t>No missing values 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 b="1"/>
              <a:t>Fairly clean. Conversion of variables to factor</a:t>
            </a:r>
            <a:endParaRPr sz="1800" b="1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Naive Bayes  Classification Model to Predict Attrition </a:t>
            </a:r>
            <a:endParaRPr sz="220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118" name="Google Shape;118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1" name="Google Shape;121;p17"/>
          <p:cNvGraphicFramePr/>
          <p:nvPr/>
        </p:nvGraphicFramePr>
        <p:xfrm>
          <a:off x="5402600" y="347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{71631302-A501-4F95-AA92-CB1CB4EA5211}</a:tableStyleId>
              </a:tblPr>
              <a:tblGrid>
                <a:gridCol w="116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80.46%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Sensitivity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97.17%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Specificity 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8.16%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2" name="Google Shape;122;p17"/>
          <p:cNvGraphicFramePr/>
          <p:nvPr/>
        </p:nvGraphicFramePr>
        <p:xfrm>
          <a:off x="1933100" y="337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{71631302-A501-4F95-AA92-CB1CB4EA5211}</a:tableStyleId>
              </a:tblPr>
              <a:tblGrid>
                <a:gridCol w="66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Yes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51DF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Yes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40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51DF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" name="Google Shape;123;p17"/>
          <p:cNvSpPr txBox="1"/>
          <p:nvPr/>
        </p:nvSpPr>
        <p:spPr>
          <a:xfrm>
            <a:off x="3263150" y="1200175"/>
            <a:ext cx="37629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Variables included are: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Barlow"/>
              <a:buChar char="▫"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Age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▫"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Department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▫"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Gender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▫"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Hourly Rate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▫"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Job Level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▫"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Job Satisfaction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363263" y="2950500"/>
            <a:ext cx="301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Confusion matrix classifications: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601800" y="2950488"/>
            <a:ext cx="193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Performance metrics: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3143350" y="1277938"/>
            <a:ext cx="5874600" cy="1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Variables included are:</a:t>
            </a:r>
            <a:endParaRPr sz="1600"/>
          </a:p>
          <a:p>
            <a:pPr marL="914400" lvl="1" indent="-317500" algn="l" rtl="0">
              <a:spcBef>
                <a:spcPts val="48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Age,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Daily Rate, 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Monthly Income,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Work Life Balance,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Years at Company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Classification Model to Predict Attrition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34" name="Google Shape;134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39" name="Google Shape;139;p18"/>
          <p:cNvGraphicFramePr/>
          <p:nvPr/>
        </p:nvGraphicFramePr>
        <p:xfrm>
          <a:off x="1874275" y="348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{71631302-A501-4F95-AA92-CB1CB4EA5211}</a:tableStyleId>
              </a:tblPr>
              <a:tblGrid>
                <a:gridCol w="66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Yes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51DF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Yes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40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51DF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Google Shape;140;p18"/>
          <p:cNvSpPr txBox="1"/>
          <p:nvPr/>
        </p:nvSpPr>
        <p:spPr>
          <a:xfrm>
            <a:off x="1363263" y="2950500"/>
            <a:ext cx="301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Confusion matrix classifications: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387350" y="2910538"/>
            <a:ext cx="193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Performance metrics: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142" name="Google Shape;142;p18"/>
          <p:cNvGraphicFramePr/>
          <p:nvPr/>
        </p:nvGraphicFramePr>
        <p:xfrm>
          <a:off x="5310150" y="348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{71631302-A501-4F95-AA92-CB1CB4EA5211}</a:tableStyleId>
              </a:tblPr>
              <a:tblGrid>
                <a:gridCol w="116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81.99%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Sensitivity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82.87%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Specificity 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ctrTitle" idx="4294967295"/>
          </p:nvPr>
        </p:nvSpPr>
        <p:spPr>
          <a:xfrm>
            <a:off x="1542450" y="160550"/>
            <a:ext cx="5455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Salary Prediction Model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4294967295"/>
          </p:nvPr>
        </p:nvSpPr>
        <p:spPr>
          <a:xfrm>
            <a:off x="1457250" y="1411848"/>
            <a:ext cx="4610100" cy="19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Techniques:</a:t>
            </a:r>
            <a:endParaRPr sz="160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Multiple linear regression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Independent Factors used to predict Salary: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 Job Level, Job Role, Total Working Years, Years at Company</a:t>
            </a:r>
            <a:endParaRPr sz="1600"/>
          </a:p>
        </p:txBody>
      </p:sp>
      <p:sp>
        <p:nvSpPr>
          <p:cNvPr id="149" name="Google Shape;149;p19"/>
          <p:cNvSpPr/>
          <p:nvPr/>
        </p:nvSpPr>
        <p:spPr>
          <a:xfrm>
            <a:off x="7568290" y="2334064"/>
            <a:ext cx="261878" cy="2500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19"/>
          <p:cNvGrpSpPr/>
          <p:nvPr/>
        </p:nvGrpSpPr>
        <p:grpSpPr>
          <a:xfrm>
            <a:off x="7243253" y="929993"/>
            <a:ext cx="1121957" cy="1122271"/>
            <a:chOff x="6654650" y="3665275"/>
            <a:chExt cx="409100" cy="409125"/>
          </a:xfrm>
        </p:grpSpPr>
        <p:sp>
          <p:nvSpPr>
            <p:cNvPr id="151" name="Google Shape;15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19"/>
          <p:cNvGrpSpPr/>
          <p:nvPr/>
        </p:nvGrpSpPr>
        <p:grpSpPr>
          <a:xfrm rot="1057075">
            <a:off x="6161947" y="1812386"/>
            <a:ext cx="741255" cy="741354"/>
            <a:chOff x="570875" y="4322250"/>
            <a:chExt cx="443300" cy="443325"/>
          </a:xfrm>
        </p:grpSpPr>
        <p:sp>
          <p:nvSpPr>
            <p:cNvPr id="154" name="Google Shape;15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9"/>
          <p:cNvSpPr/>
          <p:nvPr/>
        </p:nvSpPr>
        <p:spPr>
          <a:xfrm rot="2466613">
            <a:off x="6245163" y="1147346"/>
            <a:ext cx="363854" cy="34742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020">
            <a:off x="6777274" y="1365970"/>
            <a:ext cx="261831" cy="2500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 rot="2926409">
            <a:off x="8364950" y="1564011"/>
            <a:ext cx="196068" cy="1872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 rot="-1609718">
            <a:off x="7548927" y="309671"/>
            <a:ext cx="176665" cy="1686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63" name="Google Shape;163;p19"/>
          <p:cNvGraphicFramePr/>
          <p:nvPr/>
        </p:nvGraphicFramePr>
        <p:xfrm>
          <a:off x="3097300" y="35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{71631302-A501-4F95-AA92-CB1CB4EA5211}</a:tableStyleId>
              </a:tblPr>
              <a:tblGrid>
                <a:gridCol w="121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Adjusted 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</a:t>
                      </a:r>
                      <a:r>
                        <a:rPr lang="en" sz="1200" baseline="30000">
                          <a:highlight>
                            <a:srgbClr val="FFFFFF"/>
                          </a:highlight>
                        </a:rPr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p-value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.9465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&lt;2.2e</a:t>
                      </a:r>
                      <a:r>
                        <a:rPr lang="en" baseline="30000"/>
                        <a:t>-16</a:t>
                      </a:r>
                      <a:endParaRPr baseline="30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1055.69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Being a Factor Leading to Attrition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71" name="Google Shape;171;p20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72" name="Google Shape;172;p2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325" y="1708750"/>
            <a:ext cx="3403701" cy="34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950" y="1937815"/>
            <a:ext cx="3214225" cy="316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Years at the Company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8141260" y="590035"/>
            <a:ext cx="431172" cy="413599"/>
            <a:chOff x="5241175" y="4959100"/>
            <a:chExt cx="539775" cy="517775"/>
          </a:xfrm>
        </p:grpSpPr>
        <p:sp>
          <p:nvSpPr>
            <p:cNvPr id="186" name="Google Shape;186;p2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888" y="1327400"/>
            <a:ext cx="3705779" cy="363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Marital Status </a:t>
            </a:r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8191382" y="636358"/>
            <a:ext cx="320958" cy="320938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350" y="1370475"/>
            <a:ext cx="3725795" cy="36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575" y="1428225"/>
            <a:ext cx="3638524" cy="363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1F1F1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On-screen Show (16:9)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Barlow</vt:lpstr>
      <vt:lpstr>Arial</vt:lpstr>
      <vt:lpstr>Basset template</vt:lpstr>
      <vt:lpstr>Identifying Employee Attrition and Salary </vt:lpstr>
      <vt:lpstr>Executive Summary</vt:lpstr>
      <vt:lpstr>Notes About the Employee Data Set</vt:lpstr>
      <vt:lpstr>Naive Bayes  Classification Model to Predict Attrition </vt:lpstr>
      <vt:lpstr>KNN Classification Model to Predict Attrition</vt:lpstr>
      <vt:lpstr>Salary Prediction Model</vt:lpstr>
      <vt:lpstr>Department Being a Factor Leading to Attrition</vt:lpstr>
      <vt:lpstr>Years at the Company</vt:lpstr>
      <vt:lpstr>Marital Status </vt:lpstr>
      <vt:lpstr>Marital Status Cont.</vt:lpstr>
      <vt:lpstr>Conclusion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Employee Attrition and Salary </dc:title>
  <dc:creator>Ryan Kinney</dc:creator>
  <cp:lastModifiedBy>Ryan Kinney</cp:lastModifiedBy>
  <cp:revision>1</cp:revision>
  <dcterms:modified xsi:type="dcterms:W3CDTF">2021-03-01T06:01:34Z</dcterms:modified>
</cp:coreProperties>
</file>