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30" r:id="rId2"/>
    <p:sldId id="291" r:id="rId3"/>
    <p:sldId id="331" r:id="rId4"/>
    <p:sldId id="332" r:id="rId5"/>
    <p:sldId id="333" r:id="rId6"/>
    <p:sldId id="334" r:id="rId7"/>
    <p:sldId id="335" r:id="rId8"/>
    <p:sldId id="336" r:id="rId9"/>
    <p:sldId id="339" r:id="rId10"/>
    <p:sldId id="340" r:id="rId11"/>
    <p:sldId id="341" r:id="rId12"/>
    <p:sldId id="337" r:id="rId13"/>
    <p:sldId id="338" r:id="rId14"/>
    <p:sldId id="342" r:id="rId15"/>
    <p:sldId id="343" r:id="rId16"/>
    <p:sldId id="344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816" autoAdjust="0"/>
  </p:normalViewPr>
  <p:slideViewPr>
    <p:cSldViewPr>
      <p:cViewPr varScale="1">
        <p:scale>
          <a:sx n="171" d="100"/>
          <a:sy n="171" d="100"/>
        </p:scale>
        <p:origin x="13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70467CE-C81F-4E41-844F-9F345EBB54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53EC7DE-F212-4603-AFEC-98D7096521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92E5FCB-909B-40AE-9352-A6F530D7F9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36B89B4D-54DB-4D3C-82DB-8966F8EA50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D2E393-D8B7-4D63-B859-F0563A43B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79A282D-3851-45B1-9619-DEEE295B18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BEEB6B1-8A93-4B66-8631-C5319813D7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E6F951-E85D-403B-A7F1-D0427C701F5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186700A-21BE-47BF-A009-FCF3F03C5B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C2E2A7CB-130C-46F9-8C5F-B18DFEAC7C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192C0E7-40D5-4832-8FCD-F94ABCB07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A25CE9-6F5F-48EE-B76A-616CE2E1A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98C3550-F944-4FDC-8597-E884AEDD91A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E4F62AE-76AF-45F5-A5A0-B5375881B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05487AD-C4B8-4E34-839F-C809DDE4E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22A683B-5952-4767-919C-4E0D36BE8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381BA09-7511-4CA6-8321-9F2C195E6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301AC01-60F5-4D65-A6A6-67260C6F7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E012A98-F691-4CA6-BAFF-4DC4CA50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614DDE9-E32E-4597-A7A8-5B8FD130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ECCB459-9B57-4F8E-B115-43A203A48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33CD5E-9EC6-4FE5-9BC5-0986AD099A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BBC2752-EE9A-4038-BA93-DA7874229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FB9B684-3835-42C5-AEE2-31C5E672E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C04D4C6-D352-4B71-B2F8-068C924A1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A9DDE9-68B8-4D91-9301-5AEC134EF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27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8496AF6-D7E3-43E2-B6C8-973679343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B8E4B4-5855-42F5-B655-B47D53C7D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F9C000D-1628-47A3-9A50-AA95C3B52B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5EC30-E56B-4A4C-BF0A-A741FB665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8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914400"/>
            <a:ext cx="1951038" cy="521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914400"/>
            <a:ext cx="5700712" cy="521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59E417E-D133-4169-B7BD-3EB7A6659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D3B5BC3-6E7E-4848-BC9B-630589535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8ADB93F-8193-46A9-9A06-A0BFFFEB35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978DF-D9D1-4255-8086-FD3F12E0C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57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00F6BB-C952-4A66-8429-F6D4CFC29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C285170-2586-4967-A8D3-DCD0B495CA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E827E52-A0F6-4236-9E19-51AAA1368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8B6B8-0890-41AC-A7C0-F7FBE791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8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DA2DC66-5B21-4F0F-A041-577A7F630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996A99E-9652-475E-A95F-88ECFEDFB5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572E5AB-15B8-49F9-BBAA-CB4A141D0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3CD46-388E-4E4A-BED3-E920DF4A2C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10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05F3285-F9DC-4C45-B9AC-37A1C7447C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3014798-CEA5-4D9E-BAC7-43DBCB20C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F60FC4E-C5A2-4A0D-BE80-78F4C896A1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8C16D-704F-4AA8-A5E8-EE1C1250A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9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9CDDD6-09CE-4C81-96D4-CD45D58DE1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E8C1F35-96D3-4CEE-9D93-65332E413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F9C1C1-1A66-4610-AD58-5FB451FB3B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2669D-FA8D-42D2-ACFB-85E388192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85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D22A2F0-3A5A-45FF-824A-6A119D749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BE6A90-9B36-4F98-BC52-DC5CC47B9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5362BFE-D974-480E-AD9F-AF21E147E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C54D0-8C50-4974-A94F-9919FF9AA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99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4BAAA33-47D1-4B15-B2ED-5D7F4A4FAD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DA4F71F-3BB4-43B4-A133-3C04E5271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DD5001F-64D2-46F5-94D8-34100A748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C0F10-1992-4D9B-946D-729AF90100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5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BF32B35-F2B3-460A-A2B0-FC75CF4B8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7187EE2-3B9E-495B-BD98-B72AA81E84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AA810B8-96CE-41DF-92B2-AF9A0E4DB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F0A54-8012-45FB-8708-B604C755C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49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FB2865-A41F-4165-BE23-BB81AB623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3CA10E4-4F1B-4A33-9BA2-44637E0EA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B5127C3-C2AC-4032-9852-03BE685A2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2BB35-778C-4715-9639-5BD004B5C7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3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613159-6DD0-483F-8815-0712484CC8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DF2743-28AE-4701-8E81-5231E40AB7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3FE513-0F91-4C89-B631-42D5C405A67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1D90-BAD9-4435-82FA-55E109B2DC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41A185A-854A-4B5B-8DBB-8578D18794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9D8F593-C033-4E6C-8C6F-85F9D01A59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84A39A8-B87B-4351-B149-3419C56894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44C4572-45E6-4E99-A120-A703F0631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1440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EDB0F4D-B04C-4F94-B850-38EAEE23D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DACA6E8A-4B2C-48B3-B41F-70A386813B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5E7CE9EC-8A84-40B2-8950-D1DA469369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74734BC9-26D9-4D0B-9479-5E67EE0E30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DF5942D-A71A-4ADF-B631-3BA11D6B9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8" name="Text Box 15">
            <a:extLst>
              <a:ext uri="{FF2B5EF4-FFF2-40B4-BE49-F238E27FC236}">
                <a16:creationId xmlns:a16="http://schemas.microsoft.com/office/drawing/2014/main" id="{E0775DDE-76B3-4035-8465-DCB8C7BC5C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Essentials of Interactive Computer Graphics: Concepts and Implementation                K. Sung, P. Shirley, S. Baer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8BB717EC-6FF7-4D53-A29C-E286497C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4191000" cy="457200"/>
          </a:xfrm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dirty="0"/>
              <a:t>Chapter 9 [updated for Column vector, 10/2021]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CB7B910-4246-4875-B4B5-217493CE0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2786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chemeClr val="folHlink"/>
                </a:solidFill>
              </a:rPr>
              <a:t>Chapter 9: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chemeClr val="folHlink"/>
                </a:solidFill>
              </a:rPr>
              <a:t>Combining Transformation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82056CB4-A1C7-4D71-8579-75E34CA1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B57EF55-AB89-419D-A528-6A0173308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example: </a:t>
            </a: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89836A11-7B73-4758-AEDD-6288014A5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429500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6512A0-1711-4131-B809-3F8B34EC8894}"/>
                  </a:ext>
                </a:extLst>
              </p:cNvPr>
              <p:cNvSpPr/>
              <p:nvPr/>
            </p:nvSpPr>
            <p:spPr>
              <a:xfrm>
                <a:off x="4328319" y="914400"/>
                <a:ext cx="137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6512A0-1711-4131-B809-3F8B34EC8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19" y="914400"/>
                <a:ext cx="1370055" cy="369332"/>
              </a:xfrm>
              <a:prstGeom prst="rect">
                <a:avLst/>
              </a:prstGeom>
              <a:blipFill>
                <a:blip r:embed="rId3"/>
                <a:stretch>
                  <a:fillRect r="-67111" b="-59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B3C3AA-D613-4E5A-985B-2165D2CB76BD}"/>
                  </a:ext>
                </a:extLst>
              </p:cNvPr>
              <p:cNvSpPr/>
              <p:nvPr/>
            </p:nvSpPr>
            <p:spPr>
              <a:xfrm>
                <a:off x="1066800" y="2706469"/>
                <a:ext cx="6629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−3, 5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2, 0.5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B3C3AA-D613-4E5A-985B-2165D2CB7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706469"/>
                <a:ext cx="66294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31DD5305-194A-4FD3-BB0F-73A5EBF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5363" name="Rectangle 8">
            <a:extLst>
              <a:ext uri="{FF2B5EF4-FFF2-40B4-BE49-F238E27FC236}">
                <a16:creationId xmlns:a16="http://schemas.microsoft.com/office/drawing/2014/main" id="{CEB05993-3234-4781-AC88-B7A5CFDA2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7772400" cy="4114800"/>
          </a:xfrm>
          <a:noFill/>
        </p:spPr>
        <p:txBody>
          <a:bodyPr/>
          <a:lstStyle/>
          <a:p>
            <a:pPr lvl="1" eaLnBrk="1" hangingPunct="1"/>
            <a:r>
              <a:rPr lang="en-US" altLang="en-US" dirty="0"/>
              <a:t>To undo (inverse):</a:t>
            </a:r>
          </a:p>
          <a:p>
            <a:pPr lvl="1"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If:</a:t>
            </a:r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Then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Or: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7858387-5755-4F2E-B983-D82D100A1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Inverse of: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1C9A63C-0267-4265-93C4-D64A61F79019}"/>
                  </a:ext>
                </a:extLst>
              </p:cNvPr>
              <p:cNvSpPr/>
              <p:nvPr/>
            </p:nvSpPr>
            <p:spPr>
              <a:xfrm>
                <a:off x="4328319" y="914400"/>
                <a:ext cx="137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1C9A63C-0267-4265-93C4-D64A61F79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19" y="914400"/>
                <a:ext cx="1370055" cy="369332"/>
              </a:xfrm>
              <a:prstGeom prst="rect">
                <a:avLst/>
              </a:prstGeom>
              <a:blipFill>
                <a:blip r:embed="rId2"/>
                <a:stretch>
                  <a:fillRect r="-67111" b="-59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05150D-DEDD-4C6F-AA2B-88A387FF7F10}"/>
                  </a:ext>
                </a:extLst>
              </p:cNvPr>
              <p:cNvSpPr/>
              <p:nvPr/>
            </p:nvSpPr>
            <p:spPr>
              <a:xfrm>
                <a:off x="3066564" y="2623066"/>
                <a:ext cx="2757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05150D-DEDD-4C6F-AA2B-88A387FF7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564" y="2623066"/>
                <a:ext cx="275735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FCF780-0C4B-4AFC-B100-B1F462F66651}"/>
                  </a:ext>
                </a:extLst>
              </p:cNvPr>
              <p:cNvSpPr/>
              <p:nvPr/>
            </p:nvSpPr>
            <p:spPr>
              <a:xfrm>
                <a:off x="1905000" y="3374662"/>
                <a:ext cx="6629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−3, 5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2, 0.5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FCF780-0C4B-4AFC-B100-B1F462F66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374662"/>
                <a:ext cx="6629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65712B-95C6-48DE-B67C-F532CAD6711A}"/>
                  </a:ext>
                </a:extLst>
              </p:cNvPr>
              <p:cNvSpPr/>
              <p:nvPr/>
            </p:nvSpPr>
            <p:spPr>
              <a:xfrm>
                <a:off x="2602412" y="4237108"/>
                <a:ext cx="6086474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(45)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(2, 0.5)</m:t>
                      </m:r>
                      <m:sSup>
                        <m:s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−3, 5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65712B-95C6-48DE-B67C-F532CAD67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12" y="4237108"/>
                <a:ext cx="6086474" cy="5295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EE4A27-1852-4E5E-A40C-0C249D861016}"/>
                  </a:ext>
                </a:extLst>
              </p:cNvPr>
              <p:cNvSpPr/>
              <p:nvPr/>
            </p:nvSpPr>
            <p:spPr>
              <a:xfrm>
                <a:off x="2602412" y="5334000"/>
                <a:ext cx="5414559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−45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0.5, 1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(3, −5)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EE4A27-1852-4E5E-A40C-0C249D861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12" y="5334000"/>
                <a:ext cx="5414559" cy="5295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088B9B8A-6F08-480F-8D4E-17207B30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0819022-78BC-45F1-8CF2-2E969A75C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Inverse of: </a:t>
            </a:r>
          </a:p>
        </p:txBody>
      </p:sp>
      <p:pic>
        <p:nvPicPr>
          <p:cNvPr id="16390" name="Picture 7">
            <a:extLst>
              <a:ext uri="{FF2B5EF4-FFF2-40B4-BE49-F238E27FC236}">
                <a16:creationId xmlns:a16="http://schemas.microsoft.com/office/drawing/2014/main" id="{0E9540E5-AC44-4890-8361-5A21C0AE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9439"/>
            <a:ext cx="5181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9">
            <a:extLst>
              <a:ext uri="{FF2B5EF4-FFF2-40B4-BE49-F238E27FC236}">
                <a16:creationId xmlns:a16="http://schemas.microsoft.com/office/drawing/2014/main" id="{2597A189-CFDC-4A2A-B5BD-E301FA38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85518"/>
            <a:ext cx="594360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45D3DE-14EE-4D92-9366-AB0A83E5D252}"/>
                  </a:ext>
                </a:extLst>
              </p:cNvPr>
              <p:cNvSpPr/>
              <p:nvPr/>
            </p:nvSpPr>
            <p:spPr>
              <a:xfrm>
                <a:off x="2717651" y="4318402"/>
                <a:ext cx="4659609" cy="467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−45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0.5, 1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(3, −5)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45D3DE-14EE-4D92-9366-AB0A83E5D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51" y="4318402"/>
                <a:ext cx="4659609" cy="467116"/>
              </a:xfrm>
              <a:prstGeom prst="rect">
                <a:avLst/>
              </a:prstGeom>
              <a:blipFill>
                <a:blip r:embed="rId4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2EAF6-D244-4F0F-AC95-77AC6F3332F5}"/>
                  </a:ext>
                </a:extLst>
              </p:cNvPr>
              <p:cNvSpPr/>
              <p:nvPr/>
            </p:nvSpPr>
            <p:spPr>
              <a:xfrm>
                <a:off x="228600" y="1955698"/>
                <a:ext cx="6629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−3, 5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2, 0.5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2EAF6-D244-4F0F-AC95-77AC6F333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55698"/>
                <a:ext cx="6629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8F2E09-334A-43E5-959C-21BA683BF6B1}"/>
                  </a:ext>
                </a:extLst>
              </p:cNvPr>
              <p:cNvSpPr/>
              <p:nvPr/>
            </p:nvSpPr>
            <p:spPr>
              <a:xfrm>
                <a:off x="4038600" y="1033225"/>
                <a:ext cx="137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8F2E09-334A-43E5-959C-21BA683BF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33225"/>
                <a:ext cx="1370055" cy="369332"/>
              </a:xfrm>
              <a:prstGeom prst="rect">
                <a:avLst/>
              </a:prstGeom>
              <a:blipFill>
                <a:blip r:embed="rId6"/>
                <a:stretch>
                  <a:fillRect r="-67857" b="-6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14C449CB-7A66-422C-B2AB-C7031D93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AF48E52-AFFC-49D8-8DA9-7DC7436DD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Inverse of concatenated operator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B7F9A5C-C38B-473D-94B2-CE9C2A08B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Apply the inverse in reverse order!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general: Inverse is </a:t>
            </a:r>
            <a:r>
              <a:rPr lang="en-US" altLang="en-US" b="1" i="1" dirty="0"/>
              <a:t>not </a:t>
            </a:r>
            <a:r>
              <a:rPr lang="en-US" altLang="en-US" dirty="0"/>
              <a:t>unique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R(</a:t>
            </a:r>
            <a:r>
              <a:rPr lang="el-GR" altLang="en-US" dirty="0">
                <a:cs typeface="Tahoma" panose="020B0604030504040204" pitchFamily="34" charset="0"/>
              </a:rPr>
              <a:t>θ</a:t>
            </a:r>
            <a:r>
              <a:rPr lang="en-US" altLang="en-US" dirty="0"/>
              <a:t>), inverse can be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R(-</a:t>
            </a:r>
            <a:r>
              <a:rPr lang="el-GR" altLang="en-US" dirty="0">
                <a:cs typeface="Tahoma" panose="020B0604030504040204" pitchFamily="34" charset="0"/>
              </a:rPr>
              <a:t>θ</a:t>
            </a:r>
            <a:r>
              <a:rPr lang="en-US" altLang="en-US" dirty="0"/>
              <a:t>) 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R(-</a:t>
            </a:r>
            <a:r>
              <a:rPr lang="el-GR" altLang="en-US" dirty="0">
                <a:cs typeface="Tahoma" panose="020B0604030504040204" pitchFamily="34" charset="0"/>
              </a:rPr>
              <a:t>θ</a:t>
            </a:r>
            <a:r>
              <a:rPr lang="en-US" altLang="en-US" dirty="0">
                <a:cs typeface="Tahoma" panose="020B0604030504040204" pitchFamily="34" charset="0"/>
              </a:rPr>
              <a:t>+360</a:t>
            </a:r>
            <a:r>
              <a:rPr lang="en-US" altLang="en-US" dirty="0"/>
              <a:t>),  or R(- </a:t>
            </a:r>
            <a:r>
              <a:rPr lang="el-GR" altLang="en-US" dirty="0">
                <a:cs typeface="Tahoma" panose="020B0604030504040204" pitchFamily="34" charset="0"/>
              </a:rPr>
              <a:t>θ</a:t>
            </a:r>
            <a:r>
              <a:rPr lang="en-US" altLang="en-US" dirty="0">
                <a:cs typeface="Tahoma" panose="020B0604030504040204" pitchFamily="34" charset="0"/>
              </a:rPr>
              <a:t>+270</a:t>
            </a:r>
            <a:r>
              <a:rPr lang="en-US" altLang="en-US" dirty="0"/>
              <a:t>) …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319A6D-99B6-46B1-BCFF-3BC8FB486283}"/>
                  </a:ext>
                </a:extLst>
              </p:cNvPr>
              <p:cNvSpPr/>
              <p:nvPr/>
            </p:nvSpPr>
            <p:spPr>
              <a:xfrm>
                <a:off x="2133600" y="2757269"/>
                <a:ext cx="20964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319A6D-99B6-46B1-BCFF-3BC8FB486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757269"/>
                <a:ext cx="2096471" cy="646331"/>
              </a:xfrm>
              <a:prstGeom prst="rect">
                <a:avLst/>
              </a:prstGeom>
              <a:blipFill>
                <a:blip r:embed="rId2"/>
                <a:stretch>
                  <a:fillRect r="-78198" b="-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878368C9-F74F-4EF0-A909-C2533FE1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7E3FF99-341D-48AC-AF7D-D04AFD6D8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Combining Translation and Scaling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E99B1FF-3D70-4618-B0B1-CEA034AA4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altLang="en-US"/>
              <a:t>Translate before scale to</a:t>
            </a:r>
          </a:p>
          <a:p>
            <a:pPr lvl="2" eaLnBrk="1" hangingPunct="1"/>
            <a:r>
              <a:rPr lang="en-US" altLang="en-US"/>
              <a:t>align vertex with origin</a:t>
            </a:r>
          </a:p>
          <a:p>
            <a:pPr lvl="2" eaLnBrk="1" hangingPunct="1"/>
            <a:r>
              <a:rPr lang="en-US" altLang="en-US"/>
              <a:t>“anchor” the vertex</a:t>
            </a:r>
          </a:p>
          <a:p>
            <a:pPr lvl="1" eaLnBrk="1" hangingPunct="1"/>
            <a:r>
              <a:rPr lang="en-US" altLang="en-US"/>
              <a:t>E.g., scale rectangle</a:t>
            </a:r>
            <a:br>
              <a:rPr lang="en-US" altLang="en-US"/>
            </a:br>
            <a:r>
              <a:rPr lang="en-US" altLang="en-US"/>
              <a:t>by S(3,0.5) with</a:t>
            </a:r>
            <a:br>
              <a:rPr lang="en-US" altLang="en-US"/>
            </a:br>
            <a:r>
              <a:rPr lang="en-US" altLang="en-US"/>
              <a:t>a fixed anchor (V</a:t>
            </a:r>
            <a:r>
              <a:rPr lang="en-US" altLang="en-US" baseline="-25000"/>
              <a:t>c</a:t>
            </a:r>
            <a:r>
              <a:rPr lang="en-US" altLang="en-US"/>
              <a:t>)</a:t>
            </a:r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3DFA188F-8E7A-4FCE-8327-C8D8625B2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90800"/>
            <a:ext cx="46482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911BD193-F80A-43B8-A9DB-EE7BAB3B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4FCE2E2-9EB9-447D-9C2E-A0E33919D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Pivoted Scaling: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DB2F8ED-73E0-47B0-8983-F3846A423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Scaling with respect to</a:t>
            </a:r>
          </a:p>
          <a:p>
            <a:pPr lvl="2" eaLnBrk="1" hangingPunct="1"/>
            <a:r>
              <a:rPr lang="en-US" altLang="en-US" dirty="0"/>
              <a:t>Pivot position: </a:t>
            </a:r>
          </a:p>
          <a:p>
            <a:pPr lvl="2" eaLnBrk="1" hangingPunct="1"/>
            <a:endParaRPr lang="en-US" altLang="en-US" dirty="0"/>
          </a:p>
          <a:p>
            <a:pPr lvl="2"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E.g., scale rectangle</a:t>
            </a:r>
            <a:br>
              <a:rPr lang="en-US" altLang="en-US" dirty="0"/>
            </a:br>
            <a:r>
              <a:rPr lang="en-US" altLang="en-US" dirty="0"/>
              <a:t>with respect to</a:t>
            </a:r>
            <a:br>
              <a:rPr lang="en-US" altLang="en-US" dirty="0"/>
            </a:br>
            <a:r>
              <a:rPr lang="en-US" altLang="en-US" dirty="0" err="1"/>
              <a:t>pt</a:t>
            </a:r>
            <a:r>
              <a:rPr lang="en-US" altLang="en-US" dirty="0"/>
              <a:t>=(1,5)</a:t>
            </a:r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4C33F677-33D5-4EBA-AB03-808698C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17303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7">
            <a:extLst>
              <a:ext uri="{FF2B5EF4-FFF2-40B4-BE49-F238E27FC236}">
                <a16:creationId xmlns:a16="http://schemas.microsoft.com/office/drawing/2014/main" id="{BEC8A52E-4CD2-424E-A700-53B26730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2971800" cy="269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063EAA-E232-4CCE-BECF-CE819F97B1B2}"/>
                  </a:ext>
                </a:extLst>
              </p:cNvPr>
              <p:cNvSpPr/>
              <p:nvPr/>
            </p:nvSpPr>
            <p:spPr>
              <a:xfrm>
                <a:off x="4419600" y="2470906"/>
                <a:ext cx="1806585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063EAA-E232-4CCE-BECF-CE819F97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470906"/>
                <a:ext cx="1806585" cy="749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21A204-3DBB-439A-A691-BA7D8FA01374}"/>
                  </a:ext>
                </a:extLst>
              </p:cNvPr>
              <p:cNvSpPr/>
              <p:nvPr/>
            </p:nvSpPr>
            <p:spPr>
              <a:xfrm>
                <a:off x="762000" y="3231567"/>
                <a:ext cx="6715877" cy="517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21A204-3DBB-439A-A691-BA7D8FA01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31567"/>
                <a:ext cx="6715877" cy="517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926E6B-9062-4C6C-824A-5BB995908649}"/>
                  </a:ext>
                </a:extLst>
              </p:cNvPr>
              <p:cNvSpPr/>
              <p:nvPr/>
            </p:nvSpPr>
            <p:spPr>
              <a:xfrm>
                <a:off x="159175" y="5675612"/>
                <a:ext cx="5446556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926E6B-9062-4C6C-824A-5BB995908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75" y="5675612"/>
                <a:ext cx="5446556" cy="490199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605B52D7-E799-4D13-A15F-9381132A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3DD2290-0772-47A2-A56F-27FC80A9A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with Arbitrary Pivot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8C7E6E8-1634-4EFE-89FD-45E0C8E58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Pivot position:</a:t>
            </a:r>
          </a:p>
          <a:p>
            <a:pPr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E.g., rotate rectangle</a:t>
            </a:r>
            <a:br>
              <a:rPr lang="en-US" altLang="en-US" dirty="0"/>
            </a:br>
            <a:r>
              <a:rPr lang="en-US" altLang="en-US" dirty="0"/>
              <a:t>with respect to</a:t>
            </a:r>
            <a:br>
              <a:rPr lang="en-US" altLang="en-US" dirty="0"/>
            </a:br>
            <a:r>
              <a:rPr lang="en-US" altLang="en-US" dirty="0"/>
              <a:t>top-right corner (</a:t>
            </a:r>
            <a:r>
              <a:rPr lang="en-US" altLang="en-US" i="1" dirty="0" err="1"/>
              <a:t>pr</a:t>
            </a:r>
            <a:r>
              <a:rPr lang="en-US" altLang="en-US" i="1" dirty="0"/>
              <a:t>)</a:t>
            </a:r>
            <a:br>
              <a:rPr lang="en-US" altLang="en-US" dirty="0"/>
            </a:br>
            <a:r>
              <a:rPr lang="en-US" altLang="en-US" dirty="0" err="1"/>
              <a:t>pt</a:t>
            </a:r>
            <a:r>
              <a:rPr lang="en-US" altLang="en-US"/>
              <a:t>=(8, 3) </a:t>
            </a:r>
            <a:endParaRPr lang="en-US" altLang="en-US" dirty="0"/>
          </a:p>
        </p:txBody>
      </p:sp>
      <p:pic>
        <p:nvPicPr>
          <p:cNvPr id="20487" name="Picture 6">
            <a:extLst>
              <a:ext uri="{FF2B5EF4-FFF2-40B4-BE49-F238E27FC236}">
                <a16:creationId xmlns:a16="http://schemas.microsoft.com/office/drawing/2014/main" id="{35199D9E-AF87-4979-9310-75AEBDC2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657600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96EC02-CB80-41BB-A220-B564D80C45A3}"/>
                  </a:ext>
                </a:extLst>
              </p:cNvPr>
              <p:cNvSpPr/>
              <p:nvPr/>
            </p:nvSpPr>
            <p:spPr>
              <a:xfrm>
                <a:off x="3733800" y="1803070"/>
                <a:ext cx="1806585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96EC02-CB80-41BB-A220-B564D80C4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803070"/>
                <a:ext cx="1806585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20D1DB-7946-40D7-955A-2438FA9C6CDF}"/>
                  </a:ext>
                </a:extLst>
              </p:cNvPr>
              <p:cNvSpPr/>
              <p:nvPr/>
            </p:nvSpPr>
            <p:spPr>
              <a:xfrm>
                <a:off x="1371600" y="2730335"/>
                <a:ext cx="5708871" cy="517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20D1DB-7946-40D7-955A-2438FA9C6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30335"/>
                <a:ext cx="5708871" cy="517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2BECF24C-9C6B-4902-91D6-B644F634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8E01FBE-AE03-4064-832A-0838F5AF7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Chapter: we will learn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58D5233-FEC2-4528-BB39-648B2405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and Costs of combine operators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Inverse Operators 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Pivoted Scale/Rotate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Programming Support</a:t>
            </a:r>
          </a:p>
          <a:p>
            <a:pPr lvl="1" eaLnBrk="1" hangingPunct="1"/>
            <a:r>
              <a:rPr lang="en-US" altLang="en-US"/>
              <a:t>UWBGL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E284CC41-BA66-402F-9924-FFA4C44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8DBBD525-6694-4C27-A6D3-8027F11CC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27913" cy="4002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Given vertex: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Translate then Scale: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And</a:t>
            </a: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A2BE5EA1-A786-4BEC-8642-8A53D9AA2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Translate Then Scale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A5454F51-2D8A-440B-8DCC-D7FADC1B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5334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62E694-E6DA-4721-A549-FDD6BA796C85}"/>
                  </a:ext>
                </a:extLst>
              </p:cNvPr>
              <p:cNvSpPr/>
              <p:nvPr/>
            </p:nvSpPr>
            <p:spPr>
              <a:xfrm>
                <a:off x="5051502" y="2409736"/>
                <a:ext cx="308283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62E694-E6DA-4721-A549-FDD6BA796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502" y="2409736"/>
                <a:ext cx="308283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CAAC95-C04F-4240-BA0A-B21C65004BFA}"/>
                  </a:ext>
                </a:extLst>
              </p:cNvPr>
              <p:cNvSpPr/>
              <p:nvPr/>
            </p:nvSpPr>
            <p:spPr>
              <a:xfrm>
                <a:off x="2308921" y="3130492"/>
                <a:ext cx="1723485" cy="812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CAAC95-C04F-4240-BA0A-B21C65004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921" y="3130492"/>
                <a:ext cx="1723485" cy="812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382C48-3ED9-4A11-B2B2-D3657A214BBD}"/>
                  </a:ext>
                </a:extLst>
              </p:cNvPr>
              <p:cNvSpPr/>
              <p:nvPr/>
            </p:nvSpPr>
            <p:spPr>
              <a:xfrm>
                <a:off x="2590800" y="4137100"/>
                <a:ext cx="3326487" cy="788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382C48-3ED9-4A11-B2B2-D3657A214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137100"/>
                <a:ext cx="3326487" cy="788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B5CBFA-5D56-48A2-892A-83EF63E3D1A5}"/>
                  </a:ext>
                </a:extLst>
              </p:cNvPr>
              <p:cNvSpPr/>
              <p:nvPr/>
            </p:nvSpPr>
            <p:spPr>
              <a:xfrm>
                <a:off x="2376741" y="5103958"/>
                <a:ext cx="5784212" cy="1213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𝑎𝑡𝑠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B5CBFA-5D56-48A2-892A-83EF63E3D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41" y="5103958"/>
                <a:ext cx="5784212" cy="12131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D3E563C6-8F0E-4143-BFFB-A5B74723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500003A-0E8E-4F27-80D4-DB919593D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endParaRPr lang="en-US" altLang="en-US" b="1"/>
          </a:p>
        </p:txBody>
      </p:sp>
      <p:pic>
        <p:nvPicPr>
          <p:cNvPr id="8197" name="Picture 8">
            <a:extLst>
              <a:ext uri="{FF2B5EF4-FFF2-40B4-BE49-F238E27FC236}">
                <a16:creationId xmlns:a16="http://schemas.microsoft.com/office/drawing/2014/main" id="{4DACB022-386D-4A6B-A082-6DE0CD1A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3687763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10">
            <a:extLst>
              <a:ext uri="{FF2B5EF4-FFF2-40B4-BE49-F238E27FC236}">
                <a16:creationId xmlns:a16="http://schemas.microsoft.com/office/drawing/2014/main" id="{4D42A22A-4FD0-4B03-BF39-10C00973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3749675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CFC8FF-5087-4FDD-814C-964865D71AEA}"/>
                  </a:ext>
                </a:extLst>
              </p:cNvPr>
              <p:cNvSpPr/>
              <p:nvPr/>
            </p:nvSpPr>
            <p:spPr>
              <a:xfrm>
                <a:off x="3643236" y="882805"/>
                <a:ext cx="2300630" cy="688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CFC8FF-5087-4FDD-814C-964865D71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236" y="882805"/>
                <a:ext cx="2300630" cy="688009"/>
              </a:xfrm>
              <a:prstGeom prst="rect">
                <a:avLst/>
              </a:prstGeom>
              <a:blipFill>
                <a:blip r:embed="rId4"/>
                <a:stretch>
                  <a:fillRect r="-66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EBB9A5-AAFF-4F37-B33E-E9655CCFF768}"/>
                  </a:ext>
                </a:extLst>
              </p:cNvPr>
              <p:cNvSpPr/>
              <p:nvPr/>
            </p:nvSpPr>
            <p:spPr>
              <a:xfrm>
                <a:off x="1437056" y="2333931"/>
                <a:ext cx="1939955" cy="101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EBB9A5-AAFF-4F37-B33E-E9655CCFF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056" y="2333931"/>
                <a:ext cx="1939955" cy="1016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A61CEB65-A4A1-4B88-91FA-733DFF22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DD7E6DC-A4A0-411A-AB3F-937724BBB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Compact Representation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Computation Efficiency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Cost to concatenate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Worthwhile if uses operator many times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E7771B3-D98C-41BB-85C5-E6344D4C3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Concatenate: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F56FF6-55E1-4257-83E2-09ACEDE10045}"/>
                  </a:ext>
                </a:extLst>
              </p:cNvPr>
              <p:cNvSpPr/>
              <p:nvPr/>
            </p:nvSpPr>
            <p:spPr>
              <a:xfrm>
                <a:off x="4419600" y="990600"/>
                <a:ext cx="22720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F56FF6-55E1-4257-83E2-09ACEDE10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990600"/>
                <a:ext cx="227203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BBCED6-A27A-460E-818B-70477FD48C6E}"/>
                  </a:ext>
                </a:extLst>
              </p:cNvPr>
              <p:cNvSpPr/>
              <p:nvPr/>
            </p:nvSpPr>
            <p:spPr>
              <a:xfrm>
                <a:off x="724526" y="2017713"/>
                <a:ext cx="7124074" cy="1773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BBCED6-A27A-460E-818B-70477FD48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6" y="2017713"/>
                <a:ext cx="7124074" cy="1773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CE01FE7F-E66A-4FCD-A137-FAD534BA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71A816A-649B-4DE0-9A54-9DF39CABB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!Warning! Order of operation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DB4BE94-43B2-4F0E-8177-69B6CFCCE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…                    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So, if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Then, in general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4EFD27C6-8EDF-437B-9FAB-ED6FD52A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86400"/>
            <a:ext cx="17684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8D98007-B033-4647-A3EB-79B355FA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1698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7" name="Group 10">
            <a:extLst>
              <a:ext uri="{FF2B5EF4-FFF2-40B4-BE49-F238E27FC236}">
                <a16:creationId xmlns:a16="http://schemas.microsoft.com/office/drawing/2014/main" id="{D3933D1C-28E5-4A3B-A52A-39F554FC8E7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1882775" cy="868363"/>
            <a:chOff x="1824" y="1248"/>
            <a:chExt cx="1186" cy="547"/>
          </a:xfrm>
        </p:grpSpPr>
        <p:pic>
          <p:nvPicPr>
            <p:cNvPr id="10248" name="Picture 4">
              <a:extLst>
                <a:ext uri="{FF2B5EF4-FFF2-40B4-BE49-F238E27FC236}">
                  <a16:creationId xmlns:a16="http://schemas.microsoft.com/office/drawing/2014/main" id="{DBD3E8D4-6041-47AD-A904-A11D5AD84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536"/>
              <a:ext cx="116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9" name="Picture 7">
              <a:extLst>
                <a:ext uri="{FF2B5EF4-FFF2-40B4-BE49-F238E27FC236}">
                  <a16:creationId xmlns:a16="http://schemas.microsoft.com/office/drawing/2014/main" id="{B09ECC49-147C-4088-85FD-A64F238B7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248"/>
              <a:ext cx="1138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1264DD5C-5042-4422-9150-578E38F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34202C8-B224-46F8-B3D9-A5EC86CD5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Order of operation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ABBE141-1DE4-43E6-AD49-DFE01E5C7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For: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                    and</a:t>
            </a:r>
          </a:p>
        </p:txBody>
      </p:sp>
      <p:pic>
        <p:nvPicPr>
          <p:cNvPr id="11272" name="Picture 7">
            <a:extLst>
              <a:ext uri="{FF2B5EF4-FFF2-40B4-BE49-F238E27FC236}">
                <a16:creationId xmlns:a16="http://schemas.microsoft.com/office/drawing/2014/main" id="{69540940-CBD5-49E3-BBBF-5797AD1E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33448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73" name="Group 8">
            <a:extLst>
              <a:ext uri="{FF2B5EF4-FFF2-40B4-BE49-F238E27FC236}">
                <a16:creationId xmlns:a16="http://schemas.microsoft.com/office/drawing/2014/main" id="{CB66B988-5267-427E-BAD4-F55007334C4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981200"/>
            <a:ext cx="1882775" cy="868363"/>
            <a:chOff x="1824" y="1248"/>
            <a:chExt cx="1186" cy="547"/>
          </a:xfrm>
        </p:grpSpPr>
        <p:pic>
          <p:nvPicPr>
            <p:cNvPr id="11274" name="Picture 9">
              <a:extLst>
                <a:ext uri="{FF2B5EF4-FFF2-40B4-BE49-F238E27FC236}">
                  <a16:creationId xmlns:a16="http://schemas.microsoft.com/office/drawing/2014/main" id="{4AA2B18C-9D23-4BA7-BEFE-0383BCB06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536"/>
              <a:ext cx="116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5" name="Picture 10">
              <a:extLst>
                <a:ext uri="{FF2B5EF4-FFF2-40B4-BE49-F238E27FC236}">
                  <a16:creationId xmlns:a16="http://schemas.microsoft.com/office/drawing/2014/main" id="{B68A834E-10B5-403B-BDC9-45B5259CE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248"/>
              <a:ext cx="1138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0AB09C-B9C6-4569-B4FC-C5AD008FFACC}"/>
                  </a:ext>
                </a:extLst>
              </p:cNvPr>
              <p:cNvSpPr/>
              <p:nvPr/>
            </p:nvSpPr>
            <p:spPr>
              <a:xfrm>
                <a:off x="2514600" y="2971800"/>
                <a:ext cx="135524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0AB09C-B9C6-4569-B4FC-C5AD008FF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971800"/>
                <a:ext cx="1355243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C30D-F55C-4A50-843F-044886AF1933}"/>
                  </a:ext>
                </a:extLst>
              </p:cNvPr>
              <p:cNvSpPr/>
              <p:nvPr/>
            </p:nvSpPr>
            <p:spPr>
              <a:xfrm>
                <a:off x="1182688" y="3814152"/>
                <a:ext cx="7323287" cy="1077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−1,−5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3, 0.5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−1,−5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C30D-F55C-4A50-843F-044886AF1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3814152"/>
                <a:ext cx="7323287" cy="10774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83A691-3E5E-464C-9F7E-945B386583BB}"/>
                  </a:ext>
                </a:extLst>
              </p:cNvPr>
              <p:cNvSpPr/>
              <p:nvPr/>
            </p:nvSpPr>
            <p:spPr>
              <a:xfrm>
                <a:off x="1191155" y="4563398"/>
                <a:ext cx="7323287" cy="1077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3, 0.5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−1,−5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3, 0.5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83A691-3E5E-464C-9F7E-945B38658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55" y="4563398"/>
                <a:ext cx="7323287" cy="10774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D50DE716-3C68-4EB1-B8E1-FD1BFCEF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4B7C6F8-4959-4C7F-9A75-E3DA64F1C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Reminder …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B86FEF6-A158-4BD5-8388-4455B1E6D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                            Transforms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a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Translation (T) followed by </a:t>
            </a:r>
          </a:p>
          <a:p>
            <a:pPr lvl="1" eaLnBrk="1" hangingPunct="1"/>
            <a:r>
              <a:rPr lang="en-US" altLang="en-US" dirty="0"/>
              <a:t>Scale (S) 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Vertex is to the </a:t>
            </a:r>
            <a:r>
              <a:rPr lang="en-US" altLang="en-US" b="1" i="1" dirty="0"/>
              <a:t>right</a:t>
            </a:r>
            <a:r>
              <a:rPr lang="en-US" altLang="en-US" dirty="0"/>
              <a:t> of the operators!!</a:t>
            </a:r>
          </a:p>
          <a:p>
            <a:pPr eaLnBrk="1" hangingPunct="1"/>
            <a:r>
              <a:rPr lang="en-US" altLang="en-US" dirty="0"/>
              <a:t>In our case (column vectors): the following is undefined!!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AEEB5A-33B9-4D61-BC63-39111B8EE0C5}"/>
                  </a:ext>
                </a:extLst>
              </p:cNvPr>
              <p:cNvSpPr/>
              <p:nvPr/>
            </p:nvSpPr>
            <p:spPr>
              <a:xfrm>
                <a:off x="1752600" y="2017713"/>
                <a:ext cx="3254352" cy="1018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AEEB5A-33B9-4D61-BC63-39111B8EE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17713"/>
                <a:ext cx="3254352" cy="1018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6E66C7-7A7E-4B61-B0B8-2BF817EB12DF}"/>
                  </a:ext>
                </a:extLst>
              </p:cNvPr>
              <p:cNvSpPr/>
              <p:nvPr/>
            </p:nvSpPr>
            <p:spPr>
              <a:xfrm>
                <a:off x="2314454" y="5715000"/>
                <a:ext cx="2240613" cy="688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6E66C7-7A7E-4B61-B0B8-2BF817EB1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54" y="5715000"/>
                <a:ext cx="2240613" cy="688009"/>
              </a:xfrm>
              <a:prstGeom prst="rect">
                <a:avLst/>
              </a:prstGeom>
              <a:blipFill>
                <a:blip r:embed="rId3"/>
                <a:stretch>
                  <a:fillRect r="-74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DFB4B3A9-8AD5-4E13-824D-CA842BCD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pic>
        <p:nvPicPr>
          <p:cNvPr id="13315" name="Picture 17">
            <a:extLst>
              <a:ext uri="{FF2B5EF4-FFF2-40B4-BE49-F238E27FC236}">
                <a16:creationId xmlns:a16="http://schemas.microsoft.com/office/drawing/2014/main" id="{0DB3DB77-05B5-48B5-86BD-29E512D2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2" y="5233639"/>
            <a:ext cx="307730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3">
            <a:extLst>
              <a:ext uri="{FF2B5EF4-FFF2-40B4-BE49-F238E27FC236}">
                <a16:creationId xmlns:a16="http://schemas.microsoft.com/office/drawing/2014/main" id="{6E24F702-3134-4916-B2F3-C28BBE884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Inverse Transform: Undo </a:t>
            </a:r>
          </a:p>
        </p:txBody>
      </p:sp>
      <p:pic>
        <p:nvPicPr>
          <p:cNvPr id="13318" name="Picture 12">
            <a:extLst>
              <a:ext uri="{FF2B5EF4-FFF2-40B4-BE49-F238E27FC236}">
                <a16:creationId xmlns:a16="http://schemas.microsoft.com/office/drawing/2014/main" id="{E987431E-CFD1-4CDF-ABD2-BA1EC8A1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2004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18">
            <a:extLst>
              <a:ext uri="{FF2B5EF4-FFF2-40B4-BE49-F238E27FC236}">
                <a16:creationId xmlns:a16="http://schemas.microsoft.com/office/drawing/2014/main" id="{8CCCF6B7-B9FA-4721-A253-65C826A0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2"/>
          <a:stretch>
            <a:fillRect/>
          </a:stretch>
        </p:blipFill>
        <p:spPr bwMode="auto">
          <a:xfrm>
            <a:off x="5429879" y="5930383"/>
            <a:ext cx="3077311" cy="37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F5005D-338E-4597-AB2C-90B6FC189ADA}"/>
                  </a:ext>
                </a:extLst>
              </p:cNvPr>
              <p:cNvSpPr/>
              <p:nvPr/>
            </p:nvSpPr>
            <p:spPr>
              <a:xfrm>
                <a:off x="6452839" y="1014348"/>
                <a:ext cx="1162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F5005D-338E-4597-AB2C-90B6FC189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39" y="1014348"/>
                <a:ext cx="1162561" cy="369332"/>
              </a:xfrm>
              <a:prstGeom prst="rect">
                <a:avLst/>
              </a:prstGeom>
              <a:blipFill>
                <a:blip r:embed="rId5"/>
                <a:stretch>
                  <a:fillRect r="-64737" b="-6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77B35A-DC08-4C4F-9B60-75231D92D643}"/>
                  </a:ext>
                </a:extLst>
              </p:cNvPr>
              <p:cNvSpPr/>
              <p:nvPr/>
            </p:nvSpPr>
            <p:spPr>
              <a:xfrm>
                <a:off x="446360" y="2072708"/>
                <a:ext cx="3672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3, 0.5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(−1, −5)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77B35A-DC08-4C4F-9B60-75231D92D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60" y="2072708"/>
                <a:ext cx="3672929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8">
            <a:extLst>
              <a:ext uri="{FF2B5EF4-FFF2-40B4-BE49-F238E27FC236}">
                <a16:creationId xmlns:a16="http://schemas.microsoft.com/office/drawing/2014/main" id="{789CE71C-ED10-4B44-9FD7-63872A9E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37186"/>
            <a:ext cx="3194050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5F4E30-F636-414F-A964-7DA1BE62BEF5}"/>
                  </a:ext>
                </a:extLst>
              </p:cNvPr>
              <p:cNvSpPr/>
              <p:nvPr/>
            </p:nvSpPr>
            <p:spPr>
              <a:xfrm>
                <a:off x="5429879" y="4924000"/>
                <a:ext cx="2246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5F4E30-F636-414F-A964-7DA1BE62B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79" y="4924000"/>
                <a:ext cx="2246641" cy="461665"/>
              </a:xfrm>
              <a:prstGeom prst="rect">
                <a:avLst/>
              </a:prstGeom>
              <a:blipFill>
                <a:blip r:embed="rId8"/>
                <a:stretch>
                  <a:fillRect l="-81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3116</TotalTime>
  <Words>549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Tahoma</vt:lpstr>
      <vt:lpstr>Arial</vt:lpstr>
      <vt:lpstr>Wingdings</vt:lpstr>
      <vt:lpstr>Blends</vt:lpstr>
      <vt:lpstr>PowerPoint Presentation</vt:lpstr>
      <vt:lpstr>This Chapter: we will learn</vt:lpstr>
      <vt:lpstr>Translate Then Scale</vt:lpstr>
      <vt:lpstr>Example:</vt:lpstr>
      <vt:lpstr>Concatenate: </vt:lpstr>
      <vt:lpstr>!Warning! Order of operation</vt:lpstr>
      <vt:lpstr>Example: Order of operation</vt:lpstr>
      <vt:lpstr>Reminder …</vt:lpstr>
      <vt:lpstr>Inverse Transform: Undo </vt:lpstr>
      <vt:lpstr>For example: </vt:lpstr>
      <vt:lpstr>Inverse of: </vt:lpstr>
      <vt:lpstr>Inverse of: </vt:lpstr>
      <vt:lpstr>Inverse of concatenated operator</vt:lpstr>
      <vt:lpstr>Combining Translation and Scaling</vt:lpstr>
      <vt:lpstr>Pivoted Scaling: </vt:lpstr>
      <vt:lpstr>Rotation with Arbitrary Pivot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ksung</dc:creator>
  <cp:lastModifiedBy>Kelvin Sung</cp:lastModifiedBy>
  <cp:revision>911</cp:revision>
  <cp:lastPrinted>1601-01-01T00:00:00Z</cp:lastPrinted>
  <dcterms:created xsi:type="dcterms:W3CDTF">1601-01-01T00:00:00Z</dcterms:created>
  <dcterms:modified xsi:type="dcterms:W3CDTF">2021-10-26T21:33:21Z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