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30" r:id="rId2"/>
    <p:sldId id="291" r:id="rId3"/>
    <p:sldId id="292" r:id="rId4"/>
    <p:sldId id="295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6" r:id="rId15"/>
    <p:sldId id="304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816" autoAdjust="0"/>
  </p:normalViewPr>
  <p:slideViewPr>
    <p:cSldViewPr>
      <p:cViewPr varScale="1">
        <p:scale>
          <a:sx n="171" d="100"/>
          <a:sy n="171" d="100"/>
        </p:scale>
        <p:origin x="13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649A073-1E41-4533-8450-E1A6623279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BB5B477-7408-4CE6-AD70-46C30A7986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85813F7E-64A6-4731-A75C-9B09FC38BA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4D0C5FB1-9A1A-4322-B5D4-5A1E5E4F2B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F98E14-22B8-41C7-8767-1470D0EC3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2A352A2-6DE7-454C-979B-ABFA0A2964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01C8778-34C2-4BBC-AFE8-B70B0558BB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AEF9FDB-44F6-44C4-9F37-2E2C5109930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250DCAC-CC6C-4E1E-9D68-D08F790653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B3B8EA7-AA7C-44EA-A33C-D52ED8E84E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B80F274-9701-4A09-BF4E-98A1B8557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7FFCF1F-0D36-4D02-97C0-FF038B06D7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F2B8D34-0EC1-4ED4-BCF4-00A9DF6BB3E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60B14E9-8A97-40BD-A422-5E26D8CE6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772C66F-7688-47E9-824D-F8874567D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AF3546C-3EC4-455B-A57F-D5AF7AF3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0D95572-869F-4089-A783-57C6551E5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049D4F0-18E6-431A-A63B-2854CA3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5B33A73-4579-48F3-94A5-68191554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8FEBBB3-8442-4D6D-A87F-9353F9EC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ECD0DA8-54CC-4B56-829C-09B7337C4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B9F2D27-5766-4FF3-AAB4-D631DCADF5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5B6C0D8-6C0E-4492-BA50-213EFD199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34BD681-892C-4C3A-8007-02783B597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250EA33-06E9-4387-A263-2870F92C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E4E66D-0E6F-49D6-A980-ED33DAC60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C846BE9-E677-48B9-8F42-77067E199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282FDCE-16E9-47D4-9924-35BD3A5DF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CA3DA6-F077-49B8-814E-F855BA75E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3F59F-032A-45D9-A8C4-1991DA9B4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18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914400"/>
            <a:ext cx="1951038" cy="521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914400"/>
            <a:ext cx="5700712" cy="521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EFE418-81D0-4A27-B971-EEDB060A44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FB49197-20E3-44C8-A183-8CD8BC156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043E1A-5BEF-491A-978C-AA7C61A63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EC471-7253-42A4-818A-50D1862C44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00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914400"/>
            <a:ext cx="779303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1A7315-0DDA-491C-9AAA-6A50D631FE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05AE9F4-DD33-4475-B5E8-FBC120E77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14FA0D8-E817-4043-8517-8771FE490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49EA3-E6D9-44D8-B01B-ACA53DC1A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3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DE0E553-B0F8-4492-A012-E42CBA3B8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C5BAEA-6DD2-4918-9411-58345D62A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AC1F1F-C60A-422E-8381-C1AAB8480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96994-E0DB-41ED-9D29-2E4A2B2F3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2A33C98-CDD8-46C2-8279-47CDC42C2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E871E31-A40B-45EF-AFCB-442004356A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D324CD-4E73-4439-A017-B63CFC5C4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48875-B243-4154-B030-D4831AF9D8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1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95383C-E883-4FDD-A6AB-9EE7D0713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F22103E-B857-47FA-BB66-55A77729B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6E6D05C-497F-48FA-AEFD-37DA6E84B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AC3D9-F713-4358-B8CF-D68AA5B1A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3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BEC621-4864-41DE-82D7-5C1E105CD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1524C48-6773-4BF9-B7C9-6310DBA6A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432C531-1303-4141-B7FF-6024A1D7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079C1-A216-44EA-BF2B-F87838EC8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26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4FF417A-70D5-40BB-B717-D8087BACF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1640A98-BDB3-4EAD-85AE-C9B2D0FA1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AC23725-5E3E-49DD-BCFC-84048374B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57D2-40E1-400F-AF52-03696B946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13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6AD398C-4A3C-4D0D-8025-E4B57B6F8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9ABD66A-39D6-4780-B365-EBCE17B3C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4706A26-8AFA-4B7D-AE75-2FF2A2A05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5BF82-73ED-4A5B-AC48-0AFCD0692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2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8092E51-DED6-4EE8-A8C3-352B68660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9067732-0112-42BD-8A01-9B96708185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CD4028D-59C6-4C06-A87B-76FA04935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89FFF-3F80-4FFD-8D45-40F3BF523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39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D84635D-8D58-4332-9BB5-0E54FFBD2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BDAEA0C-8E12-463F-AA3E-5AE3DD26F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8C426A2-1E06-4F1E-BF86-6B583D086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90C7D-D941-48E1-94D5-A40BEDC58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4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1AAFBE-8999-4624-B278-6EC4097FAF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70C7E0-AB1D-4C07-BFBE-8D48ACC1DE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A1169B-E8A7-425A-8621-27481B7F93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8120CE-82CB-4B03-8A26-27F5303AD8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172F58-F964-4027-A64E-6D47086074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6504318-A076-467C-B402-5694E38A97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064EF06-5601-455B-9FC0-929987E3B0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b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17F521C-4B32-4FC4-A81F-FC1C1CA3D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1440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AC3A57E-A69D-4342-B992-B588EAD88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60DE1EFF-1853-4B34-A292-359EBF32EA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F55DA21E-8A08-4137-A3A1-7ECFABDB90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3A2CB592-E1AD-499E-B28A-378C8C7F06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1AC1A2B4-B77F-42DB-9C96-6E15D1C16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ext Box 15">
            <a:extLst>
              <a:ext uri="{FF2B5EF4-FFF2-40B4-BE49-F238E27FC236}">
                <a16:creationId xmlns:a16="http://schemas.microsoft.com/office/drawing/2014/main" id="{E0C41997-C9B4-451F-84C4-12475BF508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 b="0"/>
              <a:t>Essentials of Interactive Computer Graphics: Concepts and Implementation                K. Sung, P. Shirley, S. Baer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C87E5590-668C-47E7-9AD1-41F3315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46482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Chapter 8   [updated 2021/10 to column vectors]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73DACB9-218D-42F1-80A7-A55D6FC32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017713"/>
            <a:ext cx="72786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Chapter 8: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Transformation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>
            <a:extLst>
              <a:ext uri="{FF2B5EF4-FFF2-40B4-BE49-F238E27FC236}">
                <a16:creationId xmlns:a16="http://schemas.microsoft.com/office/drawing/2014/main" id="{FBD0BAD7-9E2E-4DE7-8485-55B23B72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AAAB4A1-A925-4EA3-8C08-A68FC106D7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5448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scaling means </a:t>
            </a:r>
            <a:r>
              <a:rPr lang="en-US" altLang="en-US" sz="2800" b="1" i="1" dirty="0"/>
              <a:t>change size</a:t>
            </a:r>
          </a:p>
          <a:p>
            <a:pPr eaLnBrk="1" hangingPunct="1"/>
            <a:r>
              <a:rPr lang="en-US" altLang="en-US" sz="2800" dirty="0"/>
              <a:t>Operator:</a:t>
            </a:r>
          </a:p>
          <a:p>
            <a:pPr lvl="3" eaLnBrk="1" hangingPunct="1"/>
            <a:endParaRPr lang="en-US" altLang="en-US" sz="1800" dirty="0"/>
          </a:p>
          <a:p>
            <a:pPr eaLnBrk="1" hangingPunct="1"/>
            <a:r>
              <a:rPr lang="en-US" altLang="en-US" sz="2800" dirty="0"/>
              <a:t>scales vertex:</a:t>
            </a:r>
          </a:p>
          <a:p>
            <a:pPr lvl="3" eaLnBrk="1" hangingPunct="1"/>
            <a:endParaRPr lang="en-US" altLang="en-US" sz="1800" dirty="0"/>
          </a:p>
          <a:p>
            <a:pPr eaLnBrk="1" hangingPunct="1"/>
            <a:r>
              <a:rPr lang="en-US" altLang="en-US" sz="2800" dirty="0"/>
              <a:t>To: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We represent:  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59C159ED-F152-4A1F-9F63-EE9A03DB3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Operator:</a:t>
            </a:r>
          </a:p>
        </p:txBody>
      </p:sp>
      <p:pic>
        <p:nvPicPr>
          <p:cNvPr id="15366" name="Picture 9">
            <a:extLst>
              <a:ext uri="{FF2B5EF4-FFF2-40B4-BE49-F238E27FC236}">
                <a16:creationId xmlns:a16="http://schemas.microsoft.com/office/drawing/2014/main" id="{89B6FC3A-B1CB-4130-A93E-2FABB3DF0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158908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12">
            <a:extLst>
              <a:ext uri="{FF2B5EF4-FFF2-40B4-BE49-F238E27FC236}">
                <a16:creationId xmlns:a16="http://schemas.microsoft.com/office/drawing/2014/main" id="{5BA424E1-686E-4CF2-BC9E-A29CCC1C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19431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F36C4A-0371-4AE8-A5ED-A98D718FBB49}"/>
                  </a:ext>
                </a:extLst>
              </p:cNvPr>
              <p:cNvSpPr/>
              <p:nvPr/>
            </p:nvSpPr>
            <p:spPr>
              <a:xfrm>
                <a:off x="3859902" y="3140119"/>
                <a:ext cx="1157817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F36C4A-0371-4AE8-A5ED-A98D718FB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902" y="3140119"/>
                <a:ext cx="1157817" cy="555537"/>
              </a:xfrm>
              <a:prstGeom prst="rect">
                <a:avLst/>
              </a:prstGeom>
              <a:blipFill>
                <a:blip r:embed="rId4"/>
                <a:stretch>
                  <a:fillRect r="-61053" b="-7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AA79F5-4282-4A1D-9A5D-95995FABEB04}"/>
                  </a:ext>
                </a:extLst>
              </p:cNvPr>
              <p:cNvSpPr/>
              <p:nvPr/>
            </p:nvSpPr>
            <p:spPr>
              <a:xfrm>
                <a:off x="2168334" y="4142250"/>
                <a:ext cx="4862485" cy="1115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AA79F5-4282-4A1D-9A5D-95995FABE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334" y="4142250"/>
                <a:ext cx="4862485" cy="1115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C6AD8A-A183-42AA-B050-8A5AFDE211EE}"/>
                  </a:ext>
                </a:extLst>
              </p:cNvPr>
              <p:cNvSpPr/>
              <p:nvPr/>
            </p:nvSpPr>
            <p:spPr>
              <a:xfrm>
                <a:off x="2440603" y="5614688"/>
                <a:ext cx="2577116" cy="41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C6AD8A-A183-42AA-B050-8A5AFDE21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03" y="5614688"/>
                <a:ext cx="2577116" cy="411010"/>
              </a:xfrm>
              <a:prstGeom prst="rect">
                <a:avLst/>
              </a:prstGeom>
              <a:blipFill>
                <a:blip r:embed="rId6"/>
                <a:stretch>
                  <a:fillRect r="-81560" b="-67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479B027C-A87F-44BF-BEF6-2297ED4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003591F-61EA-4F6B-A184-FEDB296DC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Example:</a:t>
            </a: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id="{6BFEDF0D-7994-4CCC-8261-062C54C7614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Result:</a:t>
            </a:r>
          </a:p>
        </p:txBody>
      </p:sp>
      <p:pic>
        <p:nvPicPr>
          <p:cNvPr id="16390" name="Picture 8">
            <a:extLst>
              <a:ext uri="{FF2B5EF4-FFF2-40B4-BE49-F238E27FC236}">
                <a16:creationId xmlns:a16="http://schemas.microsoft.com/office/drawing/2014/main" id="{4878CFCE-EA21-4C9C-9CF2-0DEB4C73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08" y="1274956"/>
            <a:ext cx="3184525" cy="28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9">
            <a:extLst>
              <a:ext uri="{FF2B5EF4-FFF2-40B4-BE49-F238E27FC236}">
                <a16:creationId xmlns:a16="http://schemas.microsoft.com/office/drawing/2014/main" id="{9E90B229-8F69-4FB9-B22E-9720D388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514600"/>
            <a:ext cx="302736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FD6953-2433-4AAF-B022-F433A3976131}"/>
                  </a:ext>
                </a:extLst>
              </p:cNvPr>
              <p:cNvSpPr/>
              <p:nvPr/>
            </p:nvSpPr>
            <p:spPr>
              <a:xfrm>
                <a:off x="2057400" y="3234120"/>
                <a:ext cx="3367717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CFD6953-2433-4AAF-B022-F433A3976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34120"/>
                <a:ext cx="3367717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E5A88F-CD84-4E63-A728-05BE2BECD6F7}"/>
                  </a:ext>
                </a:extLst>
              </p:cNvPr>
              <p:cNvSpPr/>
              <p:nvPr/>
            </p:nvSpPr>
            <p:spPr>
              <a:xfrm>
                <a:off x="1849438" y="4364114"/>
                <a:ext cx="6212983" cy="2596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0.5×8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E5A88F-CD84-4E63-A728-05BE2BECD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38" y="4364114"/>
                <a:ext cx="6212983" cy="2596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8FA4FC0E-FD97-42B2-8E1A-D16CC7ED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E602015-1A6B-413D-B67C-023E61B57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Scaling </a:t>
            </a:r>
            <a:r>
              <a:rPr lang="en-US" altLang="en-US" sz="3600" i="1"/>
              <a:t>stretches </a:t>
            </a:r>
            <a:r>
              <a:rPr lang="en-US" altLang="en-US" sz="3600"/>
              <a:t>distance</a:t>
            </a:r>
            <a:r>
              <a:rPr lang="en-US" altLang="en-US" sz="3200"/>
              <a:t> (from axes)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78E61B4-B834-43DE-B4AA-21B7B88C8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Individual points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1" eaLnBrk="1" hangingPunct="1"/>
            <a:r>
              <a:rPr lang="en-US" altLang="en-US"/>
              <a:t>Groups of points</a:t>
            </a: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4D9307ED-5660-4320-9BFE-A30AA5EE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213360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>
            <a:extLst>
              <a:ext uri="{FF2B5EF4-FFF2-40B4-BE49-F238E27FC236}">
                <a16:creationId xmlns:a16="http://schemas.microsoft.com/office/drawing/2014/main" id="{28D0470A-8622-4C13-B584-87EC3C6B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22098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6">
            <a:extLst>
              <a:ext uri="{FF2B5EF4-FFF2-40B4-BE49-F238E27FC236}">
                <a16:creationId xmlns:a16="http://schemas.microsoft.com/office/drawing/2014/main" id="{0A11958A-9F46-46BC-974F-E800FF0D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14255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314FA88A-7F80-4DE3-A867-904E01E0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746E358-5350-4860-90ED-2EA4618A5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entire object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BE8FB4A2-E97D-4E01-B699-5934F3BF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1499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E0F87921-7AD1-47AC-9F14-ED701B5E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76400"/>
            <a:ext cx="2522538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5EA3E725-AD27-45C6-A06F-0AD619A2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C796B0E-AF97-4E14-AD83-BA9D5A1F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Reflection: Negative scaling factors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B806346-4638-4A8B-AC50-3E061343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0"/>
            <a:ext cx="2498725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Rectangle 5">
            <a:extLst>
              <a:ext uri="{FF2B5EF4-FFF2-40B4-BE49-F238E27FC236}">
                <a16:creationId xmlns:a16="http://schemas.microsoft.com/office/drawing/2014/main" id="{D47A378C-1472-41B9-9A0F-7D8D5AFA9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Negative factor in x:</a:t>
            </a:r>
          </a:p>
          <a:p>
            <a:pPr lvl="1" eaLnBrk="1" hangingPunct="1"/>
            <a:r>
              <a:rPr lang="en-US" altLang="en-US"/>
              <a:t>Reflect across 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Negative factor in y:</a:t>
            </a:r>
          </a:p>
          <a:p>
            <a:pPr lvl="1" eaLnBrk="1" hangingPunct="1"/>
            <a:r>
              <a:rPr lang="en-US" altLang="en-US"/>
              <a:t>Reflect across 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54A125CC-1E00-43BB-A2B4-F736FDB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B4E88219-2645-45E7-BA5B-E38D0DDB5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914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Rectangle 2">
            <a:extLst>
              <a:ext uri="{FF2B5EF4-FFF2-40B4-BE49-F238E27FC236}">
                <a16:creationId xmlns:a16="http://schemas.microsoft.com/office/drawing/2014/main" id="{43B03E5D-5B2F-4931-9421-CC003DB1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Reflection: entire object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FB1F2620-168A-4269-9B8F-6E0350C3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2B92B0F-15E0-4618-B578-3C2E99B4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Scaling Properties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69132BD-5705-40A7-A4A6-F3ABA25FC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Geometric: scale factors</a:t>
            </a:r>
          </a:p>
          <a:p>
            <a:pPr lvl="1" eaLnBrk="1" hangingPunct="1"/>
            <a:r>
              <a:rPr lang="en-US" altLang="en-US"/>
              <a:t>scale distances to the axes.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Reversibility</a:t>
            </a:r>
          </a:p>
          <a:p>
            <a:pPr lvl="3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Identity: S(1,1)</a:t>
            </a:r>
          </a:p>
          <a:p>
            <a:pPr eaLnBrk="1" hangingPunct="1"/>
            <a:r>
              <a:rPr lang="en-US" altLang="en-US"/>
              <a:t>Extension to 3D: </a:t>
            </a:r>
            <a:r>
              <a:rPr lang="en-US" altLang="en-US" i="1"/>
              <a:t>simple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21509" name="Picture 6">
            <a:extLst>
              <a:ext uri="{FF2B5EF4-FFF2-40B4-BE49-F238E27FC236}">
                <a16:creationId xmlns:a16="http://schemas.microsoft.com/office/drawing/2014/main" id="{2E1E875B-3E07-46B2-9274-C87AA99C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01963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7">
            <a:extLst>
              <a:ext uri="{FF2B5EF4-FFF2-40B4-BE49-F238E27FC236}">
                <a16:creationId xmlns:a16="http://schemas.microsoft.com/office/drawing/2014/main" id="{52A9F39D-FCB2-4B17-A793-F19FC90D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10200"/>
            <a:ext cx="2590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>
            <a:extLst>
              <a:ext uri="{FF2B5EF4-FFF2-40B4-BE49-F238E27FC236}">
                <a16:creationId xmlns:a16="http://schemas.microsoft.com/office/drawing/2014/main" id="{F4908DC4-1DEC-4A86-8E39-1606B78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8B29795-2067-47DE-B0F5-A1BD85ABB5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54487"/>
          </a:xfrm>
        </p:spPr>
        <p:txBody>
          <a:bodyPr/>
          <a:lstStyle/>
          <a:p>
            <a:pPr eaLnBrk="1" hangingPunct="1"/>
            <a:r>
              <a:rPr lang="en-US" altLang="en-US" sz="2800"/>
              <a:t>Rotation means </a:t>
            </a:r>
            <a:r>
              <a:rPr lang="en-US" altLang="en-US" sz="2800" b="1" i="1"/>
              <a:t>turning</a:t>
            </a:r>
          </a:p>
          <a:p>
            <a:pPr eaLnBrk="1" hangingPunct="1"/>
            <a:r>
              <a:rPr lang="en-US" altLang="en-US" sz="2800"/>
              <a:t>Operator:</a:t>
            </a:r>
          </a:p>
          <a:p>
            <a:pPr lvl="3" eaLnBrk="1" hangingPunct="1"/>
            <a:endParaRPr lang="en-US" altLang="en-US" sz="1200"/>
          </a:p>
          <a:p>
            <a:pPr eaLnBrk="1" hangingPunct="1"/>
            <a:r>
              <a:rPr lang="en-US" altLang="en-US" sz="2800"/>
              <a:t>Moves vertex:</a:t>
            </a:r>
          </a:p>
          <a:p>
            <a:pPr eaLnBrk="1" hangingPunct="1"/>
            <a:r>
              <a:rPr lang="en-US" altLang="en-US" sz="2800"/>
              <a:t>To: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We represent:  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3EE743A7-5D1F-4A8F-AAD3-F4076422F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Operator:</a:t>
            </a:r>
          </a:p>
        </p:txBody>
      </p:sp>
      <p:pic>
        <p:nvPicPr>
          <p:cNvPr id="22534" name="Picture 9">
            <a:extLst>
              <a:ext uri="{FF2B5EF4-FFF2-40B4-BE49-F238E27FC236}">
                <a16:creationId xmlns:a16="http://schemas.microsoft.com/office/drawing/2014/main" id="{50FBC909-DFAE-4BA2-BAA7-8567D722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9826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7" name="Picture 13">
            <a:extLst>
              <a:ext uri="{FF2B5EF4-FFF2-40B4-BE49-F238E27FC236}">
                <a16:creationId xmlns:a16="http://schemas.microsoft.com/office/drawing/2014/main" id="{059D5BC6-EED7-47AA-B6C7-2A5B179F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9826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45E955-E164-460B-8EA9-8A4CD41833B3}"/>
                  </a:ext>
                </a:extLst>
              </p:cNvPr>
              <p:cNvSpPr/>
              <p:nvPr/>
            </p:nvSpPr>
            <p:spPr>
              <a:xfrm>
                <a:off x="3889639" y="3044118"/>
                <a:ext cx="1157817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45E955-E164-460B-8EA9-8A4CD4183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39" y="3044118"/>
                <a:ext cx="1157817" cy="555537"/>
              </a:xfrm>
              <a:prstGeom prst="rect">
                <a:avLst/>
              </a:prstGeom>
              <a:blipFill>
                <a:blip r:embed="rId4"/>
                <a:stretch>
                  <a:fillRect r="-61053" b="-7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337AAB-A393-4874-A7C8-080EA85B782D}"/>
                  </a:ext>
                </a:extLst>
              </p:cNvPr>
              <p:cNvSpPr/>
              <p:nvPr/>
            </p:nvSpPr>
            <p:spPr>
              <a:xfrm>
                <a:off x="2133600" y="4059932"/>
                <a:ext cx="3680046" cy="635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337AAB-A393-4874-A7C8-080EA85B7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59932"/>
                <a:ext cx="3680046" cy="635495"/>
              </a:xfrm>
              <a:prstGeom prst="rect">
                <a:avLst/>
              </a:prstGeom>
              <a:blipFill>
                <a:blip r:embed="rId5"/>
                <a:stretch>
                  <a:fillRect r="-81126" b="-7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9789D6-6A40-458A-9841-66E3C8BAC129}"/>
                  </a:ext>
                </a:extLst>
              </p:cNvPr>
              <p:cNvSpPr/>
              <p:nvPr/>
            </p:nvSpPr>
            <p:spPr>
              <a:xfrm>
                <a:off x="4038600" y="5424268"/>
                <a:ext cx="2299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9789D6-6A40-458A-9841-66E3C8BA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24268"/>
                <a:ext cx="2299284" cy="369332"/>
              </a:xfrm>
              <a:prstGeom prst="rect">
                <a:avLst/>
              </a:prstGeom>
              <a:blipFill>
                <a:blip r:embed="rId6"/>
                <a:stretch>
                  <a:fillRect r="-79841" b="-6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96FA8551-9AFF-43EC-A250-BAAE885D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363E5D0-90C0-4C6B-B1CC-B89CA2C95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Example:</a:t>
            </a:r>
          </a:p>
        </p:txBody>
      </p:sp>
      <p:sp>
        <p:nvSpPr>
          <p:cNvPr id="23557" name="AutoShape 4">
            <a:extLst>
              <a:ext uri="{FF2B5EF4-FFF2-40B4-BE49-F238E27FC236}">
                <a16:creationId xmlns:a16="http://schemas.microsoft.com/office/drawing/2014/main" id="{1EBBCE22-5175-4C6A-B544-33AE3A7609DA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Operator: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Result:</a:t>
            </a:r>
          </a:p>
        </p:txBody>
      </p:sp>
      <p:pic>
        <p:nvPicPr>
          <p:cNvPr id="23558" name="Picture 8">
            <a:extLst>
              <a:ext uri="{FF2B5EF4-FFF2-40B4-BE49-F238E27FC236}">
                <a16:creationId xmlns:a16="http://schemas.microsoft.com/office/drawing/2014/main" id="{B7B4DBE9-A1DB-47C5-8C18-A6A42D10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497263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9">
            <a:extLst>
              <a:ext uri="{FF2B5EF4-FFF2-40B4-BE49-F238E27FC236}">
                <a16:creationId xmlns:a16="http://schemas.microsoft.com/office/drawing/2014/main" id="{4B526DD3-6DDF-469E-AA21-24E66D33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22637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733719-9E34-4E5D-94B5-EE95BCD08316}"/>
                  </a:ext>
                </a:extLst>
              </p:cNvPr>
              <p:cNvSpPr/>
              <p:nvPr/>
            </p:nvSpPr>
            <p:spPr>
              <a:xfrm>
                <a:off x="2133600" y="3203575"/>
                <a:ext cx="3356496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733719-9E34-4E5D-94B5-EE95BCD08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203575"/>
                <a:ext cx="3356496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A357A7-50DF-4C3A-9679-DE7B8DD426B4}"/>
                  </a:ext>
                </a:extLst>
              </p:cNvPr>
              <p:cNvSpPr/>
              <p:nvPr/>
            </p:nvSpPr>
            <p:spPr>
              <a:xfrm>
                <a:off x="1150938" y="4419600"/>
                <a:ext cx="3386953" cy="1304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func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func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func>
                                  <m:func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2.83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8.49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A357A7-50DF-4C3A-9679-DE7B8DD42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4419600"/>
                <a:ext cx="3386953" cy="1304653"/>
              </a:xfrm>
              <a:prstGeom prst="rect">
                <a:avLst/>
              </a:prstGeom>
              <a:blipFill>
                <a:blip r:embed="rId5"/>
                <a:stretch>
                  <a:fillRect r="-82883" b="-45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80FE0A44-2054-48E6-BA4E-1E8F446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6C2E63D-D085-49CC-8A93-672FE776F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Rotation: Fixed distance from Origin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D54EEE4-005B-4633-AD2F-8711CD3E3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endParaRPr lang="en-US" altLang="en-US"/>
          </a:p>
          <a:p>
            <a:pPr eaLnBrk="1" hangingPunct="1"/>
            <a:r>
              <a:rPr lang="en-US" altLang="en-US" i="1"/>
              <a:t>Move </a:t>
            </a:r>
            <a:r>
              <a:rPr lang="en-US" altLang="en-US"/>
              <a:t>along</a:t>
            </a:r>
            <a:br>
              <a:rPr lang="en-US" altLang="en-US"/>
            </a:br>
            <a:r>
              <a:rPr lang="en-US" altLang="en-US"/>
              <a:t>circumference</a:t>
            </a:r>
            <a:endParaRPr lang="en-US" altLang="en-US" i="1"/>
          </a:p>
          <a:p>
            <a:pPr eaLnBrk="1" hangingPunct="1"/>
            <a:endParaRPr lang="en-US" altLang="en-US"/>
          </a:p>
          <a:p>
            <a:pPr lvl="3" eaLnBrk="1" hangingPunct="1"/>
            <a:endParaRPr lang="en-US" altLang="en-US"/>
          </a:p>
          <a:p>
            <a:pPr eaLnBrk="1" hangingPunct="1"/>
            <a:r>
              <a:rPr lang="en-US" altLang="en-US"/>
              <a:t>Distance between</a:t>
            </a:r>
            <a:br>
              <a:rPr lang="en-US" altLang="en-US"/>
            </a:br>
            <a:r>
              <a:rPr lang="en-US" altLang="en-US"/>
              <a:t>points do not change</a:t>
            </a:r>
          </a:p>
        </p:txBody>
      </p:sp>
      <p:pic>
        <p:nvPicPr>
          <p:cNvPr id="24581" name="Picture 6">
            <a:extLst>
              <a:ext uri="{FF2B5EF4-FFF2-40B4-BE49-F238E27FC236}">
                <a16:creationId xmlns:a16="http://schemas.microsoft.com/office/drawing/2014/main" id="{5088E94E-7910-4599-812D-241EDE03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255270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8">
            <a:extLst>
              <a:ext uri="{FF2B5EF4-FFF2-40B4-BE49-F238E27FC236}">
                <a16:creationId xmlns:a16="http://schemas.microsoft.com/office/drawing/2014/main" id="{0ECE9D54-1CA8-46CD-9740-4164F1A5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25908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6F991B55-6560-4E0C-AE5B-0BFC5B10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F44BEB6-124D-4FE9-9B88-EC7B46CB0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Chapter: we will learn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C28C246-B930-4A92-8048-25D45E5F2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Vectors </a:t>
            </a:r>
          </a:p>
          <a:p>
            <a:pPr lvl="1" eaLnBrk="1" hangingPunct="1"/>
            <a:r>
              <a:rPr lang="en-US" altLang="en-US" dirty="0"/>
              <a:t>Representing vertices</a:t>
            </a:r>
          </a:p>
          <a:p>
            <a:pPr eaLnBrk="1" hangingPunct="1"/>
            <a:r>
              <a:rPr lang="en-US" altLang="en-US" dirty="0"/>
              <a:t>Matrix </a:t>
            </a:r>
          </a:p>
          <a:p>
            <a:pPr lvl="1" eaLnBrk="1" hangingPunct="1"/>
            <a:r>
              <a:rPr lang="en-US" altLang="en-US" dirty="0"/>
              <a:t>Representing transformation operators</a:t>
            </a:r>
          </a:p>
          <a:p>
            <a:pPr eaLnBrk="1" hangingPunct="1"/>
            <a:r>
              <a:rPr lang="en-US" altLang="en-US" dirty="0"/>
              <a:t>Review </a:t>
            </a:r>
          </a:p>
          <a:p>
            <a:pPr lvl="1" eaLnBrk="1" hangingPunct="1"/>
            <a:r>
              <a:rPr lang="en-US" altLang="en-US" dirty="0"/>
              <a:t>Translation/Scale/Rotation</a:t>
            </a:r>
          </a:p>
          <a:p>
            <a:pPr eaLnBrk="1" hangingPunct="1"/>
            <a:r>
              <a:rPr lang="en-US" altLang="en-US" dirty="0"/>
              <a:t>Examine Unity Implementation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8A288F01-99A9-4E36-BF0A-D372C7F1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82A89A9-A2A2-4C3A-B16D-056EBCF56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Rotating entire object: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448DBC25-97E3-4D2E-883D-24149173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5988"/>
            <a:ext cx="6005513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AB9D7304-EB03-41CF-9831-08B557BB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484438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3AD84911-2F3F-4820-8DA5-AAA25A13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481C3F6-304A-40F6-B48E-6C89205BD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Properties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41BB3DF-05E9-4A04-87ED-CE40CCB06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Geometric:</a:t>
            </a:r>
          </a:p>
          <a:p>
            <a:pPr lvl="2" eaLnBrk="1" hangingPunct="1"/>
            <a:r>
              <a:rPr lang="en-US" altLang="en-US"/>
              <a:t>Shape and area does not change</a:t>
            </a:r>
          </a:p>
          <a:p>
            <a:pPr eaLnBrk="1" hangingPunct="1"/>
            <a:r>
              <a:rPr lang="en-US" altLang="en-US"/>
              <a:t>Reversibility</a:t>
            </a:r>
          </a:p>
          <a:p>
            <a:pPr lvl="3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Identity: R(0)</a:t>
            </a:r>
          </a:p>
          <a:p>
            <a:pPr eaLnBrk="1" hangingPunct="1"/>
            <a:r>
              <a:rPr lang="en-US" altLang="en-US"/>
              <a:t>Extension to 3D: </a:t>
            </a:r>
            <a:r>
              <a:rPr lang="en-US" altLang="en-US" i="1"/>
              <a:t>tricky!</a:t>
            </a:r>
          </a:p>
          <a:p>
            <a:pPr lvl="2" eaLnBrk="1" hangingPunct="1"/>
            <a:r>
              <a:rPr lang="en-US" altLang="en-US"/>
              <a:t>Will study in detailed in later chapter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26629" name="Picture 6">
            <a:extLst>
              <a:ext uri="{FF2B5EF4-FFF2-40B4-BE49-F238E27FC236}">
                <a16:creationId xmlns:a16="http://schemas.microsoft.com/office/drawing/2014/main" id="{ACAE2C63-2019-4111-91E3-01E04997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29876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CF85418-6C0E-4C93-98E4-E7B278C4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793835A-D1F5-4AC3-94F0-120CD6410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Summary: operators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B5287E78-6CBB-483A-AA15-5B66F7FB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412163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36B6C8ED-ACEE-4622-BF42-4186AB9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8FA6C81-3099-4BDE-B12F-EEA6D119D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Word about vectors …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D3E0DE7-3697-4609-9369-149F86C4C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Vertex position: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Column Vector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Row Vector</a:t>
            </a:r>
            <a:br>
              <a:rPr lang="en-US" altLang="en-US" dirty="0"/>
            </a:br>
            <a:r>
              <a:rPr lang="en-US" altLang="en-US" dirty="0"/>
              <a:t>(Transpose)</a:t>
            </a: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CD97FBAC-95F9-4054-97E7-2C09ED07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27209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C2A2E5-0424-4034-94F1-4AD9F20EA080}"/>
                  </a:ext>
                </a:extLst>
              </p:cNvPr>
              <p:cNvSpPr/>
              <p:nvPr/>
            </p:nvSpPr>
            <p:spPr>
              <a:xfrm>
                <a:off x="4806834" y="2744525"/>
                <a:ext cx="1173334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C2A2E5-0424-4034-94F1-4AD9F20E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34" y="2744525"/>
                <a:ext cx="1173334" cy="825675"/>
              </a:xfrm>
              <a:prstGeom prst="rect">
                <a:avLst/>
              </a:prstGeom>
              <a:blipFill>
                <a:blip r:embed="rId3"/>
                <a:stretch>
                  <a:fillRect r="-61458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5347A-77BC-4DAF-907E-24BC61AD7DEB}"/>
                  </a:ext>
                </a:extLst>
              </p:cNvPr>
              <p:cNvSpPr/>
              <p:nvPr/>
            </p:nvSpPr>
            <p:spPr>
              <a:xfrm>
                <a:off x="4191000" y="4633236"/>
                <a:ext cx="2133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5347A-77BC-4DAF-907E-24BC61AD7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33236"/>
                <a:ext cx="2133661" cy="369332"/>
              </a:xfrm>
              <a:prstGeom prst="rect">
                <a:avLst/>
              </a:prstGeom>
              <a:blipFill>
                <a:blip r:embed="rId4"/>
                <a:stretch>
                  <a:fillRect r="-77429" b="-6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C835CE92-111C-4A98-A426-A2F866F6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454CE4-4161-43CF-89E0-D6E7DD518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Word about Matrices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964FDF-4793-47B8-AA5A-B06B4C36E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4x4 array of floats</a:t>
            </a: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31DD232A-0AEC-4A1A-8554-850133468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717925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E36B45F2-34A4-4155-8AC0-3D35A510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0DA65AE-C566-43DB-8DDB-B058ACCCD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Operators: Translate and Scale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620A4D46-F402-4778-8C21-AF9322261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90"/>
          <a:stretch/>
        </p:blipFill>
        <p:spPr bwMode="auto">
          <a:xfrm>
            <a:off x="1981201" y="1981200"/>
            <a:ext cx="2438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E86251A3-2828-4F61-BF78-80CFEC50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47879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65EC9D-123E-435B-B399-00D3D2ABF3B2}"/>
                  </a:ext>
                </a:extLst>
              </p:cNvPr>
              <p:cNvSpPr/>
              <p:nvPr/>
            </p:nvSpPr>
            <p:spPr>
              <a:xfrm>
                <a:off x="4191000" y="2284973"/>
                <a:ext cx="2245166" cy="1498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65EC9D-123E-435B-B399-00D3D2ABF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284973"/>
                <a:ext cx="2245166" cy="1498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85E5D4C4-9F0F-4699-9041-9352E7E6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B6E892F-8C1E-47E1-9AB9-752083084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 Operators: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AAE071EF-40F6-41E8-AFA6-2F8BB8DCA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About Z-axis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About Y-axis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About X-axis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714DF-86A9-4198-9CB0-81EA7F501EC8}"/>
                  </a:ext>
                </a:extLst>
              </p:cNvPr>
              <p:cNvSpPr txBox="1"/>
              <p:nvPr/>
            </p:nvSpPr>
            <p:spPr>
              <a:xfrm>
                <a:off x="4191000" y="1891739"/>
                <a:ext cx="4295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714DF-86A9-4198-9CB0-81EA7F50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891739"/>
                <a:ext cx="4295278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B413FD-9AAC-4461-9EE2-E274CD2A67F8}"/>
                  </a:ext>
                </a:extLst>
              </p:cNvPr>
              <p:cNvSpPr txBox="1"/>
              <p:nvPr/>
            </p:nvSpPr>
            <p:spPr>
              <a:xfrm>
                <a:off x="4183241" y="4953000"/>
                <a:ext cx="442300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en-US" sz="2400" b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B413FD-9AAC-4461-9EE2-E274CD2A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241" y="4953000"/>
                <a:ext cx="4423006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5AB28-2B91-405D-8509-DBBAE8D918F6}"/>
                  </a:ext>
                </a:extLst>
              </p:cNvPr>
              <p:cNvSpPr txBox="1"/>
              <p:nvPr/>
            </p:nvSpPr>
            <p:spPr>
              <a:xfrm>
                <a:off x="4166441" y="3378342"/>
                <a:ext cx="431983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5AB28-2B91-405D-8509-DBBAE8D9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41" y="3378342"/>
                <a:ext cx="4319837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E299C902-D04E-4166-AE5A-5BBD618A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07872EF4-C919-4613-B779-D6CCFA98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40544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2" name="Rectangle 2">
            <a:extLst>
              <a:ext uri="{FF2B5EF4-FFF2-40B4-BE49-F238E27FC236}">
                <a16:creationId xmlns:a16="http://schemas.microsoft.com/office/drawing/2014/main" id="{B41B177B-D6DB-4689-83F5-181CC704B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Matrix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EE120365-C6AA-474E-B358-6686DA8F7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Does not do any thing!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M is a matrix</a:t>
            </a:r>
          </a:p>
          <a:p>
            <a:pPr lvl="1" eaLnBrk="1" hangingPunct="1"/>
            <a:r>
              <a:rPr lang="en-US" altLang="en-US"/>
              <a:t>MI = M and IM = M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Important matrix for initialization!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1851B2EA-03DC-4930-B7A3-D411D289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58A3968-8320-477D-B0DD-6FDD7D3B4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i="1"/>
              <a:t>Order</a:t>
            </a:r>
            <a:r>
              <a:rPr lang="en-US" altLang="en-US"/>
              <a:t> of operation is important!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i="1"/>
              <a:t>Precedence </a:t>
            </a:r>
            <a:r>
              <a:rPr lang="en-US" altLang="en-US"/>
              <a:t>of operation is </a:t>
            </a:r>
            <a:r>
              <a:rPr lang="en-US" altLang="en-US" i="1"/>
              <a:t>not </a:t>
            </a:r>
            <a:r>
              <a:rPr lang="en-US" altLang="en-US"/>
              <a:t>important!</a:t>
            </a:r>
            <a:endParaRPr lang="en-US" altLang="en-US" i="1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72E049B-437B-42B6-8E3E-DDA3ED2EB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properties of Matrices	</a:t>
            </a:r>
          </a:p>
        </p:txBody>
      </p:sp>
      <p:pic>
        <p:nvPicPr>
          <p:cNvPr id="33797" name="Picture 7">
            <a:extLst>
              <a:ext uri="{FF2B5EF4-FFF2-40B4-BE49-F238E27FC236}">
                <a16:creationId xmlns:a16="http://schemas.microsoft.com/office/drawing/2014/main" id="{79097073-20A2-4B95-9497-EED547B3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8131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8">
            <a:extLst>
              <a:ext uri="{FF2B5EF4-FFF2-40B4-BE49-F238E27FC236}">
                <a16:creationId xmlns:a16="http://schemas.microsoft.com/office/drawing/2014/main" id="{E4063EA9-5AFD-4D48-936A-7E81ADFE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39322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3FBE6F18-3F3B-485A-82F6-B8CC2C63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DA3DDBA5-4E1A-49CA-928C-48EBD76DD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Matrices and Vectors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0A3B9B0-E04F-4D27-BDA6-D533C93CE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Column vector:</a:t>
            </a:r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To translate by </a:t>
            </a:r>
            <a:r>
              <a:rPr lang="en-US" altLang="en-US" b="1" dirty="0"/>
              <a:t>T</a:t>
            </a:r>
            <a:r>
              <a:rPr lang="en-US" altLang="en-US" dirty="0"/>
              <a:t>: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Row vector: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To translate by </a:t>
            </a:r>
            <a:r>
              <a:rPr lang="en-US" altLang="en-US" b="1" dirty="0"/>
              <a:t>T’</a:t>
            </a:r>
            <a:r>
              <a:rPr lang="en-US" altLang="en-US" dirty="0"/>
              <a:t>:</a:t>
            </a:r>
          </a:p>
          <a:p>
            <a:pPr eaLnBrk="1" hangingPunct="1"/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C0981-66CD-45E6-BDDC-8B5B406939E7}"/>
                  </a:ext>
                </a:extLst>
              </p:cNvPr>
              <p:cNvSpPr/>
              <p:nvPr/>
            </p:nvSpPr>
            <p:spPr>
              <a:xfrm>
                <a:off x="4503234" y="1683208"/>
                <a:ext cx="1741311" cy="1233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2C0981-66CD-45E6-BDDC-8B5B40693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34" y="1683208"/>
                <a:ext cx="1741311" cy="12330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0892CB-6F5D-4F76-AB6B-1146EBFF3826}"/>
                  </a:ext>
                </a:extLst>
              </p:cNvPr>
              <p:cNvSpPr/>
              <p:nvPr/>
            </p:nvSpPr>
            <p:spPr>
              <a:xfrm>
                <a:off x="4942551" y="2992861"/>
                <a:ext cx="8107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0892CB-6F5D-4F76-AB6B-1146EBFF3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551" y="2992861"/>
                <a:ext cx="8107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8CFADE-4BD3-4149-8C7B-62C5AF12455A}"/>
                  </a:ext>
                </a:extLst>
              </p:cNvPr>
              <p:cNvSpPr/>
              <p:nvPr/>
            </p:nvSpPr>
            <p:spPr>
              <a:xfrm>
                <a:off x="3975525" y="3933179"/>
                <a:ext cx="2796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8CFADE-4BD3-4149-8C7B-62C5AF124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25" y="3933179"/>
                <a:ext cx="2796728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DCFDBB-64AB-4B1C-AD0A-F99BF61452CF}"/>
                  </a:ext>
                </a:extLst>
              </p:cNvPr>
              <p:cNvSpPr/>
              <p:nvPr/>
            </p:nvSpPr>
            <p:spPr>
              <a:xfrm>
                <a:off x="5062400" y="4933132"/>
                <a:ext cx="971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DCFDBB-64AB-4B1C-AD0A-F99BF6145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400" y="4933132"/>
                <a:ext cx="9714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21CB737E-41DE-4729-AA94-83C22F8C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EF9D76E-CBD2-496F-88E3-C4200E7B3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810577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Vertex position and Column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B3E1D50A-A778-4EEE-8536-A2A69633428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Vertex, V, at (</a:t>
                </a:r>
                <a:r>
                  <a:rPr lang="en-US" altLang="en-US" dirty="0" err="1"/>
                  <a:t>x,y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V = (x, y)</a:t>
                </a:r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Represent as a column vector		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en-US" b="1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7172" name="Rectangle 3">
                <a:extLst>
                  <a:ext uri="{FF2B5EF4-FFF2-40B4-BE49-F238E27FC236}">
                    <a16:creationId xmlns:a16="http://schemas.microsoft.com/office/drawing/2014/main" id="{B3E1D50A-A778-4EEE-8536-A2A696334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F5D8FDFE-C0A0-4A62-BD4C-635F9B80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DB90501-7B57-4DBD-9EB6-510AA64F0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Column vs. Row Vectors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F4135AC-E080-47B5-A9B6-3ED6F78C5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 should </a:t>
            </a:r>
            <a:r>
              <a:rPr lang="en-US" altLang="en-US" b="1" i="1" dirty="0">
                <a:solidFill>
                  <a:schemeClr val="hlink"/>
                </a:solidFill>
              </a:rPr>
              <a:t>never </a:t>
            </a:r>
            <a:r>
              <a:rPr lang="en-US" altLang="en-US" dirty="0"/>
              <a:t>mix column and row vector representation</a:t>
            </a:r>
          </a:p>
          <a:p>
            <a:pPr eaLnBrk="1" hangingPunct="1"/>
            <a:r>
              <a:rPr lang="en-US" altLang="en-US" dirty="0"/>
              <a:t>We use Column representation exclusively!</a:t>
            </a:r>
          </a:p>
          <a:p>
            <a:pPr eaLnBrk="1" hangingPunct="1"/>
            <a:r>
              <a:rPr lang="en-US" altLang="en-US" dirty="0"/>
              <a:t>Operator </a:t>
            </a:r>
            <a:r>
              <a:rPr lang="en-US" altLang="en-US" b="1" i="1" dirty="0"/>
              <a:t>always </a:t>
            </a:r>
            <a:r>
              <a:rPr lang="en-US" altLang="en-US" dirty="0"/>
              <a:t>appear on the </a:t>
            </a:r>
            <a:r>
              <a:rPr lang="en-US" altLang="en-US" i="1" dirty="0"/>
              <a:t>left side</a:t>
            </a:r>
            <a:r>
              <a:rPr lang="en-US" altLang="en-US" dirty="0"/>
              <a:t> of the vector!</a:t>
            </a:r>
          </a:p>
          <a:p>
            <a:pPr eaLnBrk="1" hangingPunct="1"/>
            <a:r>
              <a:rPr lang="en-US" altLang="en-US" dirty="0"/>
              <a:t>Referred to as: </a:t>
            </a:r>
          </a:p>
          <a:p>
            <a:pPr lvl="1" eaLnBrk="1" hangingPunct="1"/>
            <a:r>
              <a:rPr lang="en-US" altLang="en-US" i="1" dirty="0"/>
              <a:t>Pre multiplying a vector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D85150D4-6383-40CA-94E7-A21BCEC5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7112CDD-24C1-48B3-982F-9526406C75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54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Translation means </a:t>
            </a:r>
            <a:r>
              <a:rPr lang="en-US" altLang="en-US" sz="2800" b="1" i="1" dirty="0"/>
              <a:t>moving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Operator: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Moves vertex: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  <a:p>
            <a:pPr lvl="3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To: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represent:  </a:t>
            </a:r>
          </a:p>
        </p:txBody>
      </p:sp>
      <p:pic>
        <p:nvPicPr>
          <p:cNvPr id="9221" name="Picture 20">
            <a:extLst>
              <a:ext uri="{FF2B5EF4-FFF2-40B4-BE49-F238E27FC236}">
                <a16:creationId xmlns:a16="http://schemas.microsoft.com/office/drawing/2014/main" id="{4BEF0427-E1C4-4D2B-9F60-7D59C8FA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8511" r="5527" b="23404"/>
          <a:stretch>
            <a:fillRect/>
          </a:stretch>
        </p:blipFill>
        <p:spPr bwMode="auto">
          <a:xfrm>
            <a:off x="3200400" y="2514600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19">
            <a:extLst>
              <a:ext uri="{FF2B5EF4-FFF2-40B4-BE49-F238E27FC236}">
                <a16:creationId xmlns:a16="http://schemas.microsoft.com/office/drawing/2014/main" id="{1336BB22-905B-4C46-89BE-5D5A59E7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2209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Rectangle 2">
            <a:extLst>
              <a:ext uri="{FF2B5EF4-FFF2-40B4-BE49-F238E27FC236}">
                <a16:creationId xmlns:a16="http://schemas.microsoft.com/office/drawing/2014/main" id="{64F1EE47-72EB-46AC-A5AD-E11A1295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Operator: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8B721B-337D-45A8-94D4-FFFA5392D044}"/>
                  </a:ext>
                </a:extLst>
              </p:cNvPr>
              <p:cNvSpPr/>
              <p:nvPr/>
            </p:nvSpPr>
            <p:spPr>
              <a:xfrm>
                <a:off x="3947583" y="3049855"/>
                <a:ext cx="1157817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8B721B-337D-45A8-94D4-FFFA5392D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83" y="3049855"/>
                <a:ext cx="1157817" cy="555537"/>
              </a:xfrm>
              <a:prstGeom prst="rect">
                <a:avLst/>
              </a:prstGeom>
              <a:blipFill>
                <a:blip r:embed="rId3"/>
                <a:stretch>
                  <a:fillRect r="-60526" b="-7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704E84-DC75-4815-82F0-C935F179F2AE}"/>
                  </a:ext>
                </a:extLst>
              </p:cNvPr>
              <p:cNvSpPr/>
              <p:nvPr/>
            </p:nvSpPr>
            <p:spPr>
              <a:xfrm>
                <a:off x="2367541" y="4057785"/>
                <a:ext cx="4885568" cy="113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704E84-DC75-4815-82F0-C935F179F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41" y="4057785"/>
                <a:ext cx="4885568" cy="113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DEA99E-79F2-4276-A758-2E485DB241EF}"/>
                  </a:ext>
                </a:extLst>
              </p:cNvPr>
              <p:cNvSpPr/>
              <p:nvPr/>
            </p:nvSpPr>
            <p:spPr>
              <a:xfrm>
                <a:off x="3912271" y="5645464"/>
                <a:ext cx="5138266" cy="7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DEA99E-79F2-4276-A758-2E485DB2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71" y="5645464"/>
                <a:ext cx="5138266" cy="729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14C3903B-EDB5-4563-B3C0-ECC0894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F423240-4A5F-42E9-900F-70D242F92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Example:</a:t>
            </a:r>
          </a:p>
        </p:txBody>
      </p:sp>
      <p:sp>
        <p:nvSpPr>
          <p:cNvPr id="10245" name="AutoShape 3">
            <a:extLst>
              <a:ext uri="{FF2B5EF4-FFF2-40B4-BE49-F238E27FC236}">
                <a16:creationId xmlns:a16="http://schemas.microsoft.com/office/drawing/2014/main" id="{9C086102-98A2-4322-961C-D32086F31EDC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Operator: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Vertex: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Result:</a:t>
            </a:r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70763B67-F47B-4DD9-B076-519083A1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2" y="1642946"/>
            <a:ext cx="333057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7">
            <a:extLst>
              <a:ext uri="{FF2B5EF4-FFF2-40B4-BE49-F238E27FC236}">
                <a16:creationId xmlns:a16="http://schemas.microsoft.com/office/drawing/2014/main" id="{32A1103A-F7C6-4997-B1AA-0D1798CF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0384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7E55F4-C596-40A4-944F-5219DDAD3CBB}"/>
                  </a:ext>
                </a:extLst>
              </p:cNvPr>
              <p:cNvSpPr/>
              <p:nvPr/>
            </p:nvSpPr>
            <p:spPr>
              <a:xfrm>
                <a:off x="2040673" y="3216486"/>
                <a:ext cx="3367717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7E55F4-C596-40A4-944F-5219DDAD3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73" y="3216486"/>
                <a:ext cx="3367717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47BF19-DACD-4786-8106-3024689A7CDF}"/>
                  </a:ext>
                </a:extLst>
              </p:cNvPr>
              <p:cNvSpPr/>
              <p:nvPr/>
            </p:nvSpPr>
            <p:spPr>
              <a:xfrm>
                <a:off x="1121201" y="4445059"/>
                <a:ext cx="3386889" cy="1354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−3+7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47BF19-DACD-4786-8106-3024689A7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01" y="4445059"/>
                <a:ext cx="3386889" cy="1354986"/>
              </a:xfrm>
              <a:prstGeom prst="rect">
                <a:avLst/>
              </a:prstGeom>
              <a:blipFill>
                <a:blip r:embed="rId5"/>
                <a:stretch>
                  <a:fillRect r="-70683" b="-47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5A2031FA-6359-417B-8205-AEB3005B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D9E3A1E-FAEC-47B5-9BAA-BF1D440A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Translation: Properties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999DA60-C885-477B-B39E-C6E5B2FEF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endParaRPr lang="en-US" altLang="en-US"/>
          </a:p>
          <a:p>
            <a:pPr lvl="3" eaLnBrk="1" hangingPunct="1"/>
            <a:endParaRPr lang="en-US" altLang="en-US"/>
          </a:p>
          <a:p>
            <a:pPr eaLnBrk="1" hangingPunct="1"/>
            <a:r>
              <a:rPr lang="en-US" altLang="en-US"/>
              <a:t>Moves relative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Relation of input/output</a:t>
            </a:r>
            <a:br>
              <a:rPr lang="en-US" altLang="en-US"/>
            </a:br>
            <a:r>
              <a:rPr lang="en-US" altLang="en-US"/>
              <a:t>points maintains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61829338-63F1-494D-8324-B6B6A728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2346325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5">
            <a:extLst>
              <a:ext uri="{FF2B5EF4-FFF2-40B4-BE49-F238E27FC236}">
                <a16:creationId xmlns:a16="http://schemas.microsoft.com/office/drawing/2014/main" id="{32C2DF73-31FE-429C-872F-27DC389E4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24606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9B9B757E-F1B7-4F6F-A5DF-1429061A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984124B-7328-408F-9813-C870BBF9B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entire object: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1FEDF6D-034E-433B-8254-01CBEB53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019800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334B337C-2C5A-4828-93E1-46747A93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09423DB-BE16-4F98-88C0-BCBCC83D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Properties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D30F271-FFD3-4B79-8B39-6DA5FDB12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Geometric: does </a:t>
            </a:r>
            <a:r>
              <a:rPr lang="en-US" altLang="en-US" b="1" i="1"/>
              <a:t>not</a:t>
            </a:r>
            <a:r>
              <a:rPr lang="en-US" altLang="en-US"/>
              <a:t> change shape:</a:t>
            </a:r>
          </a:p>
          <a:p>
            <a:pPr lvl="2" eaLnBrk="1" hangingPunct="1"/>
            <a:r>
              <a:rPr lang="en-US" altLang="en-US"/>
              <a:t>Size, edges, and angles between angles</a:t>
            </a:r>
          </a:p>
          <a:p>
            <a:pPr eaLnBrk="1" hangingPunct="1"/>
            <a:r>
              <a:rPr lang="en-US" altLang="en-US"/>
              <a:t>Reversibility</a:t>
            </a:r>
          </a:p>
          <a:p>
            <a:pPr lvl="3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Identity: T(0,0)</a:t>
            </a:r>
          </a:p>
          <a:p>
            <a:pPr eaLnBrk="1" hangingPunct="1"/>
            <a:r>
              <a:rPr lang="en-US" altLang="en-US"/>
              <a:t>Extension to 3D: </a:t>
            </a:r>
            <a:r>
              <a:rPr lang="en-US" altLang="en-US" i="1"/>
              <a:t>simple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2D18A19F-5E9B-4F41-AA50-6AED1F2E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 b="13901"/>
          <a:stretch>
            <a:fillRect/>
          </a:stretch>
        </p:blipFill>
        <p:spPr bwMode="auto">
          <a:xfrm>
            <a:off x="2362200" y="3581400"/>
            <a:ext cx="457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5">
            <a:extLst>
              <a:ext uri="{FF2B5EF4-FFF2-40B4-BE49-F238E27FC236}">
                <a16:creationId xmlns:a16="http://schemas.microsoft.com/office/drawing/2014/main" id="{F91BD1B0-F596-4B59-AF25-C216C8BA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562600"/>
            <a:ext cx="20415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DACF6DC4-15D1-484B-ACB2-932FB470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Chapter 8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D93C4E0-3758-4034-97A0-3BDDB27BF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on order of operation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6E090B1-6AAC-46DB-A4DA-EBDDEF0AD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/>
            <a:r>
              <a:rPr lang="en-US" altLang="en-US" dirty="0"/>
              <a:t>True for </a:t>
            </a:r>
            <a:r>
              <a:rPr lang="en-US" altLang="en-US" dirty="0">
                <a:solidFill>
                  <a:schemeClr val="hlink"/>
                </a:solidFill>
              </a:rPr>
              <a:t>ALL</a:t>
            </a:r>
            <a:r>
              <a:rPr lang="en-US" altLang="en-US" dirty="0"/>
              <a:t> operators: T, S, 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is </a:t>
            </a:r>
            <a:r>
              <a:rPr lang="en-US" altLang="en-US" b="1" i="1" dirty="0"/>
              <a:t>different  </a:t>
            </a:r>
            <a:r>
              <a:rPr lang="en-US" altLang="en-US" dirty="0"/>
              <a:t>from</a:t>
            </a:r>
          </a:p>
          <a:p>
            <a:pPr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column vector representation</a:t>
            </a:r>
          </a:p>
          <a:p>
            <a:pPr lvl="2" eaLnBrk="1" hangingPunct="1"/>
            <a:r>
              <a:rPr lang="en-US" altLang="en-US" dirty="0"/>
              <a:t>                                is </a:t>
            </a:r>
            <a:r>
              <a:rPr lang="en-US" altLang="en-US" b="1" dirty="0">
                <a:solidFill>
                  <a:schemeClr val="hlink"/>
                </a:solidFill>
              </a:rPr>
              <a:t>undefined</a:t>
            </a:r>
            <a:r>
              <a:rPr lang="en-US" altLang="en-US" dirty="0"/>
              <a:t>!</a:t>
            </a: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DC10D7D3-B790-4231-9DD8-493E5418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2667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5">
            <a:extLst>
              <a:ext uri="{FF2B5EF4-FFF2-40B4-BE49-F238E27FC236}">
                <a16:creationId xmlns:a16="http://schemas.microsoft.com/office/drawing/2014/main" id="{4EF0454C-6F6D-4F21-9F29-E11287FC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26413"/>
            <a:ext cx="274796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E7CC46-8BA4-4AA3-A9BE-073E760C8549}"/>
                  </a:ext>
                </a:extLst>
              </p:cNvPr>
              <p:cNvSpPr/>
              <p:nvPr/>
            </p:nvSpPr>
            <p:spPr>
              <a:xfrm>
                <a:off x="2708269" y="5817489"/>
                <a:ext cx="2498120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E7CC46-8BA4-4AA3-A9BE-073E760C8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69" y="5817489"/>
                <a:ext cx="2498120" cy="690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2739</TotalTime>
  <Words>668</Words>
  <Application>Microsoft Office PowerPoint</Application>
  <PresentationFormat>On-screen Show (4:3)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Tahoma</vt:lpstr>
      <vt:lpstr>Wingdings</vt:lpstr>
      <vt:lpstr>Blends</vt:lpstr>
      <vt:lpstr>PowerPoint Presentation</vt:lpstr>
      <vt:lpstr>This Chapter: we will learn</vt:lpstr>
      <vt:lpstr>Vertex position and Column Vector</vt:lpstr>
      <vt:lpstr>Translation Operator:</vt:lpstr>
      <vt:lpstr>Translation Example:</vt:lpstr>
      <vt:lpstr>Translation: Properties</vt:lpstr>
      <vt:lpstr>Translating entire object:</vt:lpstr>
      <vt:lpstr>Translation Properties</vt:lpstr>
      <vt:lpstr>Note on order of operation</vt:lpstr>
      <vt:lpstr>Scaling Operator:</vt:lpstr>
      <vt:lpstr>Scaling Example:</vt:lpstr>
      <vt:lpstr>Scaling stretches distance (from axes)</vt:lpstr>
      <vt:lpstr>Scaling entire object</vt:lpstr>
      <vt:lpstr>Reflection: Negative scaling factors</vt:lpstr>
      <vt:lpstr>Reflection: entire object</vt:lpstr>
      <vt:lpstr>Scaling Properties</vt:lpstr>
      <vt:lpstr>Rotation Operator:</vt:lpstr>
      <vt:lpstr>Rotation Example:</vt:lpstr>
      <vt:lpstr>Rotation: Fixed distance from Origin</vt:lpstr>
      <vt:lpstr>Rotating entire object:</vt:lpstr>
      <vt:lpstr>Rotation Properties</vt:lpstr>
      <vt:lpstr>Summary: operators</vt:lpstr>
      <vt:lpstr>A Word about vectors …</vt:lpstr>
      <vt:lpstr>A Word about Matrices</vt:lpstr>
      <vt:lpstr>Operators: Translate and Scale</vt:lpstr>
      <vt:lpstr>Rotation Operators:</vt:lpstr>
      <vt:lpstr>Identify Matrix</vt:lpstr>
      <vt:lpstr>Some properties of Matrices </vt:lpstr>
      <vt:lpstr>Matrices and Vectors</vt:lpstr>
      <vt:lpstr>Column vs. Row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ksung</dc:creator>
  <cp:lastModifiedBy>Kelvin Sung</cp:lastModifiedBy>
  <cp:revision>816</cp:revision>
  <cp:lastPrinted>1601-01-01T00:00:00Z</cp:lastPrinted>
  <dcterms:created xsi:type="dcterms:W3CDTF">1601-01-01T00:00:00Z</dcterms:created>
  <dcterms:modified xsi:type="dcterms:W3CDTF">2021-11-01T20:39:25Z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