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69" r:id="rId4"/>
    <p:sldId id="266" r:id="rId5"/>
    <p:sldId id="296" r:id="rId6"/>
    <p:sldId id="297" r:id="rId7"/>
    <p:sldId id="275" r:id="rId8"/>
    <p:sldId id="290" r:id="rId9"/>
    <p:sldId id="258" r:id="rId10"/>
    <p:sldId id="301" r:id="rId11"/>
    <p:sldId id="278" r:id="rId12"/>
    <p:sldId id="279" r:id="rId13"/>
    <p:sldId id="262" r:id="rId14"/>
    <p:sldId id="286" r:id="rId15"/>
    <p:sldId id="287" r:id="rId16"/>
    <p:sldId id="288" r:id="rId17"/>
    <p:sldId id="289" r:id="rId18"/>
    <p:sldId id="302" r:id="rId19"/>
    <p:sldId id="280" r:id="rId20"/>
    <p:sldId id="281" r:id="rId21"/>
    <p:sldId id="282" r:id="rId22"/>
    <p:sldId id="283" r:id="rId23"/>
    <p:sldId id="271" r:id="rId24"/>
    <p:sldId id="305" r:id="rId25"/>
    <p:sldId id="303" r:id="rId26"/>
    <p:sldId id="276" r:id="rId27"/>
    <p:sldId id="308" r:id="rId28"/>
    <p:sldId id="277" r:id="rId29"/>
    <p:sldId id="295" r:id="rId30"/>
    <p:sldId id="259" r:id="rId31"/>
    <p:sldId id="267" r:id="rId32"/>
    <p:sldId id="268" r:id="rId33"/>
    <p:sldId id="265" r:id="rId34"/>
    <p:sldId id="294" r:id="rId35"/>
    <p:sldId id="298" r:id="rId36"/>
    <p:sldId id="300" r:id="rId37"/>
    <p:sldId id="306" r:id="rId38"/>
    <p:sldId id="291" r:id="rId39"/>
    <p:sldId id="307" r:id="rId40"/>
    <p:sldId id="284" r:id="rId41"/>
    <p:sldId id="285" r:id="rId42"/>
    <p:sldId id="264" r:id="rId43"/>
    <p:sldId id="304" r:id="rId44"/>
    <p:sldId id="29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79"/>
    <p:restoredTop sz="75412"/>
  </p:normalViewPr>
  <p:slideViewPr>
    <p:cSldViewPr snapToGrid="0" snapToObjects="1">
      <p:cViewPr varScale="1">
        <p:scale>
          <a:sx n="84" d="100"/>
          <a:sy n="84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esProps" Target="presProps.xml"/><Relationship Id="rId48" Type="http://schemas.openxmlformats.org/officeDocument/2006/relationships/viewProps" Target="viewProps.xml"/><Relationship Id="rId49" Type="http://schemas.openxmlformats.org/officeDocument/2006/relationships/theme" Target="theme/them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BC3D9-9D85-3C42-B7BB-ADA831AE1782}" type="datetimeFigureOut">
              <a:rPr lang="en-US" smtClean="0"/>
              <a:t>10/4/16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9F6F66-18BF-1844-A862-96E378BE05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13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Resulting in:</a:t>
            </a:r>
          </a:p>
          <a:p>
            <a:pPr marL="171450" indent="-171450">
              <a:buFontTx/>
              <a:buChar char="-"/>
            </a:pPr>
            <a:r>
              <a:rPr lang="en-US" b="1" dirty="0" smtClean="0"/>
              <a:t>Service</a:t>
            </a:r>
            <a:r>
              <a:rPr lang="en-US" b="1" baseline="0" dirty="0" smtClean="0"/>
              <a:t> disruptions</a:t>
            </a:r>
          </a:p>
          <a:p>
            <a:pPr marL="171450" indent="-171450">
              <a:buFontTx/>
              <a:buChar char="-"/>
            </a:pPr>
            <a:r>
              <a:rPr lang="en-US" b="1" baseline="0" dirty="0" smtClean="0"/>
              <a:t>Defacement</a:t>
            </a:r>
          </a:p>
          <a:p>
            <a:pPr marL="171450" indent="-171450">
              <a:buFontTx/>
              <a:buChar char="-"/>
            </a:pPr>
            <a:r>
              <a:rPr lang="en-US" b="1" baseline="0" dirty="0" smtClean="0"/>
              <a:t>Surveillance / Manipulate users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 smtClean="0"/>
              <a:t>Massive data breaches 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1" dirty="0" smtClean="0"/>
              <a:t>These are big problems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1" dirty="0" smtClean="0"/>
              <a:t>Average cost of data breach ~$</a:t>
            </a:r>
            <a:r>
              <a:rPr lang="en-US" b="0" i="1" dirty="0" smtClean="0"/>
              <a:t>5.4M</a:t>
            </a:r>
            <a:endParaRPr lang="en-US" b="0" i="1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i="1" dirty="0" smtClean="0"/>
              <a:t>Yaho</a:t>
            </a:r>
            <a:r>
              <a:rPr lang="en-US" i="1" baseline="0" dirty="0" smtClean="0"/>
              <a:t>o </a:t>
            </a:r>
            <a:r>
              <a:rPr lang="mr-IN" i="1" baseline="0" dirty="0" smtClean="0"/>
              <a:t>–</a:t>
            </a:r>
            <a:r>
              <a:rPr lang="en-US" i="1" baseline="0" dirty="0" smtClean="0"/>
              <a:t> affect Verizon deal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i="1" baseline="0" dirty="0" smtClean="0"/>
              <a:t>JP Morgan hack </a:t>
            </a:r>
            <a:r>
              <a:rPr lang="mr-IN" i="1" baseline="0" dirty="0" smtClean="0"/>
              <a:t>–</a:t>
            </a:r>
            <a:r>
              <a:rPr lang="en-US" i="1" baseline="0" dirty="0" smtClean="0"/>
              <a:t> 76M accounts in 2014 </a:t>
            </a:r>
            <a:r>
              <a:rPr lang="mr-IN" i="1" baseline="0" dirty="0" smtClean="0"/>
              <a:t>–</a:t>
            </a:r>
            <a:r>
              <a:rPr lang="en-US" i="1" baseline="0" dirty="0" smtClean="0"/>
              <a:t> first got in from a 0-day on a public facing web server</a:t>
            </a:r>
            <a:endParaRPr lang="en-US" i="1" dirty="0" smtClean="0"/>
          </a:p>
          <a:p>
            <a:endParaRPr lang="en-US" b="1" dirty="0" smtClean="0"/>
          </a:p>
          <a:p>
            <a:r>
              <a:rPr lang="en-US" b="1" dirty="0" smtClean="0"/>
              <a:t>Focus:</a:t>
            </a:r>
          </a:p>
          <a:p>
            <a:pPr marL="171450" indent="-171450">
              <a:buFontTx/>
              <a:buChar char="-"/>
            </a:pPr>
            <a:r>
              <a:rPr lang="en-US" b="1" dirty="0" smtClean="0"/>
              <a:t>Remote exploits</a:t>
            </a:r>
          </a:p>
          <a:p>
            <a:pPr marL="171450" indent="-171450">
              <a:buFontTx/>
              <a:buChar char="-"/>
            </a:pPr>
            <a:r>
              <a:rPr lang="en-US" b="1" baseline="0" dirty="0" smtClean="0"/>
              <a:t>Dangerous </a:t>
            </a:r>
            <a:r>
              <a:rPr lang="mr-IN" b="1" baseline="0" dirty="0" smtClean="0"/>
              <a:t>–</a:t>
            </a:r>
            <a:r>
              <a:rPr lang="en-US" b="1" baseline="0" dirty="0" smtClean="0"/>
              <a:t> anyone can mount from anywhere on the Internet</a:t>
            </a:r>
          </a:p>
          <a:p>
            <a:pPr marL="171450" indent="-171450">
              <a:buFontTx/>
              <a:buChar char="-"/>
            </a:pPr>
            <a:r>
              <a:rPr lang="en-US" b="1" baseline="0" dirty="0" smtClean="0"/>
              <a:t>All stories above were the result of a remote exploit the website’s software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6F66-18BF-1844-A862-96E378BE05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46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Users</a:t>
            </a:r>
            <a:r>
              <a:rPr lang="en-US" b="0" baseline="0" dirty="0" smtClean="0"/>
              <a:t> are isolated into sandboxes </a:t>
            </a:r>
            <a:r>
              <a:rPr lang="mr-IN" b="0" baseline="0" dirty="0" smtClean="0"/>
              <a:t>–</a:t>
            </a:r>
            <a:r>
              <a:rPr lang="en-US" b="0" baseline="0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All developer code runs in this sandbox</a:t>
            </a:r>
          </a:p>
          <a:p>
            <a:endParaRPr lang="en-US" b="0" dirty="0" smtClean="0"/>
          </a:p>
          <a:p>
            <a:r>
              <a:rPr lang="en-US" b="0" dirty="0" smtClean="0"/>
              <a:t>User:</a:t>
            </a:r>
            <a:endParaRPr lang="en-US" b="0" dirty="0" smtClean="0"/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Authenticates </a:t>
            </a:r>
            <a:r>
              <a:rPr lang="mr-IN" b="0" baseline="0" dirty="0" smtClean="0"/>
              <a:t>–</a:t>
            </a:r>
            <a:r>
              <a:rPr lang="en-US" b="0" baseline="0" dirty="0" smtClean="0"/>
              <a:t> explain user router</a:t>
            </a:r>
            <a:endParaRPr lang="en-US" b="0" baseline="0" dirty="0" smtClean="0"/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Triggers code in own user container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baseline="0" dirty="0" smtClean="0"/>
              <a:t>Stores to own </a:t>
            </a:r>
            <a:r>
              <a:rPr lang="en-US" b="0" baseline="0" dirty="0" smtClean="0"/>
              <a:t>partition- No access shared data </a:t>
            </a:r>
            <a:r>
              <a:rPr lang="mr-IN" b="0" baseline="0" dirty="0" smtClean="0"/>
              <a:t>–</a:t>
            </a:r>
            <a:r>
              <a:rPr lang="en-US" b="0" baseline="0" dirty="0" smtClean="0"/>
              <a:t> explain storage guard</a:t>
            </a:r>
            <a:endParaRPr lang="en-US" b="0" dirty="0" smtClean="0"/>
          </a:p>
          <a:p>
            <a:endParaRPr lang="en-US" b="0" dirty="0" smtClean="0"/>
          </a:p>
          <a:p>
            <a:r>
              <a:rPr lang="en-US" b="0" dirty="0" smtClean="0"/>
              <a:t>Attacker: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User router: forwarder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Attacker’s packets are only routed to containers for which they have credentials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6F66-18BF-1844-A862-96E378BE05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19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  <a:p>
            <a:r>
              <a:rPr lang="en-US" b="0" dirty="0" smtClean="0"/>
              <a:t>Minimal </a:t>
            </a:r>
            <a:r>
              <a:rPr lang="en-US" b="0" dirty="0" smtClean="0"/>
              <a:t>Trusted Computing </a:t>
            </a:r>
            <a:r>
              <a:rPr lang="en-US" b="0" dirty="0" smtClean="0"/>
              <a:t>Base (blue)</a:t>
            </a:r>
            <a:endParaRPr lang="en-US" b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authenticator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router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storage guard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container 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mechanism </a:t>
            </a: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="0" dirty="0" smtClean="0"/>
              <a:t>How</a:t>
            </a:r>
            <a:r>
              <a:rPr lang="en-US" b="0" baseline="0" dirty="0" smtClean="0"/>
              <a:t> do we make functional applications under this architecture?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Imagine a service like GitHub where a lot of data is shared between users.</a:t>
            </a:r>
          </a:p>
          <a:p>
            <a:pPr marL="171450" indent="-171450">
              <a:buFontTx/>
              <a:buChar char="-"/>
            </a:pPr>
            <a:r>
              <a:rPr lang="en-US" b="0" dirty="0" smtClean="0"/>
              <a:t>We introduce a cheap message passing mechanism</a:t>
            </a:r>
            <a:r>
              <a:rPr lang="en-US" b="0" baseline="0" dirty="0" smtClean="0"/>
              <a:t> based on distributed capabilities</a:t>
            </a:r>
            <a:endParaRPr lang="en-US" b="0" dirty="0" smtClean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6F66-18BF-1844-A862-96E378BE05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81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Passive </a:t>
            </a:r>
            <a:r>
              <a:rPr lang="en-US" dirty="0" smtClean="0"/>
              <a:t>Containers - Run identical copies of developer code</a:t>
            </a:r>
          </a:p>
          <a:p>
            <a:r>
              <a:rPr lang="en-US" dirty="0" smtClean="0"/>
              <a:t>- User</a:t>
            </a:r>
            <a:r>
              <a:rPr lang="en-US" baseline="0" dirty="0" smtClean="0"/>
              <a:t> container only active when user online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6F66-18BF-1844-A862-96E378BE059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9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Limited Interfaces</a:t>
            </a:r>
          </a:p>
          <a:p>
            <a:endParaRPr lang="en-US" dirty="0" smtClean="0"/>
          </a:p>
          <a:p>
            <a:r>
              <a:rPr lang="en-US" dirty="0" smtClean="0"/>
              <a:t>Before access to any other interface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Must authenticate</a:t>
            </a:r>
            <a:r>
              <a:rPr lang="en-US" baseline="0" dirty="0" smtClean="0"/>
              <a:t> with user router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Get valid session cookie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6F66-18BF-1844-A862-96E378BE05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15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Limited Interfaces</a:t>
            </a:r>
          </a:p>
          <a:p>
            <a:endParaRPr lang="en-US" dirty="0" smtClean="0"/>
          </a:p>
          <a:p>
            <a:r>
              <a:rPr lang="en-US" dirty="0" smtClean="0"/>
              <a:t>Requests</a:t>
            </a:r>
            <a:r>
              <a:rPr lang="en-US" baseline="0" dirty="0" smtClean="0"/>
              <a:t> are routed based on cookie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6F66-18BF-1844-A862-96E378BE059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13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Limited Interfaces</a:t>
            </a:r>
          </a:p>
          <a:p>
            <a:endParaRPr lang="en-US" dirty="0" smtClean="0"/>
          </a:p>
          <a:p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interface only</a:t>
            </a:r>
            <a:r>
              <a:rPr lang="en-US" baseline="0" dirty="0" smtClean="0"/>
              <a:t> accessible to user </a:t>
            </a:r>
            <a:r>
              <a:rPr lang="en-US" baseline="0" dirty="0" smtClean="0"/>
              <a:t>containers</a:t>
            </a:r>
          </a:p>
          <a:p>
            <a:r>
              <a:rPr lang="en-US" baseline="0" dirty="0" smtClean="0"/>
              <a:t>- RPC-like interface to send messages between user containers</a:t>
            </a:r>
          </a:p>
          <a:p>
            <a:r>
              <a:rPr lang="en-US" baseline="0" dirty="0" smtClean="0"/>
              <a:t>- Requires developer declare the types of messages, which is enforced at runtime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6F66-18BF-1844-A862-96E378BE059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6F66-18BF-1844-A862-96E378BE05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476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Extra programming overhead </a:t>
            </a:r>
            <a:r>
              <a:rPr lang="mr-IN" baseline="0" dirty="0" smtClean="0"/>
              <a:t>–</a:t>
            </a:r>
            <a:r>
              <a:rPr lang="en-US" baseline="0" dirty="0" smtClean="0"/>
              <a:t> as a consequence of the model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New attack surface that didn’t exist before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Have to design message interface defensively</a:t>
            </a:r>
            <a:endParaRPr lang="en-US" baseline="0" dirty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We believe this to be less vulnerable compare to monolithic applications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Thin interface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Limited access (defense in depth)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Defer to paper for additional techniques used when user attacks their container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Goal: More secure, not perfectly secure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6F66-18BF-1844-A862-96E378BE059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039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fontAlgn="auto">
              <a:buFontTx/>
              <a:buNone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Sending copies between user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containers would be expensive</a:t>
            </a:r>
          </a:p>
          <a:p>
            <a:pPr marL="171450" indent="-171450" fontAlgn="auto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Want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use a shared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</a:t>
            </a:r>
          </a:p>
          <a:p>
            <a:pPr marL="171450" indent="-171450" fontAlgn="auto"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Send pointers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 fontAlgn="auto">
              <a:buFontTx/>
              <a:buChar char="-"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 mechanism for access control </a:t>
            </a:r>
            <a:r>
              <a:rPr lang="mr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compatible with shared nothing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6F66-18BF-1844-A862-96E378BE059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93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6F66-18BF-1844-A862-96E378BE059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4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To understand</a:t>
            </a:r>
            <a:r>
              <a:rPr lang="en-US" b="0" baseline="0" dirty="0" smtClean="0"/>
              <a:t> </a:t>
            </a:r>
            <a:r>
              <a:rPr lang="en-US" b="0" dirty="0" smtClean="0"/>
              <a:t>Why?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Here is the architecture of nearly every web service out there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baseline="0" dirty="0" smtClean="0"/>
              <a:t>Clients (Orange) </a:t>
            </a:r>
            <a:r>
              <a:rPr lang="mr-IN" b="0" baseline="0" dirty="0" smtClean="0"/>
              <a:t>–</a:t>
            </a:r>
            <a:r>
              <a:rPr lang="en-US" b="0" baseline="0" dirty="0" smtClean="0"/>
              <a:t> can be serviced by any web server</a:t>
            </a:r>
          </a:p>
          <a:p>
            <a:pPr marL="228600" indent="-228600">
              <a:buFont typeface="+mj-lt"/>
              <a:buAutoNum type="arabicPeriod"/>
            </a:pPr>
            <a:r>
              <a:rPr lang="en-US" b="0" baseline="0" dirty="0" smtClean="0"/>
              <a:t>Servers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="0" baseline="0" dirty="0" smtClean="0"/>
              <a:t>Interpret HTTP request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="0" baseline="0" dirty="0" smtClean="0"/>
              <a:t>Log user in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="0" baseline="0" dirty="0" smtClean="0"/>
              <a:t>Retrieve content from database(s)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b="0" baseline="0" dirty="0" smtClean="0"/>
              <a:t>Assemble a page</a:t>
            </a:r>
          </a:p>
          <a:p>
            <a:pPr marL="228600" lvl="0" indent="-228600">
              <a:buFont typeface="Arial" charset="0"/>
              <a:buChar char="•"/>
            </a:pPr>
            <a:r>
              <a:rPr lang="en-US" b="0" baseline="0" dirty="0" smtClean="0"/>
              <a:t>Developer is responsible for properly handling requests</a:t>
            </a:r>
          </a:p>
          <a:p>
            <a:pPr marL="171450" indent="-171450">
              <a:buFontTx/>
              <a:buChar char="-"/>
            </a:pPr>
            <a:endParaRPr lang="en-US" b="0" baseline="0" dirty="0" smtClean="0"/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Administer access control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Prevent information leakage</a:t>
            </a:r>
          </a:p>
          <a:p>
            <a:pPr marL="228600" lvl="0" indent="-228600">
              <a:buFont typeface="Arial" charset="0"/>
              <a:buChar char="•"/>
            </a:pPr>
            <a:r>
              <a:rPr lang="en-US" b="0" baseline="0" dirty="0" smtClean="0"/>
              <a:t>Any error vulnerability in server-side logic =&gt; access to global data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US" b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b="0" baseline="0" dirty="0" smtClean="0"/>
              <a:t>Blue - trusted computing base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="0" baseline="0" dirty="0" smtClean="0"/>
              <a:t>Remote code execution is particularly bad</a:t>
            </a:r>
          </a:p>
          <a:p>
            <a:pPr marL="685800" lvl="1" indent="-228600">
              <a:buFont typeface="+mj-lt"/>
              <a:buAutoNum type="arabicPeriod"/>
            </a:pPr>
            <a:endParaRPr lang="en-US" b="0" baseline="0" dirty="0" smtClean="0"/>
          </a:p>
          <a:p>
            <a:pPr marL="685800" lvl="1" indent="-228600">
              <a:buFont typeface="+mj-lt"/>
              <a:buAutoNum type="arabicPeriod"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6F66-18BF-1844-A862-96E378BE05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744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6F66-18BF-1844-A862-96E378BE059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3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fontAlgn="auto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Capability provides proof of access, any storage guard can independently verify a capability</a:t>
            </a:r>
          </a:p>
          <a:p>
            <a:pPr marL="171450" indent="-171450" fontAlgn="auto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and application scale independently. </a:t>
            </a:r>
          </a:p>
          <a:p>
            <a:pPr marL="171450" indent="-171450" fontAlgn="auto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Deduplication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content hash</a:t>
            </a:r>
          </a:p>
          <a:p>
            <a:pPr marL="171450" indent="-171450" fontAlgn="auto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Transferring capabilities is cheap, regardless of the content size or number of users with access. </a:t>
            </a:r>
          </a:p>
          <a:p>
            <a:pPr marL="171450" indent="-171450" fontAlgn="auto">
              <a:buFontTx/>
              <a:buChar char="-"/>
            </a:pP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capability is granted to a malicious user, they cannot destroy the owner’s data. </a:t>
            </a:r>
          </a:p>
          <a:p>
            <a:endParaRPr lang="en-US" dirty="0" smtClean="0"/>
          </a:p>
          <a:p>
            <a:r>
              <a:rPr lang="en-US" dirty="0" smtClean="0"/>
              <a:t>Also mention deletion and revocation </a:t>
            </a:r>
            <a:r>
              <a:rPr lang="mr-IN" dirty="0" smtClean="0"/>
              <a:t>–</a:t>
            </a:r>
            <a:r>
              <a:rPr lang="en-US" dirty="0" smtClean="0"/>
              <a:t> refer to paper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6F66-18BF-1844-A862-96E378BE059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723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How many severe web-related vulnerabilities would this architecture address?</a:t>
            </a:r>
          </a:p>
          <a:p>
            <a:r>
              <a:rPr lang="en-US" dirty="0" smtClean="0"/>
              <a:t>What</a:t>
            </a:r>
            <a:r>
              <a:rPr lang="en-US" baseline="0" dirty="0" smtClean="0"/>
              <a:t> is the additional overhead imposed on a single server? </a:t>
            </a:r>
          </a:p>
          <a:p>
            <a:r>
              <a:rPr lang="mr-IN" baseline="0" dirty="0" smtClean="0"/>
              <a:t>–</a:t>
            </a:r>
            <a:r>
              <a:rPr lang="en-US" baseline="0" dirty="0" smtClean="0"/>
              <a:t> now that each server may run many separate processes (one for each user)</a:t>
            </a:r>
          </a:p>
          <a:p>
            <a:r>
              <a:rPr lang="en-US" baseline="0" dirty="0" smtClean="0"/>
              <a:t>How far can we push the scale of our applications?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6F66-18BF-1844-A862-96E378BE059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720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2014 National Vulnerability Database </a:t>
            </a:r>
            <a:r>
              <a:rPr lang="mr-IN" dirty="0" smtClean="0"/>
              <a:t>–</a:t>
            </a:r>
            <a:r>
              <a:rPr lang="en-US" dirty="0" smtClean="0"/>
              <a:t> tracks software</a:t>
            </a:r>
            <a:r>
              <a:rPr lang="en-US" baseline="0" dirty="0" smtClean="0"/>
              <a:t> </a:t>
            </a:r>
            <a:r>
              <a:rPr lang="en-US" dirty="0" smtClean="0"/>
              <a:t>vulnerabilities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7316 entries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233 with max score =</a:t>
            </a:r>
            <a:r>
              <a:rPr lang="en-US" baseline="0" dirty="0" smtClean="0"/>
              <a:t> 10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Remotely exploitable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Low barrier to access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Requires no authentication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Total information disclosure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Complete loss of system integrity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Leads to total loss of availability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40 related to server-side web software</a:t>
            </a:r>
            <a:endParaRPr lang="en-US" dirty="0" smtClean="0"/>
          </a:p>
          <a:p>
            <a:pPr marL="171450" lvl="0" indent="-171450">
              <a:buFontTx/>
              <a:buChar char="-"/>
            </a:pP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Manual analysis </a:t>
            </a:r>
            <a:r>
              <a:rPr lang="mr-IN" baseline="0" dirty="0" smtClean="0"/>
              <a:t>–</a:t>
            </a:r>
            <a:r>
              <a:rPr lang="en-US" baseline="0" dirty="0" smtClean="0"/>
              <a:t> translating vulnerabilities to </a:t>
            </a:r>
            <a:r>
              <a:rPr lang="en-US" baseline="0" dirty="0" err="1" smtClean="0"/>
              <a:t>Radiatus</a:t>
            </a:r>
            <a:r>
              <a:rPr lang="en-US" baseline="0" dirty="0" smtClean="0"/>
              <a:t> architecture</a:t>
            </a:r>
          </a:p>
          <a:p>
            <a:pPr marL="171450" lvl="0" indent="-171450">
              <a:buFontTx/>
              <a:buChar char="-"/>
            </a:pPr>
            <a:endParaRPr lang="en-US" baseline="0" dirty="0" smtClean="0"/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Does not account for potential vulnerabilities in cross-container interface</a:t>
            </a:r>
            <a:endParaRPr lang="en-US" dirty="0" smtClean="0"/>
          </a:p>
          <a:p>
            <a:r>
              <a:rPr lang="en-US" dirty="0" smtClean="0"/>
              <a:t>- </a:t>
            </a:r>
            <a:r>
              <a:rPr lang="en-US" baseline="0" dirty="0" smtClean="0"/>
              <a:t> A limitation of this security analysis, was that w</a:t>
            </a:r>
            <a:r>
              <a:rPr lang="en-US" dirty="0" smtClean="0"/>
              <a:t>e were not able to validate types of vulnerabilities across the cross-container</a:t>
            </a:r>
            <a:r>
              <a:rPr lang="en-US" baseline="0" dirty="0" smtClean="0"/>
              <a:t> interface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6F66-18BF-1844-A862-96E378BE059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931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Siege</a:t>
            </a:r>
            <a:r>
              <a:rPr lang="en-US" baseline="0" dirty="0" smtClean="0"/>
              <a:t> load testing tool</a:t>
            </a:r>
          </a:p>
          <a:p>
            <a:r>
              <a:rPr lang="en-US" baseline="0" dirty="0" smtClean="0"/>
              <a:t>100 users making requests in </a:t>
            </a:r>
            <a:r>
              <a:rPr lang="en-US" baseline="0" dirty="0" smtClean="0"/>
              <a:t>parallel</a:t>
            </a:r>
          </a:p>
          <a:p>
            <a:endParaRPr lang="en-US" baseline="0" dirty="0" smtClean="0"/>
          </a:p>
          <a:p>
            <a:r>
              <a:rPr lang="en-US" baseline="0" dirty="0" smtClean="0"/>
              <a:t>Implement a counter application across a variety of frameworks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Response </a:t>
            </a:r>
            <a:r>
              <a:rPr lang="en-US" baseline="0" dirty="0" smtClean="0"/>
              <a:t>= HTML page of # cumulative requests (disable caching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r>
              <a:rPr lang="en-US" baseline="0" dirty="0" smtClean="0"/>
              <a:t>60.7% maximum overhead over </a:t>
            </a:r>
            <a:r>
              <a:rPr lang="en-US" baseline="0" dirty="0" err="1" smtClean="0"/>
              <a:t>Node.js</a:t>
            </a:r>
            <a:r>
              <a:rPr lang="en-US" baseline="0" dirty="0" smtClean="0"/>
              <a:t> baseline</a:t>
            </a:r>
          </a:p>
          <a:p>
            <a:r>
              <a:rPr lang="en-US" baseline="0" dirty="0" smtClean="0"/>
              <a:t>Real applications would have less overhead.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6F66-18BF-1844-A862-96E378BE059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57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Siege</a:t>
            </a:r>
            <a:r>
              <a:rPr lang="en-US" baseline="0" dirty="0" smtClean="0"/>
              <a:t> load testing tool</a:t>
            </a:r>
          </a:p>
          <a:p>
            <a:r>
              <a:rPr lang="en-US" baseline="0" dirty="0" smtClean="0"/>
              <a:t>100 users making requests in </a:t>
            </a:r>
            <a:r>
              <a:rPr lang="en-US" baseline="0" dirty="0" smtClean="0"/>
              <a:t>parallel</a:t>
            </a:r>
          </a:p>
          <a:p>
            <a:endParaRPr lang="en-US" baseline="0" dirty="0" smtClean="0"/>
          </a:p>
          <a:p>
            <a:r>
              <a:rPr lang="en-US" baseline="0" dirty="0" smtClean="0"/>
              <a:t>Implement a counter application across a variety of frameworks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Response </a:t>
            </a:r>
            <a:r>
              <a:rPr lang="en-US" baseline="0" dirty="0" smtClean="0"/>
              <a:t>= HTML page of # cumulative requests (disable caching</a:t>
            </a:r>
            <a:r>
              <a:rPr lang="en-US" baseline="0" dirty="0" smtClean="0"/>
              <a:t>)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r>
              <a:rPr lang="en-US" baseline="0" dirty="0" smtClean="0"/>
              <a:t>60.7% maximum overhead over </a:t>
            </a:r>
            <a:r>
              <a:rPr lang="en-US" baseline="0" dirty="0" err="1" smtClean="0"/>
              <a:t>Node.js</a:t>
            </a:r>
            <a:r>
              <a:rPr lang="en-US" baseline="0" dirty="0" smtClean="0"/>
              <a:t> baseline</a:t>
            </a:r>
          </a:p>
          <a:p>
            <a:r>
              <a:rPr lang="en-US" baseline="0" dirty="0" smtClean="0"/>
              <a:t>Real applications would have less overhead.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6F66-18BF-1844-A862-96E378BE059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686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500</a:t>
            </a:r>
            <a:r>
              <a:rPr lang="en-US" baseline="0" dirty="0" smtClean="0"/>
              <a:t> VMs on EC2 </a:t>
            </a:r>
            <a:r>
              <a:rPr lang="mr-IN" baseline="0" dirty="0" smtClean="0"/>
              <a:t>–</a:t>
            </a:r>
            <a:r>
              <a:rPr lang="en-US" baseline="0" dirty="0" smtClean="0"/>
              <a:t> r3.large (2 CPU, 15GB memory, 32GB SSD, $0.175/</a:t>
            </a:r>
            <a:r>
              <a:rPr lang="en-US" baseline="0" dirty="0" err="1" smtClean="0"/>
              <a:t>hr</a:t>
            </a:r>
            <a:r>
              <a:rPr lang="en-US" baseline="0" dirty="0" smtClean="0"/>
              <a:t> in 2015)</a:t>
            </a:r>
          </a:p>
          <a:p>
            <a:r>
              <a:rPr lang="en-US" baseline="0" dirty="0" smtClean="0"/>
              <a:t>- 180,000 containers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smtClean="0"/>
              <a:t>- Each container performs an operation every 4-6 seconds</a:t>
            </a:r>
            <a:endParaRPr lang="en-US" baseline="0" dirty="0" smtClean="0"/>
          </a:p>
          <a:p>
            <a:r>
              <a:rPr lang="en-US" baseline="0" dirty="0" smtClean="0"/>
              <a:t>Messaging </a:t>
            </a:r>
            <a:r>
              <a:rPr lang="en-US" baseline="0" dirty="0" smtClean="0"/>
              <a:t>through AWS Simple Queuing Service</a:t>
            </a:r>
          </a:p>
          <a:p>
            <a:r>
              <a:rPr lang="en-US" i="0" baseline="0" dirty="0" smtClean="0"/>
              <a:t>Read: read to personal storage partition</a:t>
            </a:r>
          </a:p>
          <a:p>
            <a:r>
              <a:rPr lang="en-US" i="0" baseline="0" dirty="0" smtClean="0"/>
              <a:t>Write: sending a message </a:t>
            </a:r>
            <a:r>
              <a:rPr lang="en-US" i="0" baseline="0" dirty="0" smtClean="0"/>
              <a:t>between containers</a:t>
            </a:r>
          </a:p>
          <a:p>
            <a:r>
              <a:rPr lang="en-US" i="0" baseline="0" dirty="0" smtClean="0"/>
              <a:t>- More expensive</a:t>
            </a:r>
            <a:endParaRPr lang="en-US" i="0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Comparison: Wikipedia had 414M readers/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, 100K editors/</a:t>
            </a:r>
            <a:r>
              <a:rPr lang="en-US" baseline="0" dirty="0" err="1" smtClean="0"/>
              <a:t>mo</a:t>
            </a:r>
            <a:r>
              <a:rPr lang="en-US" baseline="0" dirty="0" smtClean="0"/>
              <a:t>, </a:t>
            </a:r>
            <a:endParaRPr lang="en-US" baseline="0" dirty="0" smtClean="0"/>
          </a:p>
          <a:p>
            <a:r>
              <a:rPr lang="en-US" baseline="0" dirty="0" smtClean="0"/>
              <a:t>	2000 </a:t>
            </a:r>
            <a:r>
              <a:rPr lang="en-US" baseline="0" dirty="0" smtClean="0"/>
              <a:t>HTTP requests/sec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6F66-18BF-1844-A862-96E378BE059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404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Cost: Memory 30.5MB per process</a:t>
            </a:r>
          </a:p>
          <a:p>
            <a:pPr marL="0" indent="0">
              <a:buFontTx/>
              <a:buNone/>
            </a:pPr>
            <a:r>
              <a:rPr lang="en-US" baseline="0" dirty="0" smtClean="0"/>
              <a:t>Assuming: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2015 DRAM prices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average server lifetime of 3 years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+ CPU overhead </a:t>
            </a:r>
            <a:r>
              <a:rPr lang="mr-IN" baseline="0" dirty="0" smtClean="0"/>
              <a:t>–</a:t>
            </a:r>
            <a:r>
              <a:rPr lang="en-US" baseline="0" dirty="0" smtClean="0"/>
              <a:t> Assume EC2 pricing (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 cores @$0.175/hour)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Users make 1000 </a:t>
            </a:r>
            <a:r>
              <a:rPr lang="en-US" baseline="0" dirty="0" err="1" smtClean="0"/>
              <a:t>req</a:t>
            </a:r>
            <a:r>
              <a:rPr lang="en-US" baseline="0" dirty="0" smtClean="0"/>
              <a:t>/day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differential CPU cost of handling requests 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Radiatus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versus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Node.js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Figure 9 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$0.008/user/year</a:t>
            </a:r>
          </a:p>
          <a:p>
            <a:endParaRPr lang="en-US" dirty="0" smtClean="0"/>
          </a:p>
          <a:p>
            <a:r>
              <a:rPr lang="en-US" dirty="0" smtClean="0"/>
              <a:t>Facebook </a:t>
            </a:r>
            <a:r>
              <a:rPr lang="mr-IN" dirty="0" smtClean="0"/>
              <a:t>–</a:t>
            </a:r>
            <a:r>
              <a:rPr lang="en-US" dirty="0" smtClean="0"/>
              <a:t> analyze worst case</a:t>
            </a:r>
          </a:p>
          <a:p>
            <a:r>
              <a:rPr lang="en-US" dirty="0" smtClean="0"/>
              <a:t>-  968M daily active</a:t>
            </a:r>
            <a:r>
              <a:rPr lang="en-US" baseline="0" dirty="0" smtClean="0"/>
              <a:t>. 1.2B daily monthly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Use Little’s Law and some public numbers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Most web services will be smaller than this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i="1" baseline="0" dirty="0" err="1" smtClean="0"/>
              <a:t>Ponemon</a:t>
            </a:r>
            <a:r>
              <a:rPr lang="en-US" i="1" baseline="0" dirty="0" smtClean="0"/>
              <a:t> Institute</a:t>
            </a:r>
          </a:p>
          <a:p>
            <a:r>
              <a:rPr lang="en-US" i="1" dirty="0" smtClean="0"/>
              <a:t>Average cost of a data breach</a:t>
            </a:r>
            <a:r>
              <a:rPr lang="en-US" i="1" baseline="0" dirty="0" smtClean="0"/>
              <a:t> - </a:t>
            </a:r>
            <a:r>
              <a:rPr lang="en-US" i="1" dirty="0" smtClean="0"/>
              <a:t>$5.4M</a:t>
            </a:r>
          </a:p>
          <a:p>
            <a:pPr marL="0" indent="0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6F66-18BF-1844-A862-96E378BE059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028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Much</a:t>
            </a:r>
            <a:r>
              <a:rPr lang="en-US" b="1" baseline="0" dirty="0" smtClean="0"/>
              <a:t> research in securing web </a:t>
            </a:r>
            <a:r>
              <a:rPr lang="en-US" b="1" baseline="0" dirty="0" smtClean="0"/>
              <a:t>applications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baseline="0" dirty="0" smtClean="0"/>
              <a:t>Most of these techniques are compatible, represent a defense in depth solution to security.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dirty="0" smtClean="0"/>
          </a:p>
          <a:p>
            <a:r>
              <a:rPr lang="en-US" i="1" dirty="0" smtClean="0"/>
              <a:t>Service Isolation: </a:t>
            </a:r>
          </a:p>
          <a:p>
            <a:pPr marL="171450" indent="-171450">
              <a:buFontTx/>
              <a:buChar char="-"/>
            </a:pPr>
            <a:r>
              <a:rPr lang="en-US" i="1" dirty="0" smtClean="0"/>
              <a:t>Break</a:t>
            </a:r>
            <a:r>
              <a:rPr lang="en-US" i="1" baseline="0" dirty="0" smtClean="0"/>
              <a:t> apart a web app into many isolated services (e.g. search, shopping cart)</a:t>
            </a:r>
          </a:p>
          <a:p>
            <a:pPr marL="628650" lvl="1" indent="-171450">
              <a:buFontTx/>
              <a:buChar char="-"/>
            </a:pPr>
            <a:r>
              <a:rPr lang="en-US" i="1" baseline="0" dirty="0" smtClean="0"/>
              <a:t>Already done today in service-oriented architectures</a:t>
            </a:r>
          </a:p>
          <a:p>
            <a:r>
              <a:rPr lang="en-US" i="1" dirty="0" smtClean="0"/>
              <a:t>IFC</a:t>
            </a:r>
            <a:r>
              <a:rPr lang="en-US" i="1" baseline="0" dirty="0" smtClean="0"/>
              <a:t> </a:t>
            </a:r>
            <a:r>
              <a:rPr lang="mr-IN" i="1" baseline="0" dirty="0" smtClean="0"/>
              <a:t>–</a:t>
            </a:r>
            <a:r>
              <a:rPr lang="en-US" i="1" baseline="0" dirty="0" smtClean="0"/>
              <a:t> limit flow of information</a:t>
            </a:r>
            <a:endParaRPr lang="en-US" i="1" dirty="0" smtClean="0"/>
          </a:p>
          <a:p>
            <a:r>
              <a:rPr lang="en-US" i="1" dirty="0" smtClean="0"/>
              <a:t>Encryption </a:t>
            </a:r>
            <a:r>
              <a:rPr lang="mr-IN" i="1" dirty="0" smtClean="0"/>
              <a:t>–</a:t>
            </a:r>
            <a:r>
              <a:rPr lang="en-US" i="1" dirty="0" smtClean="0"/>
              <a:t> hide contents,</a:t>
            </a:r>
            <a:r>
              <a:rPr lang="en-US" i="1" baseline="0" dirty="0" smtClean="0"/>
              <a:t> even if database is leaked</a:t>
            </a:r>
            <a:endParaRPr lang="en-US" i="1" dirty="0" smtClean="0"/>
          </a:p>
          <a:p>
            <a:r>
              <a:rPr lang="en-US" i="1" dirty="0" smtClean="0"/>
              <a:t>Monitoring </a:t>
            </a:r>
            <a:r>
              <a:rPr lang="mr-IN" i="1" dirty="0" smtClean="0"/>
              <a:t>–</a:t>
            </a:r>
            <a:r>
              <a:rPr lang="en-US" i="1" dirty="0" smtClean="0"/>
              <a:t> monitor</a:t>
            </a:r>
            <a:r>
              <a:rPr lang="en-US" i="1" baseline="0" dirty="0" smtClean="0"/>
              <a:t> for anomalous behavior</a:t>
            </a:r>
            <a:endParaRPr lang="en-US" i="1" dirty="0" smtClean="0"/>
          </a:p>
          <a:p>
            <a:r>
              <a:rPr lang="en-US" i="1" dirty="0" smtClean="0"/>
              <a:t>Bug</a:t>
            </a:r>
            <a:r>
              <a:rPr lang="en-US" i="1" baseline="0" dirty="0" smtClean="0"/>
              <a:t> Finding </a:t>
            </a:r>
            <a:r>
              <a:rPr lang="mr-IN" i="1" baseline="0" dirty="0" smtClean="0"/>
              <a:t>–</a:t>
            </a:r>
            <a:r>
              <a:rPr lang="en-US" i="1" baseline="0" dirty="0" smtClean="0"/>
              <a:t> automatically search for bugs</a:t>
            </a:r>
          </a:p>
          <a:p>
            <a:endParaRPr lang="en-US" i="1" baseline="0" dirty="0" smtClean="0"/>
          </a:p>
          <a:p>
            <a:r>
              <a:rPr lang="en-US" i="1" baseline="0" dirty="0" smtClean="0"/>
              <a:t>User Isolation</a:t>
            </a:r>
          </a:p>
          <a:p>
            <a:pPr marL="171450" indent="-171450">
              <a:buFontTx/>
              <a:buChar char="-"/>
            </a:pPr>
            <a:r>
              <a:rPr lang="en-US" i="1" baseline="0" dirty="0" smtClean="0"/>
              <a:t>CLAMP </a:t>
            </a:r>
            <a:r>
              <a:rPr lang="mr-IN" i="1" baseline="0" dirty="0" smtClean="0"/>
              <a:t>–</a:t>
            </a:r>
            <a:r>
              <a:rPr lang="en-US" i="1" baseline="0" dirty="0" smtClean="0"/>
              <a:t> Isolated code execution, but not data</a:t>
            </a:r>
          </a:p>
          <a:p>
            <a:pPr marL="171450" indent="-171450">
              <a:buFontTx/>
              <a:buChar char="-"/>
            </a:pPr>
            <a:r>
              <a:rPr lang="en-US" i="1" baseline="0" dirty="0" err="1" smtClean="0"/>
              <a:t>Pibox</a:t>
            </a:r>
            <a:r>
              <a:rPr lang="en-US" i="1" baseline="0" dirty="0" smtClean="0"/>
              <a:t> </a:t>
            </a:r>
            <a:r>
              <a:rPr lang="mr-IN" i="1" baseline="0" dirty="0" smtClean="0"/>
              <a:t>–</a:t>
            </a:r>
            <a:r>
              <a:rPr lang="en-US" i="1" baseline="0" dirty="0" smtClean="0"/>
              <a:t> Looked at sandboxes that span a mobile device and web server </a:t>
            </a:r>
            <a:r>
              <a:rPr lang="mr-IN" i="1" baseline="0" dirty="0" smtClean="0"/>
              <a:t>–</a:t>
            </a:r>
            <a:r>
              <a:rPr lang="en-US" i="1" baseline="0" dirty="0" smtClean="0"/>
              <a:t> privacy</a:t>
            </a:r>
          </a:p>
          <a:p>
            <a:r>
              <a:rPr lang="en-US" i="1" baseline="0" dirty="0" smtClean="0"/>
              <a:t>Single machine </a:t>
            </a:r>
            <a:r>
              <a:rPr lang="en-US" i="1" baseline="0" dirty="0" smtClean="0"/>
              <a:t>implementations</a:t>
            </a:r>
          </a:p>
          <a:p>
            <a:endParaRPr lang="en-US" i="1" dirty="0" smtClean="0"/>
          </a:p>
          <a:p>
            <a:r>
              <a:rPr lang="en-US" i="1" dirty="0" smtClean="0"/>
              <a:t>Expand on User Isolation</a:t>
            </a:r>
            <a:r>
              <a:rPr lang="en-US" i="1" baseline="0" dirty="0" smtClean="0"/>
              <a:t> </a:t>
            </a:r>
            <a:r>
              <a:rPr lang="mr-IN" i="1" baseline="0" dirty="0" smtClean="0"/>
              <a:t>–</a:t>
            </a:r>
            <a:r>
              <a:rPr lang="en-US" i="1" baseline="0" dirty="0" smtClean="0"/>
              <a:t> Architecture that is c</a:t>
            </a:r>
            <a:r>
              <a:rPr lang="en-US" i="1" dirty="0" smtClean="0"/>
              <a:t>ompatible with scale </a:t>
            </a:r>
            <a:r>
              <a:rPr lang="mr-IN" i="1" dirty="0" smtClean="0"/>
              <a:t>–</a:t>
            </a:r>
            <a:r>
              <a:rPr lang="en-US" i="1" dirty="0" smtClean="0"/>
              <a:t> 500 nodes on EC2</a:t>
            </a:r>
          </a:p>
          <a:p>
            <a:pPr marL="171450" indent="-171450">
              <a:buFontTx/>
              <a:buChar char="-"/>
            </a:pPr>
            <a:r>
              <a:rPr lang="en-US" i="1" baseline="0" dirty="0" smtClean="0"/>
              <a:t>Analyze cost of this architecture</a:t>
            </a:r>
          </a:p>
          <a:p>
            <a:pPr marL="171450" indent="-171450">
              <a:buFontTx/>
              <a:buChar char="-"/>
            </a:pPr>
            <a:r>
              <a:rPr lang="en-US" i="1" baseline="0" dirty="0" smtClean="0"/>
              <a:t>All developer code runs in this sandbox</a:t>
            </a:r>
          </a:p>
          <a:p>
            <a:endParaRPr lang="en-US" i="1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6F66-18BF-1844-A862-96E378BE059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974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propose an alternative architecture for web applications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Strongly isolate users in </a:t>
            </a:r>
            <a:r>
              <a:rPr lang="en-US" baseline="0" dirty="0" err="1" smtClean="0"/>
              <a:t>deprivileged</a:t>
            </a:r>
            <a:r>
              <a:rPr lang="en-US" baseline="0" dirty="0" smtClean="0"/>
              <a:t> sandboxes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Demonstrate that it prevents the most severe web-related vulnerabilities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modest overhead 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compatible with scaling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With the prevalence of security attacks on websites: It’s time to rethink how we code websites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6F66-18BF-1844-A862-96E378BE059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99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baseline="0" dirty="0" smtClean="0"/>
              <a:t>A typical bug: </a:t>
            </a:r>
            <a:r>
              <a:rPr lang="en-US" b="0" dirty="0" smtClean="0"/>
              <a:t>GitHub</a:t>
            </a:r>
            <a:r>
              <a:rPr lang="en-US" b="0" baseline="0" dirty="0" smtClean="0"/>
              <a:t> </a:t>
            </a:r>
            <a:r>
              <a:rPr lang="en-US" b="0" baseline="0" dirty="0" smtClean="0"/>
              <a:t>exploit </a:t>
            </a:r>
            <a:r>
              <a:rPr lang="en-US" b="0" baseline="0" dirty="0" smtClean="0"/>
              <a:t>2012</a:t>
            </a:r>
            <a:br>
              <a:rPr lang="en-US" b="0" baseline="0" dirty="0" smtClean="0"/>
            </a:br>
            <a:r>
              <a:rPr lang="en-US" b="0" baseline="0" dirty="0" smtClean="0"/>
              <a:t>This is server-side code</a:t>
            </a:r>
          </a:p>
          <a:p>
            <a:pPr marL="628650" lvl="1" indent="-171450">
              <a:buFontTx/>
              <a:buChar char="-"/>
            </a:pPr>
            <a:r>
              <a:rPr lang="en-US" b="0" baseline="0" dirty="0" smtClean="0"/>
              <a:t>Callback triggered when user issues POST to URL</a:t>
            </a:r>
          </a:p>
          <a:p>
            <a:pPr marL="628650" lvl="1" indent="-171450">
              <a:buFontTx/>
              <a:buChar char="-"/>
            </a:pPr>
            <a:r>
              <a:rPr lang="en-US" b="0" baseline="0" dirty="0" smtClean="0"/>
              <a:t>Update SSH key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baseline="0" dirty="0" smtClean="0"/>
              <a:t>“</a:t>
            </a:r>
            <a:r>
              <a:rPr lang="en-US" b="0" dirty="0" smtClean="0"/>
              <a:t>“You might notice something</a:t>
            </a:r>
            <a:r>
              <a:rPr lang="en-US" b="0" baseline="0" dirty="0" smtClean="0"/>
              <a:t> is missing here”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1" baseline="0" dirty="0" smtClean="0"/>
              <a:t>White hat hacker gave himself commit access to the Ruby on Rails organization to protest them ignoring his report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6F66-18BF-1844-A862-96E378BE05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3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These types of</a:t>
            </a:r>
            <a:r>
              <a:rPr lang="en-US" b="0" baseline="0" dirty="0" smtClean="0"/>
              <a:t> problems are common.</a:t>
            </a:r>
          </a:p>
          <a:p>
            <a:r>
              <a:rPr lang="en-US" b="0" baseline="0" dirty="0" smtClean="0"/>
              <a:t>Analyzed National Vulnerability Database from 2014</a:t>
            </a:r>
          </a:p>
          <a:p>
            <a:r>
              <a:rPr lang="en-US" b="0" baseline="0" dirty="0" smtClean="0"/>
              <a:t>- Hundreds of instances of these kinds of bugs</a:t>
            </a:r>
            <a:endParaRPr lang="en-US" b="0" dirty="0" smtClean="0"/>
          </a:p>
          <a:p>
            <a:endParaRPr lang="en-US" b="0" dirty="0" smtClean="0"/>
          </a:p>
          <a:p>
            <a:r>
              <a:rPr lang="en-US" b="0" dirty="0" smtClean="0"/>
              <a:t>Execute arbitrary shell commands specified by user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6F66-18BF-1844-A862-96E378BE059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142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Passes</a:t>
            </a:r>
            <a:r>
              <a:rPr lang="en-US" b="0" baseline="0" dirty="0" smtClean="0"/>
              <a:t> user input into a JavaScript `</a:t>
            </a:r>
            <a:r>
              <a:rPr lang="en-US" b="0" baseline="0" dirty="0" err="1" smtClean="0"/>
              <a:t>eval</a:t>
            </a:r>
            <a:r>
              <a:rPr lang="en-US" b="0" baseline="0" dirty="0" smtClean="0"/>
              <a:t>` - code injection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6F66-18BF-1844-A862-96E378BE059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377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Buffer Overflow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6F66-18BF-1844-A862-96E378BE059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363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Extra programming overhead </a:t>
            </a:r>
            <a:r>
              <a:rPr lang="mr-IN" baseline="0" dirty="0" smtClean="0"/>
              <a:t>–</a:t>
            </a:r>
            <a:r>
              <a:rPr lang="en-US" baseline="0" dirty="0" smtClean="0"/>
              <a:t> as a consequence of the model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New attack surface that didn’t exist before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Have to design message interface defensively</a:t>
            </a:r>
            <a:endParaRPr lang="en-US" baseline="0" dirty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We believe this to be less vulnerable compare to monolithic applications</a:t>
            </a: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 smtClean="0"/>
              <a:t>Thin interface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Limited access (defense in depth)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Defer to paper for additional techniques used when user attacks their container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Goal: More secure, not perfectly secure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6F66-18BF-1844-A862-96E378BE059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409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Let’s assume that developer</a:t>
            </a:r>
          </a:p>
          <a:p>
            <a:r>
              <a:rPr lang="en-US" dirty="0" smtClean="0"/>
              <a:t>1.</a:t>
            </a:r>
            <a:r>
              <a:rPr lang="en-US" baseline="0" dirty="0" smtClean="0"/>
              <a:t> gets user’s credentials</a:t>
            </a:r>
          </a:p>
          <a:p>
            <a:r>
              <a:rPr lang="en-US" baseline="0" dirty="0" smtClean="0"/>
              <a:t>2. Finds code injection vulnerability</a:t>
            </a:r>
          </a:p>
          <a:p>
            <a:r>
              <a:rPr lang="en-US" baseline="0" dirty="0" smtClean="0"/>
              <a:t>Only then has access to this interface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6F66-18BF-1844-A862-96E378BE059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30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6F66-18BF-1844-A862-96E378BE059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241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fontAlgn="auto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Capability provides proof of access, any storage guard can independently verify a capability</a:t>
            </a:r>
          </a:p>
          <a:p>
            <a:pPr marL="171450" indent="-171450" fontAlgn="auto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and application scale independently. </a:t>
            </a:r>
          </a:p>
          <a:p>
            <a:pPr marL="171450" indent="-171450" fontAlgn="auto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Deduplication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content hash</a:t>
            </a:r>
          </a:p>
          <a:p>
            <a:pPr marL="171450" indent="-171450" fontAlgn="auto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Transferring capabilities is cheap, regardless of the content size or number of users with access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indent="-171450" fontAlgn="auto">
              <a:buFontTx/>
              <a:buChar char="-"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capability is granted to a malicious user, they cannot destroy the owner’s data.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6F66-18BF-1844-A862-96E378BE059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0971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fontAlgn="auto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Capability provides proof of access, any storage guard can independently verify a capability</a:t>
            </a:r>
          </a:p>
          <a:p>
            <a:pPr marL="171450" indent="-171450" fontAlgn="auto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Database and application scale independently. </a:t>
            </a:r>
          </a:p>
          <a:p>
            <a:pPr marL="171450" indent="-171450" fontAlgn="auto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Deduplication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content hash</a:t>
            </a:r>
          </a:p>
          <a:p>
            <a:pPr marL="171450" indent="-171450" fontAlgn="auto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Transferring capabilities is cheap, regardless of the content size or number of users with access. </a:t>
            </a:r>
          </a:p>
          <a:p>
            <a:pPr marL="171450" indent="-171450" fontAlgn="auto">
              <a:buFontTx/>
              <a:buChar char="-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 capability is granted to a malicious user, they cannot destroy the owner’s data.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6F66-18BF-1844-A862-96E378BE059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36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2014 National Vulnerability Database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7316 entries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233 with max score =</a:t>
            </a:r>
            <a:r>
              <a:rPr lang="en-US" baseline="0" dirty="0" smtClean="0"/>
              <a:t> 10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Remotely exploitable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Low barrier to access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Requires no authentication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Total information disclosure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Complete loss of system integrity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Leads to total loss of availability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40 related to server-side web software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Tags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Arbitrary</a:t>
            </a:r>
            <a:r>
              <a:rPr lang="en-US" baseline="0" dirty="0" smtClean="0"/>
              <a:t> = arbitrary code execution, service disruption, information disclosure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Data Leak = lead data, not run code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Prevented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Sandbox = limited to single user’s container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Auth</a:t>
            </a:r>
            <a:r>
              <a:rPr lang="en-US" baseline="0" dirty="0" smtClean="0"/>
              <a:t> = app developer delegate authentication to </a:t>
            </a:r>
            <a:r>
              <a:rPr lang="en-US" baseline="0" dirty="0" err="1" smtClean="0"/>
              <a:t>Radiatus</a:t>
            </a: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r>
              <a:rPr lang="en-US" dirty="0" smtClean="0"/>
              <a:t>Top Categories</a:t>
            </a:r>
            <a:r>
              <a:rPr lang="en-US" baseline="0" dirty="0" smtClean="0"/>
              <a:t> 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Code execution (27) </a:t>
            </a:r>
            <a:r>
              <a:rPr lang="mr-IN" dirty="0" smtClean="0"/>
              <a:t>–</a:t>
            </a:r>
            <a:r>
              <a:rPr lang="en-US" dirty="0" smtClean="0"/>
              <a:t> buffer overflow, code</a:t>
            </a:r>
            <a:r>
              <a:rPr lang="en-US" baseline="0" dirty="0" smtClean="0"/>
              <a:t> injection (e.g. </a:t>
            </a:r>
            <a:r>
              <a:rPr lang="en-US" baseline="0" dirty="0" err="1" smtClean="0"/>
              <a:t>eval</a:t>
            </a:r>
            <a:r>
              <a:rPr lang="en-US" baseline="0" dirty="0" smtClean="0"/>
              <a:t>), shell commands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Path Traversal (7) - ../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Improper Authentication (4) </a:t>
            </a:r>
            <a:r>
              <a:rPr lang="mr-IN" baseline="0" dirty="0" smtClean="0"/>
              <a:t>–</a:t>
            </a:r>
            <a:r>
              <a:rPr lang="en-US" baseline="0" dirty="0" smtClean="0"/>
              <a:t> Missing access control checks for privileged actions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SQL Injection (2) </a:t>
            </a:r>
            <a:r>
              <a:rPr lang="mr-IN" baseline="0" dirty="0" smtClean="0"/>
              <a:t>–</a:t>
            </a:r>
            <a:r>
              <a:rPr lang="en-US" baseline="0" dirty="0" smtClean="0"/>
              <a:t> Parameterized client libraries really reduced this</a:t>
            </a:r>
          </a:p>
          <a:p>
            <a:pPr marL="628650" lvl="1" indent="-171450">
              <a:buFontTx/>
              <a:buChar char="-"/>
            </a:pPr>
            <a:r>
              <a:rPr lang="en-US" i="1" baseline="0" dirty="0" smtClean="0"/>
              <a:t>From 1476 vulnerabilities in 2008</a:t>
            </a:r>
          </a:p>
          <a:p>
            <a:pPr marL="171450" lvl="0" indent="-171450">
              <a:buFontTx/>
              <a:buChar char="-"/>
            </a:pPr>
            <a:endParaRPr lang="en-US" i="1" baseline="0" dirty="0" smtClean="0"/>
          </a:p>
          <a:p>
            <a:pPr marL="171450" lvl="0" indent="-171450">
              <a:buFontTx/>
              <a:buChar char="-"/>
            </a:pPr>
            <a:r>
              <a:rPr lang="en-US" i="0" baseline="0" dirty="0" smtClean="0"/>
              <a:t>Cross-site scripting </a:t>
            </a:r>
          </a:p>
          <a:p>
            <a:pPr marL="628650" lvl="1" indent="-171450">
              <a:buFontTx/>
              <a:buChar char="-"/>
            </a:pPr>
            <a:r>
              <a:rPr lang="en-US" i="0" baseline="0" dirty="0" smtClean="0"/>
              <a:t>Most common web vulnerability</a:t>
            </a:r>
          </a:p>
          <a:p>
            <a:pPr marL="628650" lvl="1" indent="-171450">
              <a:buFontTx/>
              <a:buChar char="-"/>
            </a:pPr>
            <a:r>
              <a:rPr lang="en-US" i="0" baseline="0" dirty="0" smtClean="0"/>
              <a:t>None with most severe score</a:t>
            </a:r>
          </a:p>
          <a:p>
            <a:pPr marL="628650" lvl="1" indent="-171450">
              <a:buFontTx/>
              <a:buChar char="-"/>
            </a:pPr>
            <a:r>
              <a:rPr lang="en-US" i="0" baseline="0" dirty="0" smtClean="0"/>
              <a:t>use Content Security Policies</a:t>
            </a:r>
          </a:p>
          <a:p>
            <a:pPr marL="171450" lvl="0" indent="-171450">
              <a:buFontTx/>
              <a:buChar char="-"/>
            </a:pPr>
            <a:r>
              <a:rPr lang="en-US" baseline="0" dirty="0" smtClean="0"/>
              <a:t>Cross-container communication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Still possible if hijack a user </a:t>
            </a:r>
            <a:r>
              <a:rPr lang="en-US" baseline="0" dirty="0" smtClean="0"/>
              <a:t>container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Have to design message interface defensively</a:t>
            </a:r>
            <a:endParaRPr lang="en-US" baseline="0" dirty="0" smtClean="0"/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Defense in Depth </a:t>
            </a:r>
            <a:r>
              <a:rPr lang="mr-IN" baseline="0" dirty="0" smtClean="0"/>
              <a:t>–</a:t>
            </a:r>
            <a:r>
              <a:rPr lang="en-US" baseline="0" dirty="0" smtClean="0"/>
              <a:t> enforce types, resource limits, limit network graph, evict bad actors, monitoring</a:t>
            </a:r>
          </a:p>
          <a:p>
            <a:pPr marL="171450" lvl="0" indent="-171450">
              <a:buFontTx/>
              <a:buChar char="-"/>
            </a:pPr>
            <a:endParaRPr lang="en-US" baseline="0" dirty="0" smtClean="0"/>
          </a:p>
          <a:p>
            <a:pPr marL="628650" lvl="1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6F66-18BF-1844-A862-96E378BE059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92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Much</a:t>
            </a:r>
            <a:r>
              <a:rPr lang="en-US" baseline="0" dirty="0" smtClean="0"/>
              <a:t> research in securing web applications</a:t>
            </a:r>
            <a:br>
              <a:rPr lang="en-US" baseline="0" dirty="0" smtClean="0"/>
            </a:br>
            <a:endParaRPr lang="en-US" dirty="0" smtClean="0"/>
          </a:p>
          <a:p>
            <a:r>
              <a:rPr lang="en-US" dirty="0" smtClean="0"/>
              <a:t>Service Isolation: 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Break</a:t>
            </a:r>
            <a:r>
              <a:rPr lang="en-US" baseline="0" dirty="0" smtClean="0"/>
              <a:t> apart a web app into many isolated services (e.g. search, shopping cart)</a:t>
            </a:r>
          </a:p>
          <a:p>
            <a:pPr marL="628650" lvl="1" indent="-171450">
              <a:buFontTx/>
              <a:buChar char="-"/>
            </a:pPr>
            <a:r>
              <a:rPr lang="en-US" baseline="0" dirty="0" smtClean="0"/>
              <a:t>Already done today in service-oriented architectures</a:t>
            </a:r>
          </a:p>
          <a:p>
            <a:r>
              <a:rPr lang="en-US" dirty="0" smtClean="0"/>
              <a:t>IFC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limit flow of information</a:t>
            </a:r>
            <a:endParaRPr lang="en-US" dirty="0" smtClean="0"/>
          </a:p>
          <a:p>
            <a:r>
              <a:rPr lang="en-US" dirty="0" smtClean="0"/>
              <a:t>Encryption </a:t>
            </a:r>
            <a:r>
              <a:rPr lang="mr-IN" dirty="0" smtClean="0"/>
              <a:t>–</a:t>
            </a:r>
            <a:r>
              <a:rPr lang="en-US" dirty="0" smtClean="0"/>
              <a:t> hide contents,</a:t>
            </a:r>
            <a:r>
              <a:rPr lang="en-US" baseline="0" dirty="0" smtClean="0"/>
              <a:t> even if database is leaked</a:t>
            </a:r>
            <a:endParaRPr lang="en-US" dirty="0" smtClean="0"/>
          </a:p>
          <a:p>
            <a:r>
              <a:rPr lang="en-US" dirty="0" smtClean="0"/>
              <a:t>Monitoring </a:t>
            </a:r>
            <a:r>
              <a:rPr lang="mr-IN" dirty="0" smtClean="0"/>
              <a:t>–</a:t>
            </a:r>
            <a:r>
              <a:rPr lang="en-US" dirty="0" smtClean="0"/>
              <a:t> monitor</a:t>
            </a:r>
            <a:r>
              <a:rPr lang="en-US" baseline="0" dirty="0" smtClean="0"/>
              <a:t> for anomalous behavior</a:t>
            </a:r>
            <a:endParaRPr lang="en-US" dirty="0" smtClean="0"/>
          </a:p>
          <a:p>
            <a:r>
              <a:rPr lang="en-US" dirty="0" smtClean="0"/>
              <a:t>Bug</a:t>
            </a:r>
            <a:r>
              <a:rPr lang="en-US" baseline="0" dirty="0" smtClean="0"/>
              <a:t> Finding </a:t>
            </a:r>
            <a:r>
              <a:rPr lang="mr-IN" baseline="0" dirty="0" smtClean="0"/>
              <a:t>–</a:t>
            </a:r>
            <a:r>
              <a:rPr lang="en-US" baseline="0" dirty="0" smtClean="0"/>
              <a:t> automatically search for bugs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Most of these techniques are compatible, represent a defense in depth solution to security.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User Isolation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CLAMP </a:t>
            </a:r>
            <a:r>
              <a:rPr lang="mr-IN" baseline="0" dirty="0" smtClean="0"/>
              <a:t>–</a:t>
            </a:r>
            <a:r>
              <a:rPr lang="en-US" baseline="0" dirty="0" smtClean="0"/>
              <a:t> Isolated code execution, but not data</a:t>
            </a:r>
          </a:p>
          <a:p>
            <a:pPr marL="171450" indent="-171450">
              <a:buFontTx/>
              <a:buChar char="-"/>
            </a:pPr>
            <a:r>
              <a:rPr lang="en-US" baseline="0" dirty="0" err="1" smtClean="0"/>
              <a:t>Pibox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Looked at sandboxes that span a mobile device and web server </a:t>
            </a:r>
            <a:r>
              <a:rPr lang="mr-IN" baseline="0" dirty="0" smtClean="0"/>
              <a:t>–</a:t>
            </a:r>
            <a:r>
              <a:rPr lang="en-US" baseline="0" dirty="0" smtClean="0"/>
              <a:t> privacy</a:t>
            </a:r>
          </a:p>
          <a:p>
            <a:r>
              <a:rPr lang="en-US" baseline="0" dirty="0" smtClean="0"/>
              <a:t>Single machine implementations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6F66-18BF-1844-A862-96E378BE059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8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Missing security</a:t>
            </a:r>
            <a:r>
              <a:rPr lang="en-US" b="0" baseline="0" dirty="0" smtClean="0"/>
              <a:t> checks</a:t>
            </a:r>
            <a:endParaRPr lang="en-US" b="0" dirty="0" smtClean="0"/>
          </a:p>
          <a:p>
            <a:r>
              <a:rPr lang="en-US" b="0" dirty="0" smtClean="0"/>
              <a:t>- </a:t>
            </a:r>
            <a:r>
              <a:rPr lang="en-US" b="0" baseline="0" dirty="0" smtClean="0"/>
              <a:t>Check if signed in / has cookie</a:t>
            </a:r>
          </a:p>
          <a:p>
            <a:pPr marL="171450" lvl="0" indent="-171450">
              <a:buFontTx/>
              <a:buChar char="-"/>
            </a:pPr>
            <a:r>
              <a:rPr lang="en-US" b="0" baseline="0" dirty="0" smtClean="0"/>
              <a:t>Check the account associated with the cookie</a:t>
            </a:r>
          </a:p>
          <a:p>
            <a:pPr marL="171450" lvl="0" indent="-171450">
              <a:buFontTx/>
              <a:buChar char="-"/>
            </a:pPr>
            <a:r>
              <a:rPr lang="en-US" b="0" baseline="0" dirty="0" smtClean="0"/>
              <a:t>Check validity of the cookie (IP address / session timeout)</a:t>
            </a:r>
          </a:p>
          <a:p>
            <a:pPr marL="171450" lvl="0" indent="-171450">
              <a:buFontTx/>
              <a:buChar char="-"/>
            </a:pPr>
            <a:r>
              <a:rPr lang="en-US" b="0" baseline="0" dirty="0" smtClean="0"/>
              <a:t>Check if the public key attributes matched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6F66-18BF-1844-A862-96E378BE05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48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The user specifies </a:t>
            </a:r>
            <a:r>
              <a:rPr lang="en-US" b="0" baseline="0" dirty="0" err="1" smtClean="0"/>
              <a:t>param</a:t>
            </a:r>
            <a:r>
              <a:rPr lang="en-US" b="0" baseline="0" dirty="0" smtClean="0"/>
              <a:t> = (</a:t>
            </a:r>
            <a:r>
              <a:rPr lang="en-US" b="0" baseline="0" dirty="0" err="1" smtClean="0"/>
              <a:t>id,public_key</a:t>
            </a:r>
            <a:r>
              <a:rPr lang="en-US" b="0" baseline="0" dirty="0" smtClean="0"/>
              <a:t>)</a:t>
            </a:r>
            <a:endParaRPr lang="en-US" baseline="0" dirty="0" smtClean="0"/>
          </a:p>
          <a:p>
            <a:r>
              <a:rPr lang="en-US" baseline="0" dirty="0" smtClean="0"/>
              <a:t>Attacker uploaded key to the Ruby-on-Rails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6F66-18BF-1844-A862-96E378BE059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97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Now</a:t>
            </a:r>
            <a:r>
              <a:rPr lang="en-US" b="0" baseline="0" dirty="0" smtClean="0"/>
              <a:t> multiply these handlers by dozens, even hundreds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dirty="0" smtClean="0"/>
              <a:t>Intermingles</a:t>
            </a:r>
            <a:r>
              <a:rPr lang="en-US" b="0" baseline="0" dirty="0" smtClean="0"/>
              <a:t> authentication, user actions, and content fetching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Commonly both developer and user-facing HTTP handlers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Mistake in any could lead to wider compromise</a:t>
            </a:r>
            <a:endParaRPr lang="en-US" b="0" dirty="0" smtClean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6F66-18BF-1844-A862-96E378BE05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27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 smtClean="0"/>
          </a:p>
          <a:p>
            <a:r>
              <a:rPr lang="en-US" b="0" dirty="0" smtClean="0"/>
              <a:t>Threat Model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External Attacks </a:t>
            </a:r>
            <a:r>
              <a:rPr lang="mr-IN" b="0" baseline="0" dirty="0" smtClean="0"/>
              <a:t>–</a:t>
            </a:r>
            <a:r>
              <a:rPr lang="en-US" b="0" baseline="0" dirty="0" smtClean="0"/>
              <a:t> arbitrary network requests</a:t>
            </a:r>
            <a:br>
              <a:rPr lang="en-US" b="0" baseline="0" dirty="0" smtClean="0"/>
            </a:br>
            <a:r>
              <a:rPr lang="en-US" b="0" baseline="0" dirty="0" smtClean="0"/>
              <a:t>(e.g. code injection, SQL injection, path traversal, buffer overflows)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Not insider attacks</a:t>
            </a:r>
          </a:p>
          <a:p>
            <a:pPr marL="171450" indent="-171450">
              <a:buFontTx/>
              <a:buChar char="-"/>
            </a:pPr>
            <a:r>
              <a:rPr lang="en-US" b="0" baseline="0" dirty="0" smtClean="0"/>
              <a:t>Attack flaws in server-side logic, not client-side logic e.g. XSS or </a:t>
            </a:r>
            <a:r>
              <a:rPr lang="en-US" b="0" baseline="0" dirty="0" smtClean="0"/>
              <a:t>CSRF</a:t>
            </a: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6F66-18BF-1844-A862-96E378BE05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853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Suppose we assign a sandboxed process on the server for every user?</a:t>
            </a:r>
          </a:p>
          <a:p>
            <a:r>
              <a:rPr lang="en-US" b="0" dirty="0" smtClean="0"/>
              <a:t>-</a:t>
            </a:r>
            <a:r>
              <a:rPr lang="en-US" b="0" baseline="0" dirty="0" smtClean="0"/>
              <a:t> Call this a `user container`</a:t>
            </a:r>
            <a:endParaRPr lang="en-US" b="0" dirty="0" smtClean="0"/>
          </a:p>
          <a:p>
            <a:r>
              <a:rPr lang="en-US" b="0" dirty="0" smtClean="0"/>
              <a:t>Shared nothing</a:t>
            </a:r>
          </a:p>
          <a:p>
            <a:pPr marL="171450" indent="-171450">
              <a:buFontTx/>
              <a:buChar char="-"/>
            </a:pPr>
            <a:r>
              <a:rPr lang="en-US" b="0" dirty="0" smtClean="0"/>
              <a:t>any server-side code running on behalf of a user runs in an isolated</a:t>
            </a:r>
            <a:r>
              <a:rPr lang="en-US" b="0" baseline="0" dirty="0" smtClean="0"/>
              <a:t> sandbox with only access to that user’s data</a:t>
            </a:r>
          </a:p>
          <a:p>
            <a:pPr marL="171450" indent="-171450">
              <a:buFontTx/>
              <a:buChar char="-"/>
            </a:pPr>
            <a:endParaRPr lang="en-US" b="0" dirty="0" smtClean="0"/>
          </a:p>
          <a:p>
            <a:r>
              <a:rPr lang="en-US" b="0" dirty="0" smtClean="0"/>
              <a:t>Limit impact of vulnerabilities </a:t>
            </a:r>
            <a:r>
              <a:rPr lang="mr-IN" b="0" dirty="0" smtClean="0"/>
              <a:t>–</a:t>
            </a:r>
            <a:r>
              <a:rPr lang="en-US" b="0" dirty="0" smtClean="0"/>
              <a:t> only access to the</a:t>
            </a:r>
            <a:r>
              <a:rPr lang="en-US" b="0" baseline="0" dirty="0" smtClean="0"/>
              <a:t> container for the users for which attacker has credentials</a:t>
            </a:r>
            <a:endParaRPr lang="en-US" b="0" dirty="0" smtClean="0"/>
          </a:p>
          <a:p>
            <a:endParaRPr lang="en-US" b="0" dirty="0" smtClean="0"/>
          </a:p>
          <a:p>
            <a:r>
              <a:rPr lang="en-US" b="0" dirty="0" smtClean="0"/>
              <a:t>As a consequence, need to solve a set</a:t>
            </a:r>
            <a:r>
              <a:rPr lang="en-US" b="0" baseline="0" dirty="0" smtClean="0"/>
              <a:t> of other problems to make this architecture work:</a:t>
            </a:r>
          </a:p>
          <a:p>
            <a:r>
              <a:rPr lang="en-US" b="0" baseline="0" dirty="0" smtClean="0"/>
              <a:t>- How do we restructure an application to support sharing and storing of data</a:t>
            </a:r>
            <a:endParaRPr lang="en-US" b="0" dirty="0" smtClean="0"/>
          </a:p>
          <a:p>
            <a:r>
              <a:rPr lang="en-US" b="0" dirty="0" smtClean="0"/>
              <a:t>-</a:t>
            </a:r>
            <a:r>
              <a:rPr lang="en-US" b="0" baseline="0" dirty="0" smtClean="0"/>
              <a:t> </a:t>
            </a:r>
            <a:r>
              <a:rPr lang="en-US" b="0" dirty="0" smtClean="0"/>
              <a:t>Compatible </a:t>
            </a:r>
            <a:r>
              <a:rPr lang="en-US" b="0" dirty="0" smtClean="0"/>
              <a:t>with scale</a:t>
            </a:r>
          </a:p>
          <a:p>
            <a:pPr marL="628650" lvl="1" indent="-171450">
              <a:buFontTx/>
              <a:buChar char="-"/>
            </a:pPr>
            <a:r>
              <a:rPr lang="en-US" b="0" baseline="0" dirty="0" smtClean="0"/>
              <a:t>Analyze </a:t>
            </a:r>
            <a:r>
              <a:rPr lang="en-US" b="0" baseline="0" dirty="0" smtClean="0"/>
              <a:t>cost of this architecture</a:t>
            </a:r>
            <a:endParaRPr lang="en-US" b="0" baseline="0" dirty="0" smtClean="0"/>
          </a:p>
          <a:p>
            <a:pPr marL="171450" indent="-171450">
              <a:buFontTx/>
              <a:buChar char="-"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6F66-18BF-1844-A862-96E378BE05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3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baseline="0" dirty="0" smtClean="0"/>
              <a:t>For reference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="0" baseline="0" dirty="0" smtClean="0"/>
              <a:t>- Old system </a:t>
            </a:r>
            <a:r>
              <a:rPr lang="mr-IN" b="0" baseline="0" dirty="0" smtClean="0"/>
              <a:t>–</a:t>
            </a:r>
            <a:r>
              <a:rPr lang="en-US" b="0" baseline="0" dirty="0" smtClean="0"/>
              <a:t> shared everything through a 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9F6F66-18BF-1844-A862-96E378BE05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91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FB92-0BCB-D34D-900F-416ADBAED758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9460-B5AA-F94E-9EC9-A88A43CA5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FB92-0BCB-D34D-900F-416ADBAED758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9460-B5AA-F94E-9EC9-A88A43CA5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2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FB92-0BCB-D34D-900F-416ADBAED758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9460-B5AA-F94E-9EC9-A88A43CA5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9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FB92-0BCB-D34D-900F-416ADBAED758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9460-B5AA-F94E-9EC9-A88A43CA5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5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FB92-0BCB-D34D-900F-416ADBAED758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9460-B5AA-F94E-9EC9-A88A43CA5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2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FB92-0BCB-D34D-900F-416ADBAED758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9460-B5AA-F94E-9EC9-A88A43CA5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8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FB92-0BCB-D34D-900F-416ADBAED758}" type="datetimeFigureOut">
              <a:rPr lang="en-US" smtClean="0"/>
              <a:t>10/4/16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9460-B5AA-F94E-9EC9-A88A43CA5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8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FB92-0BCB-D34D-900F-416ADBAED758}" type="datetimeFigureOut">
              <a:rPr lang="en-US" smtClean="0"/>
              <a:t>10/4/16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9460-B5AA-F94E-9EC9-A88A43CA5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7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FB92-0BCB-D34D-900F-416ADBAED758}" type="datetimeFigureOut">
              <a:rPr lang="en-US" smtClean="0"/>
              <a:t>10/4/16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9460-B5AA-F94E-9EC9-A88A43CA5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35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FB92-0BCB-D34D-900F-416ADBAED758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9460-B5AA-F94E-9EC9-A88A43CA5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FB92-0BCB-D34D-900F-416ADBAED758}" type="datetimeFigureOut">
              <a:rPr lang="en-US" smtClean="0"/>
              <a:t>10/4/16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C9460-B5AA-F94E-9EC9-A88A43CA5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4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EBFB92-0BCB-D34D-900F-416ADBAED758}" type="datetimeFigureOut">
              <a:rPr lang="en-US" smtClean="0"/>
              <a:t>10/4/16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C9460-B5AA-F94E-9EC9-A88A43CA5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82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Radiatus</a:t>
            </a:r>
            <a:r>
              <a:rPr lang="en-US" b="1" dirty="0" smtClean="0"/>
              <a:t>: a Shared Nothing Server-Side Web Architecture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Raymond Cheng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William Scott, Paul </a:t>
            </a:r>
            <a:r>
              <a:rPr lang="en-US" dirty="0" err="1" smtClean="0"/>
              <a:t>Ellenbogen</a:t>
            </a:r>
            <a:r>
              <a:rPr lang="en-US" dirty="0" smtClean="0"/>
              <a:t>, Jon Howell, </a:t>
            </a:r>
            <a:br>
              <a:rPr lang="en-US" dirty="0" smtClean="0"/>
            </a:br>
            <a:r>
              <a:rPr lang="en-US" dirty="0" smtClean="0"/>
              <a:t>Franziska </a:t>
            </a:r>
            <a:r>
              <a:rPr lang="en-US" dirty="0" err="1" smtClean="0"/>
              <a:t>Roesner</a:t>
            </a:r>
            <a:r>
              <a:rPr lang="en-US" dirty="0" smtClean="0"/>
              <a:t>, Arvind Krishnamurthy, Thomas </a:t>
            </a:r>
            <a:r>
              <a:rPr lang="en-US" dirty="0" smtClean="0"/>
              <a:t>Anderson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102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Architecture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573484" y="183810"/>
            <a:ext cx="3265716" cy="1030514"/>
          </a:xfrm>
          <a:prstGeom prst="can">
            <a:avLst>
              <a:gd name="adj" fmla="val 1795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Global </a:t>
            </a:r>
            <a:br>
              <a:rPr lang="en-US" sz="2400" dirty="0" smtClean="0"/>
            </a:br>
            <a:r>
              <a:rPr lang="en-US" sz="2400" dirty="0" smtClean="0"/>
              <a:t>Shared DB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9078685" y="164862"/>
            <a:ext cx="1799772" cy="103051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Memcache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422399" y="2438401"/>
            <a:ext cx="2307771" cy="27286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Global </a:t>
            </a:r>
            <a:r>
              <a:rPr lang="en-US" sz="2400" dirty="0" smtClean="0"/>
              <a:t>Application </a:t>
            </a:r>
            <a:r>
              <a:rPr lang="en-US" sz="2400" dirty="0" smtClean="0"/>
              <a:t>Logic</a:t>
            </a:r>
            <a:br>
              <a:rPr lang="en-US" sz="2400" dirty="0" smtClean="0"/>
            </a:br>
            <a:r>
              <a:rPr lang="en-US" sz="2400" dirty="0" smtClean="0"/>
              <a:t>+</a:t>
            </a:r>
            <a:br>
              <a:rPr lang="en-US" sz="2400" dirty="0" smtClean="0"/>
            </a:br>
            <a:r>
              <a:rPr lang="en-US" sz="2400" dirty="0" smtClean="0"/>
              <a:t>Access Control</a:t>
            </a:r>
            <a:br>
              <a:rPr lang="en-US" sz="2400" dirty="0" smtClean="0"/>
            </a:br>
            <a:r>
              <a:rPr lang="en-US" sz="2400" dirty="0" smtClean="0"/>
              <a:t>+</a:t>
            </a:r>
            <a:br>
              <a:rPr lang="en-US" sz="2400" dirty="0" smtClean="0"/>
            </a:br>
            <a:r>
              <a:rPr lang="en-US" sz="2400" dirty="0" smtClean="0"/>
              <a:t>Authentication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422399" y="1811793"/>
            <a:ext cx="2307771" cy="6266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Sockets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346780" y="5077697"/>
            <a:ext cx="122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 1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4172856" y="2438401"/>
            <a:ext cx="2307771" cy="27286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Global </a:t>
            </a:r>
            <a:r>
              <a:rPr lang="en-US" sz="2400" dirty="0" smtClean="0"/>
              <a:t>Application </a:t>
            </a:r>
            <a:r>
              <a:rPr lang="en-US" sz="2400" dirty="0" smtClean="0"/>
              <a:t>Logic</a:t>
            </a:r>
            <a:br>
              <a:rPr lang="en-US" sz="2400" dirty="0" smtClean="0"/>
            </a:br>
            <a:r>
              <a:rPr lang="en-US" sz="2400" dirty="0" smtClean="0"/>
              <a:t>+</a:t>
            </a:r>
            <a:br>
              <a:rPr lang="en-US" sz="2400" dirty="0" smtClean="0"/>
            </a:br>
            <a:r>
              <a:rPr lang="en-US" sz="2400" dirty="0" smtClean="0"/>
              <a:t>Access Control</a:t>
            </a:r>
            <a:br>
              <a:rPr lang="en-US" sz="2400" dirty="0" smtClean="0"/>
            </a:br>
            <a:r>
              <a:rPr lang="en-US" sz="2400" dirty="0" smtClean="0"/>
              <a:t>+</a:t>
            </a:r>
            <a:br>
              <a:rPr lang="en-US" sz="2400" dirty="0" smtClean="0"/>
            </a:br>
            <a:r>
              <a:rPr lang="en-US" sz="2400" dirty="0" smtClean="0"/>
              <a:t>Authentication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172856" y="1811793"/>
            <a:ext cx="2307771" cy="6266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Sockets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6998932" y="2438401"/>
            <a:ext cx="2307771" cy="27286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Global </a:t>
            </a:r>
            <a:r>
              <a:rPr lang="en-US" sz="2400" dirty="0" smtClean="0"/>
              <a:t>Application </a:t>
            </a:r>
            <a:r>
              <a:rPr lang="en-US" sz="2400" dirty="0" smtClean="0"/>
              <a:t>Logic</a:t>
            </a:r>
            <a:br>
              <a:rPr lang="en-US" sz="2400" dirty="0" smtClean="0"/>
            </a:br>
            <a:r>
              <a:rPr lang="en-US" sz="2400" dirty="0" smtClean="0"/>
              <a:t>+</a:t>
            </a:r>
            <a:br>
              <a:rPr lang="en-US" sz="2400" dirty="0" smtClean="0"/>
            </a:br>
            <a:r>
              <a:rPr lang="en-US" sz="2400" dirty="0" smtClean="0"/>
              <a:t>Access Control</a:t>
            </a:r>
            <a:br>
              <a:rPr lang="en-US" sz="2400" dirty="0" smtClean="0"/>
            </a:br>
            <a:r>
              <a:rPr lang="en-US" sz="2400" dirty="0" smtClean="0"/>
              <a:t>+</a:t>
            </a:r>
            <a:br>
              <a:rPr lang="en-US" sz="2400" dirty="0" smtClean="0"/>
            </a:br>
            <a:r>
              <a:rPr lang="en-US" sz="2400" dirty="0" smtClean="0"/>
              <a:t>Authentication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998932" y="1811793"/>
            <a:ext cx="2307771" cy="6266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Sockets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9651999" y="2940970"/>
            <a:ext cx="9877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smtClean="0"/>
              <a:t>. . .</a:t>
            </a:r>
            <a:endParaRPr lang="en-US" sz="5000" b="1" dirty="0"/>
          </a:p>
        </p:txBody>
      </p:sp>
      <p:sp>
        <p:nvSpPr>
          <p:cNvPr id="17" name="Rectangle 16"/>
          <p:cNvSpPr/>
          <p:nvPr/>
        </p:nvSpPr>
        <p:spPr>
          <a:xfrm>
            <a:off x="1422399" y="5449675"/>
            <a:ext cx="9593944" cy="4354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Load Balancer</a:t>
            </a:r>
            <a:endParaRPr lang="en-US" sz="2400" dirty="0"/>
          </a:p>
        </p:txBody>
      </p:sp>
      <p:cxnSp>
        <p:nvCxnSpPr>
          <p:cNvPr id="19" name="Straight Arrow Connector 18"/>
          <p:cNvCxnSpPr>
            <a:stCxn id="8" idx="0"/>
            <a:endCxn id="4" idx="3"/>
          </p:cNvCxnSpPr>
          <p:nvPr/>
        </p:nvCxnSpPr>
        <p:spPr>
          <a:xfrm flipV="1">
            <a:off x="2576285" y="1214324"/>
            <a:ext cx="4630057" cy="597469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0"/>
          </p:cNvCxnSpPr>
          <p:nvPr/>
        </p:nvCxnSpPr>
        <p:spPr>
          <a:xfrm flipV="1">
            <a:off x="2576285" y="1195376"/>
            <a:ext cx="7402286" cy="616417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0"/>
          </p:cNvCxnSpPr>
          <p:nvPr/>
        </p:nvCxnSpPr>
        <p:spPr>
          <a:xfrm flipV="1">
            <a:off x="5326742" y="1233272"/>
            <a:ext cx="1870820" cy="578521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0"/>
            <a:endCxn id="6" idx="2"/>
          </p:cNvCxnSpPr>
          <p:nvPr/>
        </p:nvCxnSpPr>
        <p:spPr>
          <a:xfrm flipV="1">
            <a:off x="5326742" y="1195376"/>
            <a:ext cx="4651829" cy="616417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149768" y="1214325"/>
            <a:ext cx="1828803" cy="597468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0"/>
            <a:endCxn id="4" idx="3"/>
          </p:cNvCxnSpPr>
          <p:nvPr/>
        </p:nvCxnSpPr>
        <p:spPr>
          <a:xfrm flipH="1" flipV="1">
            <a:off x="7206342" y="1214324"/>
            <a:ext cx="946476" cy="597469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005113" y="6152294"/>
            <a:ext cx="834571" cy="647211"/>
            <a:chOff x="10515600" y="4659086"/>
            <a:chExt cx="834571" cy="647211"/>
          </a:xfrm>
        </p:grpSpPr>
        <p:sp>
          <p:nvSpPr>
            <p:cNvPr id="39" name="Round Same Side Corner Rectangle 38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A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059502" y="6152294"/>
            <a:ext cx="834571" cy="647211"/>
            <a:chOff x="10515600" y="4659086"/>
            <a:chExt cx="834571" cy="647211"/>
          </a:xfrm>
        </p:grpSpPr>
        <p:sp>
          <p:nvSpPr>
            <p:cNvPr id="44" name="Round Same Side Corner Rectangle 43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B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113891" y="6151415"/>
            <a:ext cx="834571" cy="647211"/>
            <a:chOff x="10515600" y="4659086"/>
            <a:chExt cx="834571" cy="647211"/>
          </a:xfrm>
        </p:grpSpPr>
        <p:sp>
          <p:nvSpPr>
            <p:cNvPr id="47" name="Round Same Side Corner Rectangle 46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C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168280" y="6149651"/>
            <a:ext cx="834571" cy="647211"/>
            <a:chOff x="10515600" y="4659086"/>
            <a:chExt cx="834571" cy="647211"/>
          </a:xfrm>
        </p:grpSpPr>
        <p:sp>
          <p:nvSpPr>
            <p:cNvPr id="50" name="Round Same Side Corner Rectangle 49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D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223719" y="6148772"/>
            <a:ext cx="834571" cy="647211"/>
            <a:chOff x="10515600" y="4659086"/>
            <a:chExt cx="834571" cy="647211"/>
          </a:xfrm>
        </p:grpSpPr>
        <p:sp>
          <p:nvSpPr>
            <p:cNvPr id="53" name="Round Same Side Corner Rectangle 52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E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277058" y="6143487"/>
            <a:ext cx="834571" cy="647211"/>
            <a:chOff x="10515600" y="4659086"/>
            <a:chExt cx="834571" cy="647211"/>
          </a:xfrm>
        </p:grpSpPr>
        <p:sp>
          <p:nvSpPr>
            <p:cNvPr id="56" name="Round Same Side Corner Rectangle 55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F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330397" y="6138202"/>
            <a:ext cx="834571" cy="647211"/>
            <a:chOff x="10515600" y="4659086"/>
            <a:chExt cx="834571" cy="647211"/>
          </a:xfrm>
        </p:grpSpPr>
        <p:sp>
          <p:nvSpPr>
            <p:cNvPr id="59" name="Round Same Side Corner Rectangle 58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G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383736" y="6119889"/>
            <a:ext cx="834571" cy="647211"/>
            <a:chOff x="10515600" y="4659086"/>
            <a:chExt cx="834571" cy="647211"/>
          </a:xfrm>
        </p:grpSpPr>
        <p:sp>
          <p:nvSpPr>
            <p:cNvPr id="62" name="Round Same Side Corner Rectangle 61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H</a:t>
              </a:r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9437075" y="6114604"/>
            <a:ext cx="834571" cy="647211"/>
            <a:chOff x="10515600" y="4659086"/>
            <a:chExt cx="834571" cy="647211"/>
          </a:xfrm>
        </p:grpSpPr>
        <p:sp>
          <p:nvSpPr>
            <p:cNvPr id="65" name="Round Same Side Corner Rectangle 64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I</a:t>
              </a:r>
              <a:endParaRPr lang="en-US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0384571" y="5923639"/>
            <a:ext cx="9877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smtClean="0"/>
              <a:t>. . .</a:t>
            </a:r>
            <a:endParaRPr lang="en-US" sz="5000" b="1" dirty="0"/>
          </a:p>
        </p:txBody>
      </p:sp>
      <p:cxnSp>
        <p:nvCxnSpPr>
          <p:cNvPr id="73" name="Straight Arrow Connector 72"/>
          <p:cNvCxnSpPr>
            <a:stCxn id="40" idx="0"/>
          </p:cNvCxnSpPr>
          <p:nvPr/>
        </p:nvCxnSpPr>
        <p:spPr>
          <a:xfrm flipV="1">
            <a:off x="1422399" y="5167087"/>
            <a:ext cx="3873790" cy="1159379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5" idx="0"/>
            <a:endCxn id="7" idx="2"/>
          </p:cNvCxnSpPr>
          <p:nvPr/>
        </p:nvCxnSpPr>
        <p:spPr>
          <a:xfrm flipV="1">
            <a:off x="2476788" y="5167087"/>
            <a:ext cx="99497" cy="1159379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</p:cNvCxnSpPr>
          <p:nvPr/>
        </p:nvCxnSpPr>
        <p:spPr>
          <a:xfrm flipV="1">
            <a:off x="3531177" y="5164444"/>
            <a:ext cx="1733507" cy="1161143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1" idx="0"/>
            <a:endCxn id="13" idx="2"/>
          </p:cNvCxnSpPr>
          <p:nvPr/>
        </p:nvCxnSpPr>
        <p:spPr>
          <a:xfrm flipV="1">
            <a:off x="4585566" y="5167087"/>
            <a:ext cx="3567252" cy="1156736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3" idx="0"/>
            <a:endCxn id="7" idx="2"/>
          </p:cNvCxnSpPr>
          <p:nvPr/>
        </p:nvCxnSpPr>
        <p:spPr>
          <a:xfrm flipH="1" flipV="1">
            <a:off x="2576285" y="5167087"/>
            <a:ext cx="6224737" cy="1126974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0" idx="0"/>
          </p:cNvCxnSpPr>
          <p:nvPr/>
        </p:nvCxnSpPr>
        <p:spPr>
          <a:xfrm flipV="1">
            <a:off x="7747683" y="5181602"/>
            <a:ext cx="352410" cy="1130772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6" idx="0"/>
          </p:cNvCxnSpPr>
          <p:nvPr/>
        </p:nvCxnSpPr>
        <p:spPr>
          <a:xfrm flipH="1" flipV="1">
            <a:off x="5232137" y="5164444"/>
            <a:ext cx="4622224" cy="1124332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54" idx="0"/>
          </p:cNvCxnSpPr>
          <p:nvPr/>
        </p:nvCxnSpPr>
        <p:spPr>
          <a:xfrm flipV="1">
            <a:off x="5641005" y="5180105"/>
            <a:ext cx="2508763" cy="1142839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57" idx="0"/>
            <a:endCxn id="7" idx="2"/>
          </p:cNvCxnSpPr>
          <p:nvPr/>
        </p:nvCxnSpPr>
        <p:spPr>
          <a:xfrm flipH="1" flipV="1">
            <a:off x="2576285" y="5167087"/>
            <a:ext cx="4118059" cy="1150572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23313" y="5066012"/>
            <a:ext cx="122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 3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066685" y="5075465"/>
            <a:ext cx="122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 2</a:t>
            </a:r>
            <a:endParaRPr lang="en-US" sz="2400" b="1" dirty="0"/>
          </a:p>
        </p:txBody>
      </p:sp>
      <p:sp>
        <p:nvSpPr>
          <p:cNvPr id="67" name="Rectangle 66"/>
          <p:cNvSpPr/>
          <p:nvPr/>
        </p:nvSpPr>
        <p:spPr>
          <a:xfrm>
            <a:off x="9452867" y="2176911"/>
            <a:ext cx="293075" cy="28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9452866" y="2563402"/>
            <a:ext cx="293075" cy="2866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9727799" y="2139887"/>
            <a:ext cx="246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Trusted Computing Base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727799" y="2547754"/>
            <a:ext cx="72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1134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Radiatus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298988" y="183810"/>
            <a:ext cx="6540212" cy="1030514"/>
          </a:xfrm>
          <a:prstGeom prst="can">
            <a:avLst>
              <a:gd name="adj" fmla="val 1795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9078685" y="164862"/>
            <a:ext cx="1799772" cy="791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Memcache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422399" y="2438401"/>
            <a:ext cx="2307771" cy="272868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422399" y="1811793"/>
            <a:ext cx="2307771" cy="6266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Radiatus</a:t>
            </a:r>
            <a:r>
              <a:rPr lang="en-US" sz="2400" dirty="0" smtClean="0"/>
              <a:t> API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346780" y="5077697"/>
            <a:ext cx="122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 1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4172856" y="2438401"/>
            <a:ext cx="2307771" cy="272868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172856" y="1811793"/>
            <a:ext cx="2307771" cy="6266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Radiatus</a:t>
            </a:r>
            <a:r>
              <a:rPr lang="en-US" sz="2400" dirty="0" smtClean="0"/>
              <a:t> API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6685" y="5075465"/>
            <a:ext cx="122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 2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6998932" y="2438401"/>
            <a:ext cx="2307771" cy="272868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998932" y="1811793"/>
            <a:ext cx="2307771" cy="6266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Radiatus</a:t>
            </a:r>
            <a:r>
              <a:rPr lang="en-US" sz="2400" dirty="0" smtClean="0"/>
              <a:t> API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23313" y="5066012"/>
            <a:ext cx="122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 3</a:t>
            </a:r>
            <a:endParaRPr 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9651999" y="2940970"/>
            <a:ext cx="9877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smtClean="0"/>
              <a:t>. . .</a:t>
            </a:r>
            <a:endParaRPr lang="en-US" sz="5000" b="1" dirty="0"/>
          </a:p>
        </p:txBody>
      </p:sp>
      <p:sp>
        <p:nvSpPr>
          <p:cNvPr id="17" name="Rectangle 16"/>
          <p:cNvSpPr/>
          <p:nvPr/>
        </p:nvSpPr>
        <p:spPr>
          <a:xfrm>
            <a:off x="1422399" y="5449675"/>
            <a:ext cx="9593944" cy="4354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User Router + </a:t>
            </a:r>
            <a:r>
              <a:rPr lang="en-US" sz="2400" dirty="0" err="1" smtClean="0"/>
              <a:t>Auth</a:t>
            </a:r>
            <a:endParaRPr lang="en-US" sz="24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1005113" y="6152294"/>
            <a:ext cx="834571" cy="647211"/>
            <a:chOff x="10515600" y="4659086"/>
            <a:chExt cx="834571" cy="647211"/>
          </a:xfrm>
        </p:grpSpPr>
        <p:sp>
          <p:nvSpPr>
            <p:cNvPr id="39" name="Round Same Side Corner Rectangle 38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A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059502" y="6152294"/>
            <a:ext cx="834571" cy="647211"/>
            <a:chOff x="10515600" y="4659086"/>
            <a:chExt cx="834571" cy="647211"/>
          </a:xfrm>
        </p:grpSpPr>
        <p:sp>
          <p:nvSpPr>
            <p:cNvPr id="44" name="Round Same Side Corner Rectangle 43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B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113891" y="6151415"/>
            <a:ext cx="834571" cy="647211"/>
            <a:chOff x="10515600" y="4659086"/>
            <a:chExt cx="834571" cy="647211"/>
          </a:xfrm>
        </p:grpSpPr>
        <p:sp>
          <p:nvSpPr>
            <p:cNvPr id="47" name="Round Same Side Corner Rectangle 46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C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168280" y="6149651"/>
            <a:ext cx="834571" cy="647211"/>
            <a:chOff x="10515600" y="4659086"/>
            <a:chExt cx="834571" cy="647211"/>
          </a:xfrm>
        </p:grpSpPr>
        <p:sp>
          <p:nvSpPr>
            <p:cNvPr id="50" name="Round Same Side Corner Rectangle 49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D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223719" y="6148772"/>
            <a:ext cx="834571" cy="647211"/>
            <a:chOff x="10515600" y="4659086"/>
            <a:chExt cx="834571" cy="647211"/>
          </a:xfrm>
        </p:grpSpPr>
        <p:sp>
          <p:nvSpPr>
            <p:cNvPr id="53" name="Round Same Side Corner Rectangle 52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E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277058" y="6143487"/>
            <a:ext cx="834571" cy="647211"/>
            <a:chOff x="10515600" y="4659086"/>
            <a:chExt cx="834571" cy="647211"/>
          </a:xfrm>
        </p:grpSpPr>
        <p:sp>
          <p:nvSpPr>
            <p:cNvPr id="56" name="Round Same Side Corner Rectangle 55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F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330397" y="6138202"/>
            <a:ext cx="834571" cy="647211"/>
            <a:chOff x="10515600" y="4659086"/>
            <a:chExt cx="834571" cy="647211"/>
          </a:xfrm>
        </p:grpSpPr>
        <p:sp>
          <p:nvSpPr>
            <p:cNvPr id="59" name="Round Same Side Corner Rectangle 58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G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383736" y="6119889"/>
            <a:ext cx="834571" cy="647211"/>
            <a:chOff x="10515600" y="4659086"/>
            <a:chExt cx="834571" cy="647211"/>
          </a:xfrm>
        </p:grpSpPr>
        <p:sp>
          <p:nvSpPr>
            <p:cNvPr id="62" name="Round Same Side Corner Rectangle 61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H</a:t>
              </a:r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9437075" y="6114604"/>
            <a:ext cx="834571" cy="647211"/>
            <a:chOff x="10515600" y="4659086"/>
            <a:chExt cx="834571" cy="647211"/>
          </a:xfrm>
        </p:grpSpPr>
        <p:sp>
          <p:nvSpPr>
            <p:cNvPr id="65" name="Round Same Side Corner Rectangle 64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I</a:t>
              </a:r>
              <a:endParaRPr lang="en-US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0384571" y="5923639"/>
            <a:ext cx="9877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smtClean="0"/>
              <a:t>. . .</a:t>
            </a:r>
            <a:endParaRPr lang="en-US" sz="5000" b="1" dirty="0"/>
          </a:p>
        </p:txBody>
      </p:sp>
      <p:sp>
        <p:nvSpPr>
          <p:cNvPr id="22" name="Rectangle 21"/>
          <p:cNvSpPr/>
          <p:nvPr/>
        </p:nvSpPr>
        <p:spPr>
          <a:xfrm>
            <a:off x="9078685" y="912788"/>
            <a:ext cx="1799772" cy="30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Guard</a:t>
            </a:r>
            <a:endParaRPr lang="en-US" sz="2400" dirty="0"/>
          </a:p>
        </p:txBody>
      </p:sp>
      <p:sp>
        <p:nvSpPr>
          <p:cNvPr id="67" name="Rectangle 66"/>
          <p:cNvSpPr/>
          <p:nvPr/>
        </p:nvSpPr>
        <p:spPr>
          <a:xfrm>
            <a:off x="2292492" y="919915"/>
            <a:ext cx="6546707" cy="294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Guard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643210" y="3514694"/>
            <a:ext cx="36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2378868" y="3521951"/>
            <a:ext cx="36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3119842" y="3521951"/>
            <a:ext cx="36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396800" y="3507437"/>
            <a:ext cx="36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92" name="TextBox 91"/>
          <p:cNvSpPr txBox="1"/>
          <p:nvPr/>
        </p:nvSpPr>
        <p:spPr>
          <a:xfrm>
            <a:off x="5132458" y="3514694"/>
            <a:ext cx="36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873432" y="3514694"/>
            <a:ext cx="36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sp>
        <p:nvSpPr>
          <p:cNvPr id="94" name="TextBox 93"/>
          <p:cNvSpPr txBox="1"/>
          <p:nvPr/>
        </p:nvSpPr>
        <p:spPr>
          <a:xfrm>
            <a:off x="7232337" y="3498294"/>
            <a:ext cx="36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7967995" y="3505551"/>
            <a:ext cx="36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</a:t>
            </a:r>
            <a:endParaRPr lang="en-US" sz="2400" dirty="0"/>
          </a:p>
        </p:txBody>
      </p:sp>
      <p:sp>
        <p:nvSpPr>
          <p:cNvPr id="96" name="TextBox 95"/>
          <p:cNvSpPr txBox="1"/>
          <p:nvPr/>
        </p:nvSpPr>
        <p:spPr>
          <a:xfrm>
            <a:off x="8708969" y="3505551"/>
            <a:ext cx="36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471830" y="417278"/>
            <a:ext cx="36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207488" y="424535"/>
            <a:ext cx="36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948462" y="424535"/>
            <a:ext cx="36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693688" y="421137"/>
            <a:ext cx="36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429346" y="428394"/>
            <a:ext cx="36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170320" y="428394"/>
            <a:ext cx="36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907104" y="413960"/>
            <a:ext cx="36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endParaRPr lang="en-US" sz="2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642762" y="421217"/>
            <a:ext cx="36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</a:t>
            </a:r>
            <a:endParaRPr lang="en-US" sz="2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383736" y="421217"/>
            <a:ext cx="36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</a:t>
            </a:r>
            <a:endParaRPr lang="en-US" sz="24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2162629" y="2438401"/>
            <a:ext cx="0" cy="272868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894073" y="2438401"/>
            <a:ext cx="0" cy="272868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959309" y="2438401"/>
            <a:ext cx="0" cy="272868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5733749" y="2438401"/>
            <a:ext cx="0" cy="272868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7786914" y="2438401"/>
            <a:ext cx="0" cy="272868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8557908" y="2438401"/>
            <a:ext cx="0" cy="272868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010187" y="428394"/>
            <a:ext cx="0" cy="61450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699614" y="428394"/>
            <a:ext cx="0" cy="61450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526930" y="413960"/>
            <a:ext cx="0" cy="61450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5243963" y="413960"/>
            <a:ext cx="0" cy="61450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946002" y="428394"/>
            <a:ext cx="0" cy="61450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708002" y="413960"/>
            <a:ext cx="0" cy="61450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7455488" y="413960"/>
            <a:ext cx="0" cy="61450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8164968" y="413960"/>
            <a:ext cx="0" cy="61450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2476788" y="5167087"/>
            <a:ext cx="99497" cy="1159379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48" idx="0"/>
          </p:cNvCxnSpPr>
          <p:nvPr/>
        </p:nvCxnSpPr>
        <p:spPr>
          <a:xfrm flipH="1" flipV="1">
            <a:off x="3207488" y="5167087"/>
            <a:ext cx="323689" cy="115850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40" idx="0"/>
          </p:cNvCxnSpPr>
          <p:nvPr/>
        </p:nvCxnSpPr>
        <p:spPr>
          <a:xfrm flipV="1">
            <a:off x="1422399" y="5167087"/>
            <a:ext cx="417285" cy="1159379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51" idx="0"/>
          </p:cNvCxnSpPr>
          <p:nvPr/>
        </p:nvCxnSpPr>
        <p:spPr>
          <a:xfrm flipH="1" flipV="1">
            <a:off x="4526930" y="5167087"/>
            <a:ext cx="58636" cy="1156736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54" idx="0"/>
            <a:endCxn id="10" idx="2"/>
          </p:cNvCxnSpPr>
          <p:nvPr/>
        </p:nvCxnSpPr>
        <p:spPr>
          <a:xfrm flipH="1" flipV="1">
            <a:off x="5326742" y="5167087"/>
            <a:ext cx="314263" cy="1155857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57" idx="0"/>
          </p:cNvCxnSpPr>
          <p:nvPr/>
        </p:nvCxnSpPr>
        <p:spPr>
          <a:xfrm flipH="1" flipV="1">
            <a:off x="6058290" y="5167087"/>
            <a:ext cx="636054" cy="1150572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60" idx="0"/>
          </p:cNvCxnSpPr>
          <p:nvPr/>
        </p:nvCxnSpPr>
        <p:spPr>
          <a:xfrm flipH="1" flipV="1">
            <a:off x="7455488" y="5167087"/>
            <a:ext cx="292195" cy="1145287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63" idx="0"/>
          </p:cNvCxnSpPr>
          <p:nvPr/>
        </p:nvCxnSpPr>
        <p:spPr>
          <a:xfrm flipH="1" flipV="1">
            <a:off x="8152817" y="5167087"/>
            <a:ext cx="648205" cy="1126974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66" idx="0"/>
          </p:cNvCxnSpPr>
          <p:nvPr/>
        </p:nvCxnSpPr>
        <p:spPr>
          <a:xfrm flipH="1" flipV="1">
            <a:off x="8940801" y="5167087"/>
            <a:ext cx="913560" cy="1121689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endCxn id="67" idx="2"/>
          </p:cNvCxnSpPr>
          <p:nvPr/>
        </p:nvCxnSpPr>
        <p:spPr>
          <a:xfrm flipV="1">
            <a:off x="2576285" y="1214323"/>
            <a:ext cx="2989561" cy="597471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1" idx="0"/>
            <a:endCxn id="67" idx="2"/>
          </p:cNvCxnSpPr>
          <p:nvPr/>
        </p:nvCxnSpPr>
        <p:spPr>
          <a:xfrm flipV="1">
            <a:off x="5326742" y="1214323"/>
            <a:ext cx="239104" cy="597470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" idx="0"/>
            <a:endCxn id="67" idx="2"/>
          </p:cNvCxnSpPr>
          <p:nvPr/>
        </p:nvCxnSpPr>
        <p:spPr>
          <a:xfrm flipH="1" flipV="1">
            <a:off x="5565846" y="1214323"/>
            <a:ext cx="2586972" cy="597470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22" idx="1"/>
          </p:cNvCxnSpPr>
          <p:nvPr/>
        </p:nvCxnSpPr>
        <p:spPr>
          <a:xfrm flipH="1" flipV="1">
            <a:off x="8839199" y="1042897"/>
            <a:ext cx="239486" cy="23157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9452867" y="2176911"/>
            <a:ext cx="293075" cy="28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9452866" y="2563402"/>
            <a:ext cx="293075" cy="2866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9727799" y="2139887"/>
            <a:ext cx="246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Trusted Computing Base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9727799" y="2547754"/>
            <a:ext cx="72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9452866" y="2961178"/>
            <a:ext cx="293075" cy="28660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9727799" y="2945530"/>
            <a:ext cx="983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Sandbox</a:t>
            </a:r>
          </a:p>
        </p:txBody>
      </p:sp>
    </p:spTree>
    <p:extLst>
      <p:ext uri="{BB962C8B-B14F-4D97-AF65-F5344CB8AC3E}">
        <p14:creationId xmlns:p14="http://schemas.microsoft.com/office/powerpoint/2010/main" val="19354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Radiatus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2298988" y="183810"/>
            <a:ext cx="6540212" cy="1030514"/>
          </a:xfrm>
          <a:prstGeom prst="can">
            <a:avLst>
              <a:gd name="adj" fmla="val 1795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9078685" y="164862"/>
            <a:ext cx="1799772" cy="791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Memcache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422399" y="2438401"/>
            <a:ext cx="2307771" cy="272868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422399" y="1811793"/>
            <a:ext cx="2307771" cy="6266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Radiatus</a:t>
            </a:r>
            <a:r>
              <a:rPr lang="en-US" sz="2400" dirty="0" smtClean="0"/>
              <a:t> API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346780" y="5077697"/>
            <a:ext cx="122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 1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4172856" y="2438401"/>
            <a:ext cx="2307771" cy="272868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172856" y="1811793"/>
            <a:ext cx="2307771" cy="6266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Radiatus</a:t>
            </a:r>
            <a:r>
              <a:rPr lang="en-US" sz="2400" dirty="0" smtClean="0"/>
              <a:t> API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6685" y="5075465"/>
            <a:ext cx="122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 2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6998932" y="2438401"/>
            <a:ext cx="2307771" cy="2728686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998932" y="1811793"/>
            <a:ext cx="2307771" cy="6266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Radiatus</a:t>
            </a:r>
            <a:r>
              <a:rPr lang="en-US" sz="2400" dirty="0" smtClean="0"/>
              <a:t> API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23313" y="5066012"/>
            <a:ext cx="122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 3</a:t>
            </a:r>
            <a:endParaRPr lang="en-US" sz="2400" b="1" dirty="0"/>
          </a:p>
        </p:txBody>
      </p:sp>
      <p:sp>
        <p:nvSpPr>
          <p:cNvPr id="17" name="Rectangle 16"/>
          <p:cNvSpPr/>
          <p:nvPr/>
        </p:nvSpPr>
        <p:spPr>
          <a:xfrm>
            <a:off x="1422399" y="5449675"/>
            <a:ext cx="9593944" cy="4354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User Router + </a:t>
            </a:r>
            <a:r>
              <a:rPr lang="en-US" sz="2400" dirty="0" err="1" smtClean="0"/>
              <a:t>Auth</a:t>
            </a:r>
            <a:endParaRPr lang="en-US" sz="24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1005113" y="6152294"/>
            <a:ext cx="834571" cy="647211"/>
            <a:chOff x="10515600" y="4659086"/>
            <a:chExt cx="834571" cy="647211"/>
          </a:xfrm>
        </p:grpSpPr>
        <p:sp>
          <p:nvSpPr>
            <p:cNvPr id="39" name="Round Same Side Corner Rectangle 38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A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059502" y="6152294"/>
            <a:ext cx="834571" cy="647211"/>
            <a:chOff x="10515600" y="4659086"/>
            <a:chExt cx="834571" cy="647211"/>
          </a:xfrm>
        </p:grpSpPr>
        <p:sp>
          <p:nvSpPr>
            <p:cNvPr id="44" name="Round Same Side Corner Rectangle 43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B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113891" y="6151415"/>
            <a:ext cx="834571" cy="647211"/>
            <a:chOff x="10515600" y="4659086"/>
            <a:chExt cx="834571" cy="647211"/>
          </a:xfrm>
        </p:grpSpPr>
        <p:sp>
          <p:nvSpPr>
            <p:cNvPr id="47" name="Round Same Side Corner Rectangle 46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C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168280" y="6149651"/>
            <a:ext cx="834571" cy="647211"/>
            <a:chOff x="10515600" y="4659086"/>
            <a:chExt cx="834571" cy="647211"/>
          </a:xfrm>
        </p:grpSpPr>
        <p:sp>
          <p:nvSpPr>
            <p:cNvPr id="50" name="Round Same Side Corner Rectangle 49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D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223719" y="6148772"/>
            <a:ext cx="834571" cy="647211"/>
            <a:chOff x="10515600" y="4659086"/>
            <a:chExt cx="834571" cy="647211"/>
          </a:xfrm>
        </p:grpSpPr>
        <p:sp>
          <p:nvSpPr>
            <p:cNvPr id="53" name="Round Same Side Corner Rectangle 52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E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277058" y="6143487"/>
            <a:ext cx="834571" cy="647211"/>
            <a:chOff x="10515600" y="4659086"/>
            <a:chExt cx="834571" cy="647211"/>
          </a:xfrm>
        </p:grpSpPr>
        <p:sp>
          <p:nvSpPr>
            <p:cNvPr id="56" name="Round Same Side Corner Rectangle 55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F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330397" y="6138202"/>
            <a:ext cx="834571" cy="647211"/>
            <a:chOff x="10515600" y="4659086"/>
            <a:chExt cx="834571" cy="647211"/>
          </a:xfrm>
        </p:grpSpPr>
        <p:sp>
          <p:nvSpPr>
            <p:cNvPr id="59" name="Round Same Side Corner Rectangle 58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G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383736" y="6119889"/>
            <a:ext cx="834571" cy="647211"/>
            <a:chOff x="10515600" y="4659086"/>
            <a:chExt cx="834571" cy="647211"/>
          </a:xfrm>
        </p:grpSpPr>
        <p:sp>
          <p:nvSpPr>
            <p:cNvPr id="62" name="Round Same Side Corner Rectangle 61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H</a:t>
              </a:r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9437075" y="6114604"/>
            <a:ext cx="834571" cy="647211"/>
            <a:chOff x="10515600" y="4659086"/>
            <a:chExt cx="834571" cy="647211"/>
          </a:xfrm>
        </p:grpSpPr>
        <p:sp>
          <p:nvSpPr>
            <p:cNvPr id="65" name="Round Same Side Corner Rectangle 64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I</a:t>
              </a:r>
              <a:endParaRPr lang="en-US" dirty="0"/>
            </a:p>
          </p:txBody>
        </p:sp>
      </p:grpSp>
      <p:sp>
        <p:nvSpPr>
          <p:cNvPr id="22" name="Rectangle 21"/>
          <p:cNvSpPr/>
          <p:nvPr/>
        </p:nvSpPr>
        <p:spPr>
          <a:xfrm>
            <a:off x="9078685" y="912788"/>
            <a:ext cx="1799772" cy="306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Guard</a:t>
            </a:r>
            <a:endParaRPr lang="en-US" sz="2400" dirty="0"/>
          </a:p>
        </p:txBody>
      </p:sp>
      <p:sp>
        <p:nvSpPr>
          <p:cNvPr id="67" name="Rectangle 66"/>
          <p:cNvSpPr/>
          <p:nvPr/>
        </p:nvSpPr>
        <p:spPr>
          <a:xfrm>
            <a:off x="2292492" y="919915"/>
            <a:ext cx="6546707" cy="294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Guard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643210" y="3514694"/>
            <a:ext cx="36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69" name="TextBox 68"/>
          <p:cNvSpPr txBox="1"/>
          <p:nvPr/>
        </p:nvSpPr>
        <p:spPr>
          <a:xfrm>
            <a:off x="2378868" y="3521951"/>
            <a:ext cx="36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3119842" y="3521951"/>
            <a:ext cx="36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396800" y="3507437"/>
            <a:ext cx="36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92" name="TextBox 91"/>
          <p:cNvSpPr txBox="1"/>
          <p:nvPr/>
        </p:nvSpPr>
        <p:spPr>
          <a:xfrm>
            <a:off x="5132458" y="3514694"/>
            <a:ext cx="36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873432" y="3514694"/>
            <a:ext cx="36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sp>
        <p:nvSpPr>
          <p:cNvPr id="94" name="TextBox 93"/>
          <p:cNvSpPr txBox="1"/>
          <p:nvPr/>
        </p:nvSpPr>
        <p:spPr>
          <a:xfrm>
            <a:off x="7232337" y="3498294"/>
            <a:ext cx="36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7967995" y="3505551"/>
            <a:ext cx="36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</a:t>
            </a:r>
            <a:endParaRPr lang="en-US" sz="2400" dirty="0"/>
          </a:p>
        </p:txBody>
      </p:sp>
      <p:sp>
        <p:nvSpPr>
          <p:cNvPr id="96" name="TextBox 95"/>
          <p:cNvSpPr txBox="1"/>
          <p:nvPr/>
        </p:nvSpPr>
        <p:spPr>
          <a:xfrm>
            <a:off x="8708969" y="3505551"/>
            <a:ext cx="36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</a:t>
            </a:r>
            <a:endParaRPr lang="en-US" sz="2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471830" y="417278"/>
            <a:ext cx="36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</a:t>
            </a:r>
            <a:endParaRPr lang="en-US" sz="2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207488" y="424535"/>
            <a:ext cx="36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3948462" y="424535"/>
            <a:ext cx="36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693688" y="421137"/>
            <a:ext cx="36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5429346" y="428394"/>
            <a:ext cx="36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170320" y="428394"/>
            <a:ext cx="36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</a:t>
            </a:r>
            <a:endParaRPr lang="en-US" sz="2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6907104" y="413960"/>
            <a:ext cx="36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</a:t>
            </a:r>
            <a:endParaRPr lang="en-US" sz="2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7642762" y="421217"/>
            <a:ext cx="36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</a:t>
            </a:r>
            <a:endParaRPr lang="en-US" sz="2400" dirty="0"/>
          </a:p>
        </p:txBody>
      </p:sp>
      <p:sp>
        <p:nvSpPr>
          <p:cNvPr id="114" name="TextBox 113"/>
          <p:cNvSpPr txBox="1"/>
          <p:nvPr/>
        </p:nvSpPr>
        <p:spPr>
          <a:xfrm>
            <a:off x="8383736" y="421217"/>
            <a:ext cx="36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</a:t>
            </a:r>
            <a:endParaRPr lang="en-US" sz="24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2162629" y="2438401"/>
            <a:ext cx="0" cy="272868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894073" y="2438401"/>
            <a:ext cx="0" cy="272868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959309" y="2438401"/>
            <a:ext cx="0" cy="272868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5733749" y="2438401"/>
            <a:ext cx="0" cy="272868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7786914" y="2438401"/>
            <a:ext cx="0" cy="272868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8557908" y="2438401"/>
            <a:ext cx="0" cy="272868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010187" y="428394"/>
            <a:ext cx="0" cy="61450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>
            <a:off x="3699614" y="428394"/>
            <a:ext cx="0" cy="61450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4526930" y="413960"/>
            <a:ext cx="0" cy="61450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>
            <a:off x="5243963" y="413960"/>
            <a:ext cx="0" cy="61450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>
            <a:off x="5946002" y="428394"/>
            <a:ext cx="0" cy="61450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6708002" y="413960"/>
            <a:ext cx="0" cy="61450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7455488" y="413960"/>
            <a:ext cx="0" cy="61450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8164968" y="413960"/>
            <a:ext cx="0" cy="61450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V="1">
            <a:off x="2476788" y="5167087"/>
            <a:ext cx="99497" cy="1159379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48" idx="0"/>
          </p:cNvCxnSpPr>
          <p:nvPr/>
        </p:nvCxnSpPr>
        <p:spPr>
          <a:xfrm flipH="1" flipV="1">
            <a:off x="3207488" y="5167087"/>
            <a:ext cx="323689" cy="115850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40" idx="0"/>
          </p:cNvCxnSpPr>
          <p:nvPr/>
        </p:nvCxnSpPr>
        <p:spPr>
          <a:xfrm flipV="1">
            <a:off x="1422399" y="5167087"/>
            <a:ext cx="417285" cy="1159379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51" idx="0"/>
          </p:cNvCxnSpPr>
          <p:nvPr/>
        </p:nvCxnSpPr>
        <p:spPr>
          <a:xfrm flipH="1" flipV="1">
            <a:off x="4526930" y="5167087"/>
            <a:ext cx="58636" cy="1156736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54" idx="0"/>
            <a:endCxn id="10" idx="2"/>
          </p:cNvCxnSpPr>
          <p:nvPr/>
        </p:nvCxnSpPr>
        <p:spPr>
          <a:xfrm flipH="1" flipV="1">
            <a:off x="5326742" y="5167087"/>
            <a:ext cx="314263" cy="1155857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57" idx="0"/>
          </p:cNvCxnSpPr>
          <p:nvPr/>
        </p:nvCxnSpPr>
        <p:spPr>
          <a:xfrm flipH="1" flipV="1">
            <a:off x="6058290" y="5167087"/>
            <a:ext cx="636054" cy="1150572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60" idx="0"/>
          </p:cNvCxnSpPr>
          <p:nvPr/>
        </p:nvCxnSpPr>
        <p:spPr>
          <a:xfrm flipH="1" flipV="1">
            <a:off x="7455488" y="5167087"/>
            <a:ext cx="292195" cy="1145287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63" idx="0"/>
          </p:cNvCxnSpPr>
          <p:nvPr/>
        </p:nvCxnSpPr>
        <p:spPr>
          <a:xfrm flipH="1" flipV="1">
            <a:off x="8152817" y="5167087"/>
            <a:ext cx="648205" cy="1126974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66" idx="0"/>
          </p:cNvCxnSpPr>
          <p:nvPr/>
        </p:nvCxnSpPr>
        <p:spPr>
          <a:xfrm flipH="1" flipV="1">
            <a:off x="8940801" y="5167087"/>
            <a:ext cx="913560" cy="1121689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endCxn id="67" idx="2"/>
          </p:cNvCxnSpPr>
          <p:nvPr/>
        </p:nvCxnSpPr>
        <p:spPr>
          <a:xfrm flipV="1">
            <a:off x="2576285" y="1214323"/>
            <a:ext cx="2989561" cy="597471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stCxn id="11" idx="0"/>
            <a:endCxn id="67" idx="2"/>
          </p:cNvCxnSpPr>
          <p:nvPr/>
        </p:nvCxnSpPr>
        <p:spPr>
          <a:xfrm flipV="1">
            <a:off x="5326742" y="1214323"/>
            <a:ext cx="239104" cy="597470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4" idx="0"/>
            <a:endCxn id="67" idx="2"/>
          </p:cNvCxnSpPr>
          <p:nvPr/>
        </p:nvCxnSpPr>
        <p:spPr>
          <a:xfrm flipH="1" flipV="1">
            <a:off x="5565846" y="1214323"/>
            <a:ext cx="2586972" cy="597470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22" idx="1"/>
          </p:cNvCxnSpPr>
          <p:nvPr/>
        </p:nvCxnSpPr>
        <p:spPr>
          <a:xfrm flipH="1" flipV="1">
            <a:off x="8839199" y="1042897"/>
            <a:ext cx="239486" cy="23157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ontent Placeholder 2"/>
          <p:cNvSpPr>
            <a:spLocks noGrp="1"/>
          </p:cNvSpPr>
          <p:nvPr>
            <p:ph idx="1"/>
          </p:nvPr>
        </p:nvSpPr>
        <p:spPr>
          <a:xfrm>
            <a:off x="9487782" y="1622993"/>
            <a:ext cx="2524314" cy="359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Approach</a:t>
            </a:r>
          </a:p>
          <a:p>
            <a:r>
              <a:rPr lang="en-US" sz="2400" dirty="0" smtClean="0"/>
              <a:t>Strong </a:t>
            </a:r>
            <a:r>
              <a:rPr lang="en-US" sz="2400" dirty="0" smtClean="0"/>
              <a:t>Isolation</a:t>
            </a:r>
          </a:p>
          <a:p>
            <a:r>
              <a:rPr lang="en-US" sz="2400" dirty="0" smtClean="0"/>
              <a:t>Message Passing</a:t>
            </a:r>
            <a:endParaRPr lang="en-US" sz="2400" dirty="0" smtClean="0"/>
          </a:p>
          <a:p>
            <a:r>
              <a:rPr lang="en-US" sz="2400" dirty="0" smtClean="0"/>
              <a:t>Distributed Capabilities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7282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</a:t>
            </a:r>
            <a:r>
              <a:rPr lang="en-US" dirty="0" smtClean="0"/>
              <a:t>Network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5113" y="6152294"/>
            <a:ext cx="834571" cy="647211"/>
            <a:chOff x="10515600" y="4659086"/>
            <a:chExt cx="834571" cy="647211"/>
          </a:xfrm>
        </p:grpSpPr>
        <p:sp>
          <p:nvSpPr>
            <p:cNvPr id="5" name="Round Same Side Corner Rectangle 4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Alice</a:t>
              </a:r>
              <a:endParaRPr lang="en-US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3" y="6047030"/>
            <a:ext cx="825500" cy="749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99" y="5900650"/>
            <a:ext cx="1508754" cy="85163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44599" y="4963255"/>
            <a:ext cx="9593944" cy="4354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User Router</a:t>
            </a:r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9358538" y="6174116"/>
            <a:ext cx="834571" cy="647211"/>
            <a:chOff x="10515600" y="4659086"/>
            <a:chExt cx="834571" cy="647211"/>
          </a:xfrm>
        </p:grpSpPr>
        <p:sp>
          <p:nvSpPr>
            <p:cNvPr id="13" name="Round Same Side Corner Rectangle 12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Bob</a:t>
              </a:r>
              <a:endParaRPr lang="en-US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338" y="6059327"/>
            <a:ext cx="711200" cy="7620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369884" y="1601787"/>
            <a:ext cx="4244979" cy="3070225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1550" y="1082674"/>
            <a:ext cx="2906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Alice’s User Container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6808784" y="1487852"/>
            <a:ext cx="4244979" cy="3070225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10450" y="968739"/>
            <a:ext cx="2794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Bob’s User Container</a:t>
            </a:r>
            <a:endParaRPr lang="en-US" sz="2400" dirty="0"/>
          </a:p>
        </p:txBody>
      </p:sp>
      <p:sp>
        <p:nvSpPr>
          <p:cNvPr id="20" name="Can 19"/>
          <p:cNvSpPr/>
          <p:nvPr/>
        </p:nvSpPr>
        <p:spPr>
          <a:xfrm>
            <a:off x="3371293" y="3554777"/>
            <a:ext cx="1014413" cy="10033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n 20"/>
          <p:cNvSpPr/>
          <p:nvPr/>
        </p:nvSpPr>
        <p:spPr>
          <a:xfrm>
            <a:off x="9824130" y="3485153"/>
            <a:ext cx="1014413" cy="10033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528004" y="6196706"/>
            <a:ext cx="24944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Passive Containers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1040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Network: Authentication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5113" y="6152294"/>
            <a:ext cx="834571" cy="647211"/>
            <a:chOff x="10515600" y="4659086"/>
            <a:chExt cx="834571" cy="647211"/>
          </a:xfrm>
        </p:grpSpPr>
        <p:sp>
          <p:nvSpPr>
            <p:cNvPr id="5" name="Round Same Side Corner Rectangle 4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Alice</a:t>
              </a:r>
              <a:endParaRPr lang="en-US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3" y="6047030"/>
            <a:ext cx="825500" cy="749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799" y="5900650"/>
            <a:ext cx="1508754" cy="85163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44599" y="4963255"/>
            <a:ext cx="9593944" cy="4354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User Router</a:t>
            </a:r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9358538" y="6174116"/>
            <a:ext cx="834571" cy="647211"/>
            <a:chOff x="10515600" y="4659086"/>
            <a:chExt cx="834571" cy="647211"/>
          </a:xfrm>
        </p:grpSpPr>
        <p:sp>
          <p:nvSpPr>
            <p:cNvPr id="13" name="Round Same Side Corner Rectangle 12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Bob</a:t>
              </a:r>
              <a:endParaRPr lang="en-US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338" y="6059327"/>
            <a:ext cx="711200" cy="7620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369884" y="1601787"/>
            <a:ext cx="4244979" cy="3070225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1550" y="1082674"/>
            <a:ext cx="2906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Alice’s User Container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6808784" y="1487852"/>
            <a:ext cx="4244979" cy="3070225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10450" y="968739"/>
            <a:ext cx="2794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Bob’s User Container</a:t>
            </a:r>
            <a:endParaRPr lang="en-US" sz="2400" dirty="0"/>
          </a:p>
        </p:txBody>
      </p:sp>
      <p:sp>
        <p:nvSpPr>
          <p:cNvPr id="20" name="Can 19"/>
          <p:cNvSpPr/>
          <p:nvPr/>
        </p:nvSpPr>
        <p:spPr>
          <a:xfrm>
            <a:off x="3371293" y="3554777"/>
            <a:ext cx="1014413" cy="10033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n 20"/>
          <p:cNvSpPr/>
          <p:nvPr/>
        </p:nvSpPr>
        <p:spPr>
          <a:xfrm>
            <a:off x="9824130" y="3485153"/>
            <a:ext cx="1014413" cy="10033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1557338" y="5398684"/>
            <a:ext cx="398461" cy="94960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134447" y="5459094"/>
            <a:ext cx="2098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Authentication</a:t>
            </a:r>
            <a:endParaRPr lang="en-US" sz="2400" b="1" dirty="0"/>
          </a:p>
        </p:txBody>
      </p:sp>
      <p:cxnSp>
        <p:nvCxnSpPr>
          <p:cNvPr id="23" name="Straight Arrow Connector 22"/>
          <p:cNvCxnSpPr>
            <a:stCxn id="14" idx="0"/>
          </p:cNvCxnSpPr>
          <p:nvPr/>
        </p:nvCxnSpPr>
        <p:spPr>
          <a:xfrm flipH="1" flipV="1">
            <a:off x="9481909" y="5418834"/>
            <a:ext cx="293915" cy="92945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63796" y="5597662"/>
            <a:ext cx="1800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Authenticate</a:t>
            </a:r>
            <a:endParaRPr lang="en-US" sz="2400" dirty="0"/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-136527" y="5503948"/>
            <a:ext cx="5280027" cy="1325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89655" y="6211360"/>
            <a:ext cx="24730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Limited Interfaces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784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69884" y="1601787"/>
            <a:ext cx="4244979" cy="3070225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Network: Frontend Interface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5113" y="6152294"/>
            <a:ext cx="834571" cy="647211"/>
            <a:chOff x="10515600" y="4659086"/>
            <a:chExt cx="834571" cy="647211"/>
          </a:xfrm>
        </p:grpSpPr>
        <p:sp>
          <p:nvSpPr>
            <p:cNvPr id="5" name="Round Same Side Corner Rectangle 4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Alice</a:t>
              </a:r>
              <a:endParaRPr lang="en-US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3" y="6047030"/>
            <a:ext cx="825500" cy="749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61" y="2930675"/>
            <a:ext cx="1508754" cy="85163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44599" y="4963255"/>
            <a:ext cx="9593944" cy="4354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User Router</a:t>
            </a:r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9358538" y="6174116"/>
            <a:ext cx="834571" cy="647211"/>
            <a:chOff x="10515600" y="4659086"/>
            <a:chExt cx="834571" cy="647211"/>
          </a:xfrm>
        </p:grpSpPr>
        <p:sp>
          <p:nvSpPr>
            <p:cNvPr id="13" name="Round Same Side Corner Rectangle 12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Bob</a:t>
              </a:r>
              <a:endParaRPr lang="en-US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338" y="6059327"/>
            <a:ext cx="711200" cy="762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71550" y="1082674"/>
            <a:ext cx="2906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Alice’s User Container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6808784" y="1487852"/>
            <a:ext cx="4244979" cy="3070225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10450" y="968739"/>
            <a:ext cx="2794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Bob’s User Container</a:t>
            </a:r>
            <a:endParaRPr lang="en-US" sz="2400" dirty="0"/>
          </a:p>
        </p:txBody>
      </p:sp>
      <p:sp>
        <p:nvSpPr>
          <p:cNvPr id="20" name="Can 19"/>
          <p:cNvSpPr/>
          <p:nvPr/>
        </p:nvSpPr>
        <p:spPr>
          <a:xfrm>
            <a:off x="3371293" y="3554777"/>
            <a:ext cx="1014413" cy="10033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n 20"/>
          <p:cNvSpPr/>
          <p:nvPr/>
        </p:nvSpPr>
        <p:spPr>
          <a:xfrm>
            <a:off x="9824130" y="3485153"/>
            <a:ext cx="1014413" cy="10033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550154" y="3979496"/>
            <a:ext cx="7184" cy="2368792"/>
          </a:xfrm>
          <a:prstGeom prst="straightConnector1">
            <a:avLst/>
          </a:prstGeom>
          <a:ln w="1270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52054" y="4129301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Upload</a:t>
            </a:r>
            <a:endParaRPr lang="en-US" sz="2400" i="1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0" y="4811632"/>
            <a:ext cx="5257801" cy="2054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87622" y="4436052"/>
            <a:ext cx="1347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Frontend</a:t>
            </a:r>
            <a:endParaRPr lang="en-US" sz="2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589655" y="6211360"/>
            <a:ext cx="24730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Limited Interfaces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2933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69884" y="1601787"/>
            <a:ext cx="4244979" cy="3070225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Network: Cross-Container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5113" y="6152294"/>
            <a:ext cx="834571" cy="647211"/>
            <a:chOff x="10515600" y="4659086"/>
            <a:chExt cx="834571" cy="647211"/>
          </a:xfrm>
        </p:grpSpPr>
        <p:sp>
          <p:nvSpPr>
            <p:cNvPr id="5" name="Round Same Side Corner Rectangle 4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Alice</a:t>
              </a:r>
              <a:endParaRPr lang="en-US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3" y="6047030"/>
            <a:ext cx="825500" cy="749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61" y="2688631"/>
            <a:ext cx="1508754" cy="85163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9358538" y="6174116"/>
            <a:ext cx="834571" cy="647211"/>
            <a:chOff x="10515600" y="4659086"/>
            <a:chExt cx="834571" cy="647211"/>
          </a:xfrm>
        </p:grpSpPr>
        <p:sp>
          <p:nvSpPr>
            <p:cNvPr id="13" name="Round Same Side Corner Rectangle 12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Bob</a:t>
              </a:r>
              <a:endParaRPr lang="en-US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338" y="6059327"/>
            <a:ext cx="711200" cy="762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71550" y="1082674"/>
            <a:ext cx="2906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Alice’s User Container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6808784" y="1487852"/>
            <a:ext cx="4244979" cy="3070225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10450" y="968739"/>
            <a:ext cx="2794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Bob’s User Container</a:t>
            </a:r>
            <a:endParaRPr lang="en-US" sz="2400" dirty="0"/>
          </a:p>
        </p:txBody>
      </p:sp>
      <p:sp>
        <p:nvSpPr>
          <p:cNvPr id="20" name="Can 19"/>
          <p:cNvSpPr/>
          <p:nvPr/>
        </p:nvSpPr>
        <p:spPr>
          <a:xfrm>
            <a:off x="3371293" y="3554777"/>
            <a:ext cx="1014413" cy="10033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n 20"/>
          <p:cNvSpPr/>
          <p:nvPr/>
        </p:nvSpPr>
        <p:spPr>
          <a:xfrm>
            <a:off x="9824130" y="3485153"/>
            <a:ext cx="1014413" cy="10033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11715" y="3554777"/>
            <a:ext cx="1059578" cy="531449"/>
          </a:xfrm>
          <a:prstGeom prst="straightConnector1">
            <a:avLst/>
          </a:prstGeom>
          <a:ln w="1270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6721" y="372405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Save</a:t>
            </a:r>
            <a:endParaRPr lang="en-US" sz="2400" i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349097" y="2968991"/>
            <a:ext cx="5437571" cy="25613"/>
          </a:xfrm>
          <a:prstGeom prst="straightConnector1">
            <a:avLst/>
          </a:prstGeom>
          <a:ln w="1270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446" y="1997244"/>
            <a:ext cx="1508754" cy="85163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024" y="4088270"/>
            <a:ext cx="760949" cy="42952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399250" y="3022964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Send</a:t>
            </a:r>
            <a:endParaRPr lang="en-US" sz="2400" i="1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6579628" y="1455755"/>
            <a:ext cx="0" cy="260067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01054" y="945042"/>
            <a:ext cx="2176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Cross-container</a:t>
            </a:r>
            <a:endParaRPr 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630102" y="4143645"/>
            <a:ext cx="309180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Typed </a:t>
            </a:r>
            <a:r>
              <a:rPr lang="en-US" sz="2400" b="1" dirty="0" smtClean="0"/>
              <a:t>Interfaces</a:t>
            </a:r>
          </a:p>
          <a:p>
            <a:r>
              <a:rPr lang="en-US" sz="2400" dirty="0" smtClean="0"/>
              <a:t>{ </a:t>
            </a:r>
            <a:br>
              <a:rPr lang="en-US" sz="2400" dirty="0" smtClean="0"/>
            </a:br>
            <a:r>
              <a:rPr lang="en-US" sz="2400" dirty="0" smtClean="0"/>
              <a:t>  title</a:t>
            </a:r>
            <a:r>
              <a:rPr lang="en-US" sz="2400" dirty="0"/>
              <a:t>: ‘string’,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author</a:t>
            </a:r>
            <a:r>
              <a:rPr lang="en-US" sz="2400" dirty="0"/>
              <a:t>: ‘string’,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timestamp</a:t>
            </a:r>
            <a:r>
              <a:rPr lang="en-US" sz="2400" dirty="0"/>
              <a:t>: ‘number’,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  image: </a:t>
            </a:r>
            <a:r>
              <a:rPr lang="en-US" sz="2400" dirty="0"/>
              <a:t>‘buffer’ </a:t>
            </a:r>
            <a:endParaRPr lang="en-US" sz="2400" dirty="0" smtClean="0"/>
          </a:p>
          <a:p>
            <a:r>
              <a:rPr lang="en-US" sz="24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588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6808784" y="1487852"/>
            <a:ext cx="4244979" cy="3070225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69884" y="1601787"/>
            <a:ext cx="4244979" cy="3070225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Network: Frontend Interface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5113" y="6152294"/>
            <a:ext cx="834571" cy="647211"/>
            <a:chOff x="10515600" y="4659086"/>
            <a:chExt cx="834571" cy="647211"/>
          </a:xfrm>
        </p:grpSpPr>
        <p:sp>
          <p:nvSpPr>
            <p:cNvPr id="5" name="Round Same Side Corner Rectangle 4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Alice</a:t>
              </a:r>
              <a:endParaRPr lang="en-US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3" y="6047030"/>
            <a:ext cx="825500" cy="749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442" y="2568788"/>
            <a:ext cx="1508754" cy="85163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44599" y="4963255"/>
            <a:ext cx="9593944" cy="4354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User Router</a:t>
            </a:r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9358538" y="6174116"/>
            <a:ext cx="834571" cy="647211"/>
            <a:chOff x="10515600" y="4659086"/>
            <a:chExt cx="834571" cy="647211"/>
          </a:xfrm>
        </p:grpSpPr>
        <p:sp>
          <p:nvSpPr>
            <p:cNvPr id="13" name="Round Same Side Corner Rectangle 12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Bob</a:t>
              </a:r>
              <a:endParaRPr lang="en-US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338" y="6059327"/>
            <a:ext cx="711200" cy="762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71550" y="1082674"/>
            <a:ext cx="2906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Alice’s User Container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410450" y="968739"/>
            <a:ext cx="2794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Bob’s User Container</a:t>
            </a:r>
            <a:endParaRPr lang="en-US" sz="2400" dirty="0"/>
          </a:p>
        </p:txBody>
      </p:sp>
      <p:sp>
        <p:nvSpPr>
          <p:cNvPr id="20" name="Can 19"/>
          <p:cNvSpPr/>
          <p:nvPr/>
        </p:nvSpPr>
        <p:spPr>
          <a:xfrm>
            <a:off x="3371293" y="3554777"/>
            <a:ext cx="1014413" cy="10033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n 20"/>
          <p:cNvSpPr/>
          <p:nvPr/>
        </p:nvSpPr>
        <p:spPr>
          <a:xfrm>
            <a:off x="9824130" y="3485153"/>
            <a:ext cx="1014413" cy="10033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827918" y="3526701"/>
            <a:ext cx="1059578" cy="531449"/>
          </a:xfrm>
          <a:prstGeom prst="straightConnector1">
            <a:avLst/>
          </a:prstGeom>
          <a:ln w="1270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73525" y="5421896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Upload</a:t>
            </a:r>
            <a:endParaRPr lang="en-US" sz="24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567144" y="3554778"/>
            <a:ext cx="0" cy="2249084"/>
          </a:xfrm>
          <a:prstGeom prst="straightConnector1">
            <a:avLst/>
          </a:prstGeom>
          <a:ln w="1270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390" y="5883561"/>
            <a:ext cx="1508754" cy="85163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024" y="4088270"/>
            <a:ext cx="760949" cy="42952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861" y="4013651"/>
            <a:ext cx="760949" cy="42952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562196" y="2995312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Save</a:t>
            </a:r>
            <a:endParaRPr lang="en-US" sz="24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7055381" y="5382046"/>
            <a:ext cx="1456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Download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30786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69884" y="1601787"/>
            <a:ext cx="4244979" cy="3070225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Network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5113" y="6152294"/>
            <a:ext cx="834571" cy="647211"/>
            <a:chOff x="10515600" y="4659086"/>
            <a:chExt cx="834571" cy="647211"/>
          </a:xfrm>
        </p:grpSpPr>
        <p:sp>
          <p:nvSpPr>
            <p:cNvPr id="5" name="Round Same Side Corner Rectangle 4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Alice</a:t>
              </a:r>
              <a:endParaRPr lang="en-US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3" y="6047030"/>
            <a:ext cx="825500" cy="749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61" y="2688631"/>
            <a:ext cx="1508754" cy="85163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9358538" y="6174116"/>
            <a:ext cx="834571" cy="647211"/>
            <a:chOff x="10515600" y="4659086"/>
            <a:chExt cx="834571" cy="647211"/>
          </a:xfrm>
        </p:grpSpPr>
        <p:sp>
          <p:nvSpPr>
            <p:cNvPr id="13" name="Round Same Side Corner Rectangle 12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Bob</a:t>
              </a:r>
              <a:endParaRPr lang="en-US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338" y="6059327"/>
            <a:ext cx="711200" cy="762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71550" y="1082674"/>
            <a:ext cx="2906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Alice’s User Container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6808784" y="1487852"/>
            <a:ext cx="4244979" cy="3070225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10450" y="968739"/>
            <a:ext cx="2794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Bob’s User Container</a:t>
            </a:r>
            <a:endParaRPr lang="en-US" sz="2400" dirty="0"/>
          </a:p>
        </p:txBody>
      </p:sp>
      <p:sp>
        <p:nvSpPr>
          <p:cNvPr id="20" name="Can 19"/>
          <p:cNvSpPr/>
          <p:nvPr/>
        </p:nvSpPr>
        <p:spPr>
          <a:xfrm>
            <a:off x="3371293" y="3554777"/>
            <a:ext cx="1014413" cy="10033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n 20"/>
          <p:cNvSpPr/>
          <p:nvPr/>
        </p:nvSpPr>
        <p:spPr>
          <a:xfrm>
            <a:off x="9824130" y="3485153"/>
            <a:ext cx="1014413" cy="10033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11715" y="3554777"/>
            <a:ext cx="1059578" cy="531449"/>
          </a:xfrm>
          <a:prstGeom prst="straightConnector1">
            <a:avLst/>
          </a:prstGeom>
          <a:ln w="1270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6721" y="372405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Save</a:t>
            </a:r>
            <a:endParaRPr lang="en-US" sz="2400" i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349097" y="2968991"/>
            <a:ext cx="5437571" cy="25613"/>
          </a:xfrm>
          <a:prstGeom prst="straightConnector1">
            <a:avLst/>
          </a:prstGeom>
          <a:ln w="1270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446" y="1997244"/>
            <a:ext cx="1508754" cy="85163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024" y="4088270"/>
            <a:ext cx="760949" cy="42952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399250" y="3022964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Send</a:t>
            </a:r>
            <a:endParaRPr lang="en-US" sz="2400" i="1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6579628" y="1455755"/>
            <a:ext cx="0" cy="260067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601054" y="945042"/>
            <a:ext cx="2176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Cross-container</a:t>
            </a:r>
            <a:endParaRPr lang="en-US" sz="2400" b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442" y="2568788"/>
            <a:ext cx="1508754" cy="851631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8827918" y="3526701"/>
            <a:ext cx="1059578" cy="531449"/>
          </a:xfrm>
          <a:prstGeom prst="straightConnector1">
            <a:avLst/>
          </a:prstGeom>
          <a:ln w="1270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567144" y="3554778"/>
            <a:ext cx="0" cy="2249084"/>
          </a:xfrm>
          <a:prstGeom prst="straightConnector1">
            <a:avLst/>
          </a:prstGeom>
          <a:ln w="1270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390" y="5883561"/>
            <a:ext cx="1508754" cy="851631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055381" y="5382046"/>
            <a:ext cx="1456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Download</a:t>
            </a:r>
            <a:endParaRPr lang="en-US" sz="2400" i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1550154" y="3979496"/>
            <a:ext cx="7184" cy="2368792"/>
          </a:xfrm>
          <a:prstGeom prst="straightConnector1">
            <a:avLst/>
          </a:prstGeom>
          <a:ln w="1270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52054" y="4129301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Upload</a:t>
            </a:r>
            <a:endParaRPr lang="en-US" sz="24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9714596" y="3147712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Save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09700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69884" y="1601788"/>
            <a:ext cx="5245102" cy="1327148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cap =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storage.set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k,data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Bob.send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(cap)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Capabilities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6" y="1039812"/>
            <a:ext cx="825500" cy="749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1550" y="1082674"/>
            <a:ext cx="2906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Alice’s User Container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493707" y="4736305"/>
            <a:ext cx="5121279" cy="1893095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Alice.on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(“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”,(cap)=&gt;{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data =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storage.get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(cap);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... 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5374" y="4217192"/>
            <a:ext cx="2794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Bob’s User Container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6" y="4217192"/>
            <a:ext cx="7112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9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Websites Are Routinely Broken Into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5708"/>
            <a:ext cx="6473371" cy="32776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0914" y="1871771"/>
            <a:ext cx="6367997" cy="32621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696" y="4734447"/>
            <a:ext cx="7471229" cy="312547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2040"/>
            <a:ext cx="4942696" cy="4351338"/>
          </a:xfrm>
        </p:spPr>
      </p:pic>
    </p:spTree>
    <p:extLst>
      <p:ext uri="{BB962C8B-B14F-4D97-AF65-F5344CB8AC3E}">
        <p14:creationId xmlns:p14="http://schemas.microsoft.com/office/powerpoint/2010/main" val="72923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69884" y="1601788"/>
            <a:ext cx="5245102" cy="1327148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cap =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storage.set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k,data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Bob.send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(cap)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Capabilities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6" y="1039812"/>
            <a:ext cx="825500" cy="749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1550" y="1082674"/>
            <a:ext cx="2906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Alice’s User Container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493707" y="4736305"/>
            <a:ext cx="5121279" cy="1893095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Alice.on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(“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”,(cap)=&gt;{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data =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storage.get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(cap);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... 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5374" y="4217192"/>
            <a:ext cx="2794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Bob’s User Container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6" y="4217192"/>
            <a:ext cx="711200" cy="76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29284" y="1544339"/>
            <a:ext cx="3015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k, data, H(data, nonce)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7472363" y="2067615"/>
            <a:ext cx="1127938" cy="383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Storage </a:t>
            </a:r>
            <a:br>
              <a:rPr lang="en-US" sz="2400" dirty="0" smtClean="0"/>
            </a:br>
            <a:r>
              <a:rPr lang="en-US" sz="2400" dirty="0" smtClean="0"/>
              <a:t>Guard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5759410" y="2067615"/>
            <a:ext cx="1485900" cy="232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817492"/>
              </p:ext>
            </p:extLst>
          </p:nvPr>
        </p:nvGraphicFramePr>
        <p:xfrm>
          <a:off x="8744725" y="2067616"/>
          <a:ext cx="336256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813"/>
                <a:gridCol w="20917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Owner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Capability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(user, k)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H(data, nonce)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862062"/>
              </p:ext>
            </p:extLst>
          </p:nvPr>
        </p:nvGraphicFramePr>
        <p:xfrm>
          <a:off x="8744725" y="4530143"/>
          <a:ext cx="336256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214"/>
                <a:gridCol w="11773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Capability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H(data, nonce)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2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69884" y="1601788"/>
            <a:ext cx="5245102" cy="1327148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cap =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storage.set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k,data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Bob.send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(cap)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Capabilities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6" y="1039812"/>
            <a:ext cx="825500" cy="749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1550" y="1082674"/>
            <a:ext cx="2906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Alice’s User Container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493707" y="4736305"/>
            <a:ext cx="5121279" cy="1893095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Alice.on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(“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”,(cap)=&gt;{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data =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storage.get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(cap);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... 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5374" y="4217192"/>
            <a:ext cx="2794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Bob’s User Container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6" y="4217192"/>
            <a:ext cx="711200" cy="76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65607" y="3448049"/>
            <a:ext cx="2031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H(data, nonce)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7472363" y="2067615"/>
            <a:ext cx="1127938" cy="383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Storage </a:t>
            </a:r>
            <a:br>
              <a:rPr lang="en-US" sz="2400" dirty="0" smtClean="0"/>
            </a:br>
            <a:r>
              <a:rPr lang="en-US" sz="2400" dirty="0" smtClean="0"/>
              <a:t>Guard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 rot="5400000">
            <a:off x="4047799" y="3634169"/>
            <a:ext cx="1188821" cy="186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817492"/>
              </p:ext>
            </p:extLst>
          </p:nvPr>
        </p:nvGraphicFramePr>
        <p:xfrm>
          <a:off x="8744725" y="2067616"/>
          <a:ext cx="336256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813"/>
                <a:gridCol w="20917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Owner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Capability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(user, k)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H(data, nonce)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862062"/>
              </p:ext>
            </p:extLst>
          </p:nvPr>
        </p:nvGraphicFramePr>
        <p:xfrm>
          <a:off x="8744725" y="4530143"/>
          <a:ext cx="336256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214"/>
                <a:gridCol w="11773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Capability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H(data, nonce)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56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69884" y="1601788"/>
            <a:ext cx="5245102" cy="1327148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cap =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storage.set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k,data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Bob.send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(cap)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Capabilities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6" y="1039812"/>
            <a:ext cx="825500" cy="749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1550" y="1082674"/>
            <a:ext cx="2906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Alice’s User Container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493707" y="4736305"/>
            <a:ext cx="5121279" cy="1893095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Alice.on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(“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”,(cap)=&gt;{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data =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storage.get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(cap);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... 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5374" y="4217192"/>
            <a:ext cx="2794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Bob’s User Container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6" y="4217192"/>
            <a:ext cx="711200" cy="76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33540" y="4764494"/>
            <a:ext cx="737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7472363" y="2067615"/>
            <a:ext cx="1127938" cy="383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Storage </a:t>
            </a:r>
            <a:br>
              <a:rPr lang="en-US" sz="2400" dirty="0" smtClean="0"/>
            </a:br>
            <a:r>
              <a:rPr lang="en-US" sz="2400" dirty="0" smtClean="0"/>
              <a:t>Guard</a:t>
            </a:r>
            <a:endParaRPr lang="en-US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817492"/>
              </p:ext>
            </p:extLst>
          </p:nvPr>
        </p:nvGraphicFramePr>
        <p:xfrm>
          <a:off x="8744725" y="2067616"/>
          <a:ext cx="336256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813"/>
                <a:gridCol w="20917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Owner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Capability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(user, k)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H(data, nonce)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862062"/>
              </p:ext>
            </p:extLst>
          </p:nvPr>
        </p:nvGraphicFramePr>
        <p:xfrm>
          <a:off x="8744725" y="4530143"/>
          <a:ext cx="336256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214"/>
                <a:gridCol w="11773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Capability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H(data, nonce)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 rot="10800000">
            <a:off x="5759410" y="5215943"/>
            <a:ext cx="1485900" cy="232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5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8674 lines on top of </a:t>
            </a:r>
            <a:r>
              <a:rPr lang="en-US" dirty="0" err="1" smtClean="0"/>
              <a:t>Node.js</a:t>
            </a:r>
            <a:r>
              <a:rPr lang="en-US" dirty="0" smtClean="0"/>
              <a:t> runtime</a:t>
            </a:r>
          </a:p>
          <a:p>
            <a:r>
              <a:rPr lang="en-US" dirty="0" smtClean="0"/>
              <a:t>Linux containers for isolation</a:t>
            </a:r>
          </a:p>
          <a:p>
            <a:r>
              <a:rPr lang="en-US" dirty="0" smtClean="0"/>
              <a:t>Storage guard for MongoDB</a:t>
            </a:r>
          </a:p>
          <a:p>
            <a:r>
              <a:rPr lang="en-US" dirty="0" smtClean="0"/>
              <a:t>Message routers</a:t>
            </a:r>
          </a:p>
          <a:p>
            <a:pPr lvl="1"/>
            <a:r>
              <a:rPr lang="en-US" dirty="0" smtClean="0"/>
              <a:t>Custom </a:t>
            </a:r>
            <a:r>
              <a:rPr lang="en-US" dirty="0" err="1" smtClean="0"/>
              <a:t>WebSockets</a:t>
            </a:r>
            <a:r>
              <a:rPr lang="en-US" dirty="0" smtClean="0"/>
              <a:t>-based server</a:t>
            </a:r>
          </a:p>
          <a:p>
            <a:pPr lvl="1"/>
            <a:r>
              <a:rPr lang="en-US" dirty="0" smtClean="0"/>
              <a:t>AWS Simple Queue Service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3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Security Analysis</a:t>
            </a:r>
          </a:p>
          <a:p>
            <a:r>
              <a:rPr lang="en-US" sz="3600" dirty="0" smtClean="0"/>
              <a:t>Single-Server Throughput</a:t>
            </a:r>
          </a:p>
          <a:p>
            <a:r>
              <a:rPr lang="en-US" sz="3600" dirty="0" smtClean="0"/>
              <a:t>Scaling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524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216" y="2515434"/>
            <a:ext cx="10058400" cy="3724945"/>
          </a:xfrm>
          <a:ln w="101600">
            <a:solidFill>
              <a:schemeClr val="tx1"/>
            </a:solidFill>
          </a:ln>
        </p:spPr>
        <p:txBody>
          <a:bodyPr lIns="182880" tIns="274320" rIns="182880" bIns="274320"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Analyzed all 40 of most severe web-related vulnerabilities in the National Vulnerability Database </a:t>
            </a:r>
            <a:r>
              <a:rPr lang="mr-IN" sz="3200" dirty="0" smtClean="0"/>
              <a:t>–</a:t>
            </a:r>
            <a:r>
              <a:rPr lang="en-US" sz="3200" dirty="0" smtClean="0"/>
              <a:t> in 2014</a:t>
            </a:r>
          </a:p>
          <a:p>
            <a:r>
              <a:rPr lang="en-US" sz="3200" dirty="0" smtClean="0"/>
              <a:t>32 </a:t>
            </a:r>
            <a:r>
              <a:rPr lang="mr-IN" sz="3200" dirty="0" smtClean="0"/>
              <a:t>–</a:t>
            </a:r>
            <a:r>
              <a:rPr lang="en-US" sz="3200" dirty="0" smtClean="0"/>
              <a:t> Impact limited to single container</a:t>
            </a:r>
          </a:p>
          <a:p>
            <a:r>
              <a:rPr lang="en-US" sz="3200" dirty="0" smtClean="0"/>
              <a:t>3 </a:t>
            </a:r>
            <a:r>
              <a:rPr lang="mr-IN" sz="3200" dirty="0" smtClean="0"/>
              <a:t>–</a:t>
            </a:r>
            <a:r>
              <a:rPr lang="en-US" sz="3200" dirty="0" smtClean="0"/>
              <a:t> Prevented entirely</a:t>
            </a:r>
          </a:p>
          <a:p>
            <a:r>
              <a:rPr lang="en-US" sz="3200" dirty="0" smtClean="0"/>
              <a:t>4 </a:t>
            </a:r>
            <a:r>
              <a:rPr lang="mr-IN" sz="3200" dirty="0" smtClean="0"/>
              <a:t>–</a:t>
            </a:r>
            <a:r>
              <a:rPr lang="en-US" sz="3200" dirty="0" smtClean="0"/>
              <a:t> Delegated authentication</a:t>
            </a:r>
          </a:p>
          <a:p>
            <a:r>
              <a:rPr lang="en-US" sz="3200" dirty="0" smtClean="0"/>
              <a:t>1 - Unclear impact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553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Server Throughput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6" y="1564707"/>
            <a:ext cx="10352314" cy="5176157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248400" y="146127"/>
            <a:ext cx="5745480" cy="1545514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182880" tIns="274320" rIns="182880" bIns="2743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100 users </a:t>
            </a:r>
            <a:r>
              <a:rPr lang="mr-IN" sz="3200" dirty="0" smtClean="0"/>
              <a:t>–</a:t>
            </a:r>
            <a:r>
              <a:rPr lang="en-US" sz="3200" dirty="0" smtClean="0"/>
              <a:t> parallel requests</a:t>
            </a:r>
          </a:p>
          <a:p>
            <a:r>
              <a:rPr lang="en-US" sz="3200" dirty="0" smtClean="0"/>
              <a:t>Simple counter web app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6585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Server Throughput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6" y="1564707"/>
            <a:ext cx="10352314" cy="5176157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114800" y="1325563"/>
            <a:ext cx="3520440" cy="81399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vert="horz" lIns="182880" tIns="274320" rIns="182880" bIns="2743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 smtClean="0"/>
              <a:t>60.7% maximum overhead</a:t>
            </a:r>
            <a:endParaRPr lang="en-US" sz="3200" dirty="0"/>
          </a:p>
        </p:txBody>
      </p:sp>
      <p:sp>
        <p:nvSpPr>
          <p:cNvPr id="8" name="Up-Down Arrow 7"/>
          <p:cNvSpPr/>
          <p:nvPr/>
        </p:nvSpPr>
        <p:spPr>
          <a:xfrm>
            <a:off x="4282147" y="3063240"/>
            <a:ext cx="53633" cy="562977"/>
          </a:xfrm>
          <a:prstGeom prst="upDownArrow">
            <a:avLst/>
          </a:prstGeom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114800" y="2956560"/>
            <a:ext cx="3627120" cy="0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31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Scaling </a:t>
            </a:r>
            <a:r>
              <a:rPr lang="en-US" dirty="0" err="1" smtClean="0"/>
              <a:t>Radiatus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28" y="913355"/>
            <a:ext cx="9188631" cy="5618053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945880" y="146127"/>
            <a:ext cx="3048000" cy="2429434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182880" tIns="274320" rIns="182880" bIns="2743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/>
              <a:t>500 nodes on AWS EC2</a:t>
            </a:r>
          </a:p>
          <a:p>
            <a:r>
              <a:rPr lang="en-US" sz="3200" dirty="0" smtClean="0"/>
              <a:t>Scale from </a:t>
            </a:r>
            <a:br>
              <a:rPr lang="en-US" sz="3200" dirty="0" smtClean="0"/>
            </a:br>
            <a:r>
              <a:rPr lang="en-US" sz="3200" dirty="0" smtClean="0"/>
              <a:t>1-180K clients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89737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Memory: </a:t>
            </a:r>
            <a:r>
              <a:rPr lang="en-US" dirty="0"/>
              <a:t>30.5MB per process</a:t>
            </a:r>
          </a:p>
          <a:p>
            <a:r>
              <a:rPr lang="en-US" dirty="0" smtClean="0"/>
              <a:t>~$0.008 / user-year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Case Study: Facebook </a:t>
            </a:r>
          </a:p>
          <a:p>
            <a:r>
              <a:rPr lang="en-US" dirty="0" smtClean="0"/>
              <a:t>2015 Revenue: $17.9B</a:t>
            </a:r>
          </a:p>
          <a:p>
            <a:pPr lvl="1"/>
            <a:r>
              <a:rPr lang="en-US" dirty="0"/>
              <a:t>$10-12/ </a:t>
            </a:r>
            <a:r>
              <a:rPr lang="en-US" dirty="0" smtClean="0"/>
              <a:t>user</a:t>
            </a:r>
          </a:p>
          <a:p>
            <a:r>
              <a:rPr lang="en-US" dirty="0" err="1" smtClean="0"/>
              <a:t>Radiatus</a:t>
            </a:r>
            <a:r>
              <a:rPr lang="en-US" dirty="0" smtClean="0"/>
              <a:t> </a:t>
            </a:r>
            <a:r>
              <a:rPr lang="en-US" dirty="0"/>
              <a:t>Additional Cost ~$200K / </a:t>
            </a:r>
            <a:r>
              <a:rPr lang="en-US" dirty="0" smtClean="0"/>
              <a:t>year</a:t>
            </a:r>
          </a:p>
          <a:p>
            <a:pPr lvl="1"/>
            <a:r>
              <a:rPr lang="en-US" dirty="0"/>
              <a:t>~26M concurrent </a:t>
            </a:r>
            <a:r>
              <a:rPr lang="en-US" dirty="0" smtClean="0"/>
              <a:t>users</a:t>
            </a:r>
          </a:p>
          <a:p>
            <a:pPr lvl="1"/>
            <a:r>
              <a:rPr lang="en-US" dirty="0" smtClean="0"/>
              <a:t>Assuming $0.008 </a:t>
            </a:r>
            <a:r>
              <a:rPr lang="en-US" dirty="0"/>
              <a:t>/ </a:t>
            </a:r>
            <a:r>
              <a:rPr lang="en-US" dirty="0" smtClean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1872028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Traditional Architecture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5573484" y="183810"/>
            <a:ext cx="3265716" cy="1030514"/>
          </a:xfrm>
          <a:prstGeom prst="can">
            <a:avLst>
              <a:gd name="adj" fmla="val 1795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Global </a:t>
            </a:r>
            <a:br>
              <a:rPr lang="en-US" sz="2400" dirty="0" smtClean="0"/>
            </a:br>
            <a:r>
              <a:rPr lang="en-US" sz="2400" dirty="0" smtClean="0"/>
              <a:t>Shared DB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9078685" y="164862"/>
            <a:ext cx="1799772" cy="103051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Memcache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422399" y="2438401"/>
            <a:ext cx="2307771" cy="27286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Global </a:t>
            </a:r>
            <a:r>
              <a:rPr lang="en-US" sz="2400" dirty="0" smtClean="0"/>
              <a:t>Application </a:t>
            </a:r>
            <a:r>
              <a:rPr lang="en-US" sz="2400" dirty="0" smtClean="0"/>
              <a:t>Logic</a:t>
            </a:r>
            <a:br>
              <a:rPr lang="en-US" sz="2400" dirty="0" smtClean="0"/>
            </a:br>
            <a:r>
              <a:rPr lang="en-US" sz="2400" dirty="0" smtClean="0"/>
              <a:t>+</a:t>
            </a:r>
            <a:br>
              <a:rPr lang="en-US" sz="2400" dirty="0" smtClean="0"/>
            </a:br>
            <a:r>
              <a:rPr lang="en-US" sz="2400" dirty="0" smtClean="0"/>
              <a:t>Access Control</a:t>
            </a:r>
            <a:br>
              <a:rPr lang="en-US" sz="2400" dirty="0" smtClean="0"/>
            </a:br>
            <a:r>
              <a:rPr lang="en-US" sz="2400" dirty="0" smtClean="0"/>
              <a:t>+</a:t>
            </a:r>
            <a:br>
              <a:rPr lang="en-US" sz="2400" dirty="0" smtClean="0"/>
            </a:br>
            <a:r>
              <a:rPr lang="en-US" sz="2400" dirty="0" smtClean="0"/>
              <a:t>Authentication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1422399" y="1811793"/>
            <a:ext cx="2307771" cy="6266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Sockets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346780" y="5077697"/>
            <a:ext cx="122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 1</a:t>
            </a:r>
            <a:endParaRPr lang="en-US" sz="2400" b="1" dirty="0"/>
          </a:p>
        </p:txBody>
      </p:sp>
      <p:sp>
        <p:nvSpPr>
          <p:cNvPr id="10" name="Rectangle 9"/>
          <p:cNvSpPr/>
          <p:nvPr/>
        </p:nvSpPr>
        <p:spPr>
          <a:xfrm>
            <a:off x="4172856" y="2438401"/>
            <a:ext cx="2307771" cy="27286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Global </a:t>
            </a:r>
            <a:r>
              <a:rPr lang="en-US" sz="2400" dirty="0" smtClean="0"/>
              <a:t>Application </a:t>
            </a:r>
            <a:r>
              <a:rPr lang="en-US" sz="2400" dirty="0" smtClean="0"/>
              <a:t>Logic</a:t>
            </a:r>
            <a:br>
              <a:rPr lang="en-US" sz="2400" dirty="0" smtClean="0"/>
            </a:br>
            <a:r>
              <a:rPr lang="en-US" sz="2400" dirty="0" smtClean="0"/>
              <a:t>+</a:t>
            </a:r>
            <a:br>
              <a:rPr lang="en-US" sz="2400" dirty="0" smtClean="0"/>
            </a:br>
            <a:r>
              <a:rPr lang="en-US" sz="2400" dirty="0" smtClean="0"/>
              <a:t>Access Control</a:t>
            </a:r>
            <a:br>
              <a:rPr lang="en-US" sz="2400" dirty="0" smtClean="0"/>
            </a:br>
            <a:r>
              <a:rPr lang="en-US" sz="2400" dirty="0" smtClean="0"/>
              <a:t>+</a:t>
            </a:r>
            <a:br>
              <a:rPr lang="en-US" sz="2400" dirty="0" smtClean="0"/>
            </a:br>
            <a:r>
              <a:rPr lang="en-US" sz="2400" dirty="0" smtClean="0"/>
              <a:t>Authentication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4172856" y="1811793"/>
            <a:ext cx="2307771" cy="6266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Sockets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6998932" y="2438401"/>
            <a:ext cx="2307771" cy="27286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Global </a:t>
            </a:r>
            <a:r>
              <a:rPr lang="en-US" sz="2400" dirty="0" smtClean="0"/>
              <a:t>Application </a:t>
            </a:r>
            <a:r>
              <a:rPr lang="en-US" sz="2400" dirty="0" smtClean="0"/>
              <a:t>Logic</a:t>
            </a:r>
            <a:br>
              <a:rPr lang="en-US" sz="2400" dirty="0" smtClean="0"/>
            </a:br>
            <a:r>
              <a:rPr lang="en-US" sz="2400" dirty="0" smtClean="0"/>
              <a:t>+</a:t>
            </a:r>
            <a:br>
              <a:rPr lang="en-US" sz="2400" dirty="0" smtClean="0"/>
            </a:br>
            <a:r>
              <a:rPr lang="en-US" sz="2400" dirty="0" smtClean="0"/>
              <a:t>Access Control</a:t>
            </a:r>
            <a:br>
              <a:rPr lang="en-US" sz="2400" dirty="0" smtClean="0"/>
            </a:br>
            <a:r>
              <a:rPr lang="en-US" sz="2400" dirty="0" smtClean="0"/>
              <a:t>+</a:t>
            </a:r>
            <a:br>
              <a:rPr lang="en-US" sz="2400" dirty="0" smtClean="0"/>
            </a:br>
            <a:r>
              <a:rPr lang="en-US" sz="2400" dirty="0" smtClean="0"/>
              <a:t>Authentication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6998932" y="1811793"/>
            <a:ext cx="2307771" cy="6266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Sockets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9651999" y="2940970"/>
            <a:ext cx="9877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smtClean="0"/>
              <a:t>. . .</a:t>
            </a:r>
            <a:endParaRPr lang="en-US" sz="5000" b="1" dirty="0"/>
          </a:p>
        </p:txBody>
      </p:sp>
      <p:sp>
        <p:nvSpPr>
          <p:cNvPr id="17" name="Rectangle 16"/>
          <p:cNvSpPr/>
          <p:nvPr/>
        </p:nvSpPr>
        <p:spPr>
          <a:xfrm>
            <a:off x="1422399" y="5449675"/>
            <a:ext cx="9593944" cy="4354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Load Balancer</a:t>
            </a:r>
            <a:endParaRPr lang="en-US" sz="2400" dirty="0"/>
          </a:p>
        </p:txBody>
      </p:sp>
      <p:cxnSp>
        <p:nvCxnSpPr>
          <p:cNvPr id="19" name="Straight Arrow Connector 18"/>
          <p:cNvCxnSpPr>
            <a:stCxn id="8" idx="0"/>
            <a:endCxn id="4" idx="3"/>
          </p:cNvCxnSpPr>
          <p:nvPr/>
        </p:nvCxnSpPr>
        <p:spPr>
          <a:xfrm flipV="1">
            <a:off x="2576285" y="1214324"/>
            <a:ext cx="4630057" cy="597469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0"/>
          </p:cNvCxnSpPr>
          <p:nvPr/>
        </p:nvCxnSpPr>
        <p:spPr>
          <a:xfrm flipV="1">
            <a:off x="2576285" y="1195376"/>
            <a:ext cx="7402286" cy="616417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0"/>
          </p:cNvCxnSpPr>
          <p:nvPr/>
        </p:nvCxnSpPr>
        <p:spPr>
          <a:xfrm flipV="1">
            <a:off x="5326742" y="1233272"/>
            <a:ext cx="1870820" cy="578521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0"/>
            <a:endCxn id="6" idx="2"/>
          </p:cNvCxnSpPr>
          <p:nvPr/>
        </p:nvCxnSpPr>
        <p:spPr>
          <a:xfrm flipV="1">
            <a:off x="5326742" y="1195376"/>
            <a:ext cx="4651829" cy="616417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8149768" y="1214325"/>
            <a:ext cx="1828803" cy="597468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0"/>
            <a:endCxn id="4" idx="3"/>
          </p:cNvCxnSpPr>
          <p:nvPr/>
        </p:nvCxnSpPr>
        <p:spPr>
          <a:xfrm flipH="1" flipV="1">
            <a:off x="7206342" y="1214324"/>
            <a:ext cx="946476" cy="597469"/>
          </a:xfrm>
          <a:prstGeom prst="straightConnector1">
            <a:avLst/>
          </a:prstGeom>
          <a:ln w="38100"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005113" y="6152294"/>
            <a:ext cx="834571" cy="647211"/>
            <a:chOff x="10515600" y="4659086"/>
            <a:chExt cx="834571" cy="647211"/>
          </a:xfrm>
        </p:grpSpPr>
        <p:sp>
          <p:nvSpPr>
            <p:cNvPr id="39" name="Round Same Side Corner Rectangle 38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A</a:t>
              </a:r>
              <a:endParaRPr 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059502" y="6152294"/>
            <a:ext cx="834571" cy="647211"/>
            <a:chOff x="10515600" y="4659086"/>
            <a:chExt cx="834571" cy="647211"/>
          </a:xfrm>
        </p:grpSpPr>
        <p:sp>
          <p:nvSpPr>
            <p:cNvPr id="44" name="Round Same Side Corner Rectangle 43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B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113891" y="6151415"/>
            <a:ext cx="834571" cy="647211"/>
            <a:chOff x="10515600" y="4659086"/>
            <a:chExt cx="834571" cy="647211"/>
          </a:xfrm>
        </p:grpSpPr>
        <p:sp>
          <p:nvSpPr>
            <p:cNvPr id="47" name="Round Same Side Corner Rectangle 46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C</a:t>
              </a:r>
              <a:endParaRPr lang="en-US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168280" y="6149651"/>
            <a:ext cx="834571" cy="647211"/>
            <a:chOff x="10515600" y="4659086"/>
            <a:chExt cx="834571" cy="647211"/>
          </a:xfrm>
        </p:grpSpPr>
        <p:sp>
          <p:nvSpPr>
            <p:cNvPr id="50" name="Round Same Side Corner Rectangle 49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D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223719" y="6148772"/>
            <a:ext cx="834571" cy="647211"/>
            <a:chOff x="10515600" y="4659086"/>
            <a:chExt cx="834571" cy="647211"/>
          </a:xfrm>
        </p:grpSpPr>
        <p:sp>
          <p:nvSpPr>
            <p:cNvPr id="53" name="Round Same Side Corner Rectangle 52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E</a:t>
              </a:r>
              <a:endParaRPr lang="en-US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6277058" y="6143487"/>
            <a:ext cx="834571" cy="647211"/>
            <a:chOff x="10515600" y="4659086"/>
            <a:chExt cx="834571" cy="647211"/>
          </a:xfrm>
        </p:grpSpPr>
        <p:sp>
          <p:nvSpPr>
            <p:cNvPr id="56" name="Round Same Side Corner Rectangle 55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F</a:t>
              </a:r>
              <a:endParaRPr lang="en-US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330397" y="6138202"/>
            <a:ext cx="834571" cy="647211"/>
            <a:chOff x="10515600" y="4659086"/>
            <a:chExt cx="834571" cy="647211"/>
          </a:xfrm>
        </p:grpSpPr>
        <p:sp>
          <p:nvSpPr>
            <p:cNvPr id="59" name="Round Same Side Corner Rectangle 58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G</a:t>
              </a:r>
              <a:endParaRPr lang="en-US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8383736" y="6119889"/>
            <a:ext cx="834571" cy="647211"/>
            <a:chOff x="10515600" y="4659086"/>
            <a:chExt cx="834571" cy="647211"/>
          </a:xfrm>
        </p:grpSpPr>
        <p:sp>
          <p:nvSpPr>
            <p:cNvPr id="62" name="Round Same Side Corner Rectangle 61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H</a:t>
              </a:r>
              <a:endParaRPr lang="en-US" dirty="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9437075" y="6114604"/>
            <a:ext cx="834571" cy="647211"/>
            <a:chOff x="10515600" y="4659086"/>
            <a:chExt cx="834571" cy="647211"/>
          </a:xfrm>
        </p:grpSpPr>
        <p:sp>
          <p:nvSpPr>
            <p:cNvPr id="65" name="Round Same Side Corner Rectangle 64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I</a:t>
              </a:r>
              <a:endParaRPr lang="en-US" dirty="0"/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10384571" y="5923639"/>
            <a:ext cx="98777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 smtClean="0"/>
              <a:t>. . .</a:t>
            </a:r>
            <a:endParaRPr lang="en-US" sz="5000" b="1" dirty="0"/>
          </a:p>
        </p:txBody>
      </p:sp>
      <p:cxnSp>
        <p:nvCxnSpPr>
          <p:cNvPr id="73" name="Straight Arrow Connector 72"/>
          <p:cNvCxnSpPr>
            <a:stCxn id="40" idx="0"/>
          </p:cNvCxnSpPr>
          <p:nvPr/>
        </p:nvCxnSpPr>
        <p:spPr>
          <a:xfrm flipV="1">
            <a:off x="1422399" y="5167087"/>
            <a:ext cx="3873790" cy="1159379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5" idx="0"/>
            <a:endCxn id="7" idx="2"/>
          </p:cNvCxnSpPr>
          <p:nvPr/>
        </p:nvCxnSpPr>
        <p:spPr>
          <a:xfrm flipV="1">
            <a:off x="2476788" y="5167087"/>
            <a:ext cx="99497" cy="1159379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</p:cNvCxnSpPr>
          <p:nvPr/>
        </p:nvCxnSpPr>
        <p:spPr>
          <a:xfrm flipV="1">
            <a:off x="3531177" y="5164444"/>
            <a:ext cx="1733507" cy="1161143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1" idx="0"/>
            <a:endCxn id="13" idx="2"/>
          </p:cNvCxnSpPr>
          <p:nvPr/>
        </p:nvCxnSpPr>
        <p:spPr>
          <a:xfrm flipV="1">
            <a:off x="4585566" y="5167087"/>
            <a:ext cx="3567252" cy="1156736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3" idx="0"/>
            <a:endCxn id="7" idx="2"/>
          </p:cNvCxnSpPr>
          <p:nvPr/>
        </p:nvCxnSpPr>
        <p:spPr>
          <a:xfrm flipH="1" flipV="1">
            <a:off x="2576285" y="5167087"/>
            <a:ext cx="6224737" cy="1126974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0" idx="0"/>
          </p:cNvCxnSpPr>
          <p:nvPr/>
        </p:nvCxnSpPr>
        <p:spPr>
          <a:xfrm flipV="1">
            <a:off x="7747683" y="5181602"/>
            <a:ext cx="352410" cy="1130772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6" idx="0"/>
          </p:cNvCxnSpPr>
          <p:nvPr/>
        </p:nvCxnSpPr>
        <p:spPr>
          <a:xfrm flipH="1" flipV="1">
            <a:off x="5232137" y="5164444"/>
            <a:ext cx="4622224" cy="1124332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54" idx="0"/>
          </p:cNvCxnSpPr>
          <p:nvPr/>
        </p:nvCxnSpPr>
        <p:spPr>
          <a:xfrm flipV="1">
            <a:off x="5641005" y="5180105"/>
            <a:ext cx="2508763" cy="1142839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57" idx="0"/>
            <a:endCxn id="7" idx="2"/>
          </p:cNvCxnSpPr>
          <p:nvPr/>
        </p:nvCxnSpPr>
        <p:spPr>
          <a:xfrm flipH="1" flipV="1">
            <a:off x="2576285" y="5167087"/>
            <a:ext cx="4118059" cy="1150572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23313" y="5066012"/>
            <a:ext cx="122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 3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066685" y="5075465"/>
            <a:ext cx="122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Server 2</a:t>
            </a:r>
            <a:endParaRPr lang="en-US" sz="2400" b="1" dirty="0"/>
          </a:p>
        </p:txBody>
      </p:sp>
      <p:sp>
        <p:nvSpPr>
          <p:cNvPr id="3" name="Rectangle 2"/>
          <p:cNvSpPr/>
          <p:nvPr/>
        </p:nvSpPr>
        <p:spPr>
          <a:xfrm>
            <a:off x="9452867" y="2176911"/>
            <a:ext cx="293075" cy="286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9452866" y="2563402"/>
            <a:ext cx="293075" cy="28660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27799" y="2139887"/>
            <a:ext cx="246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Trusted Computing Base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727799" y="2547754"/>
            <a:ext cx="726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57538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endParaRPr lang="en-US" dirty="0" smtClean="0"/>
              </a:p>
              <a:p>
                <a:r>
                  <a:rPr lang="en-US" b="1" dirty="0"/>
                  <a:t>User Isolation:</a:t>
                </a:r>
                <a:br>
                  <a:rPr lang="en-US" b="1" dirty="0"/>
                </a:br>
                <a:r>
                  <a:rPr lang="en-US" dirty="0"/>
                  <a:t>CLAMP [S&amp;P’09],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lang="en-US" dirty="0"/>
                  <a:t>box[NSDI’13</a:t>
                </a:r>
                <a:r>
                  <a:rPr lang="en-US" dirty="0" smtClean="0"/>
                  <a:t>],</a:t>
                </a:r>
                <a:endParaRPr lang="en-US" b="1" dirty="0" smtClean="0"/>
              </a:p>
              <a:p>
                <a:r>
                  <a:rPr lang="en-US" b="1" dirty="0" smtClean="0"/>
                  <a:t>Service </a:t>
                </a:r>
                <a:r>
                  <a:rPr lang="en-US" b="1" dirty="0" smtClean="0"/>
                  <a:t>Isolation: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OKWS[ATC’04], </a:t>
                </a:r>
                <a:r>
                  <a:rPr lang="en-US" dirty="0" err="1" smtClean="0"/>
                  <a:t>Passe</a:t>
                </a:r>
                <a:r>
                  <a:rPr lang="en-US" dirty="0" smtClean="0"/>
                  <a:t> [S&amp;P’14]</a:t>
                </a:r>
              </a:p>
              <a:p>
                <a:r>
                  <a:rPr lang="en-US" b="1" dirty="0" smtClean="0"/>
                  <a:t>Information Flow Control: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err="1" smtClean="0"/>
                  <a:t>HiStar</a:t>
                </a:r>
                <a:r>
                  <a:rPr lang="en-US" dirty="0" smtClean="0"/>
                  <a:t> [OSDI’06], Flume [SOSP’07], Hails [OSDI’12]</a:t>
                </a:r>
              </a:p>
              <a:p>
                <a:r>
                  <a:rPr lang="en-US" b="1" dirty="0" smtClean="0"/>
                  <a:t>Encryption: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err="1" smtClean="0"/>
                  <a:t>CryptDB</a:t>
                </a:r>
                <a:r>
                  <a:rPr lang="en-US" dirty="0" smtClean="0"/>
                  <a:t> [SOSP’11], Mylar [NSDI’14]</a:t>
                </a:r>
              </a:p>
              <a:p>
                <a:r>
                  <a:rPr lang="en-US" b="1" dirty="0" smtClean="0"/>
                  <a:t>Monitoring: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err="1" smtClean="0"/>
                  <a:t>Spyproxy</a:t>
                </a:r>
                <a:r>
                  <a:rPr lang="en-US" dirty="0" smtClean="0"/>
                  <a:t> [USENIXSec’07], </a:t>
                </a:r>
                <a:r>
                  <a:rPr lang="en-US" dirty="0" err="1" smtClean="0"/>
                  <a:t>Notamper</a:t>
                </a:r>
                <a:r>
                  <a:rPr lang="en-US" dirty="0" smtClean="0"/>
                  <a:t> [CCS’10], </a:t>
                </a:r>
                <a:br>
                  <a:rPr lang="en-US" dirty="0" smtClean="0"/>
                </a:br>
                <a:r>
                  <a:rPr lang="en-US" dirty="0" smtClean="0"/>
                  <a:t> </a:t>
                </a:r>
                <a:r>
                  <a:rPr lang="en-US" dirty="0" err="1" smtClean="0"/>
                  <a:t>Scriptgard</a:t>
                </a:r>
                <a:r>
                  <a:rPr lang="en-US" dirty="0" smtClean="0"/>
                  <a:t> [CCS’11], </a:t>
                </a:r>
                <a:r>
                  <a:rPr lang="en-US" dirty="0" err="1" smtClean="0"/>
                  <a:t>Poirot</a:t>
                </a:r>
                <a:r>
                  <a:rPr lang="en-US" dirty="0" smtClean="0"/>
                  <a:t> [OSDI’12] </a:t>
                </a:r>
              </a:p>
              <a:p>
                <a:r>
                  <a:rPr lang="en-US" b="1" dirty="0" smtClean="0"/>
                  <a:t>Bug Finding: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err="1" smtClean="0"/>
                  <a:t>Waptec</a:t>
                </a:r>
                <a:r>
                  <a:rPr lang="en-US" dirty="0" smtClean="0"/>
                  <a:t> [CCS’11], CSAS [CCS’11], [USENIXSec’11</a:t>
                </a:r>
                <a:r>
                  <a:rPr lang="en-US" dirty="0" smtClean="0"/>
                  <a:t>]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50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55"/>
            <a:ext cx="12191999" cy="81152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Radiatus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Shared-nothing </a:t>
            </a:r>
            <a:r>
              <a:rPr lang="en-US" sz="3200" dirty="0" smtClean="0"/>
              <a:t>server-side architecture </a:t>
            </a:r>
            <a:r>
              <a:rPr lang="en-US" sz="3200" dirty="0" smtClean="0"/>
              <a:t>for</a:t>
            </a:r>
            <a:br>
              <a:rPr lang="en-US" sz="3200" dirty="0" smtClean="0"/>
            </a:br>
            <a:r>
              <a:rPr lang="en-US" sz="3200" dirty="0" smtClean="0"/>
              <a:t> </a:t>
            </a:r>
            <a:r>
              <a:rPr lang="en-US" sz="3200" dirty="0" smtClean="0"/>
              <a:t>strongly isolating users in web </a:t>
            </a:r>
            <a:r>
              <a:rPr lang="en-US" sz="3200" dirty="0" smtClean="0"/>
              <a:t>applications</a:t>
            </a:r>
            <a:br>
              <a:rPr lang="en-US" sz="3200" dirty="0" smtClean="0"/>
            </a:br>
            <a:endParaRPr lang="en-US" sz="3200" dirty="0" smtClean="0"/>
          </a:p>
          <a:p>
            <a:pPr lvl="1"/>
            <a:r>
              <a:rPr lang="en-US" sz="3200" dirty="0" smtClean="0"/>
              <a:t>Prevents large-scale exploitation of the most severe web-related vulnerabilities of 2014</a:t>
            </a:r>
          </a:p>
          <a:p>
            <a:pPr lvl="1"/>
            <a:r>
              <a:rPr lang="en-US" sz="3200" dirty="0" smtClean="0"/>
              <a:t>Modest overhead over existing web servers</a:t>
            </a:r>
          </a:p>
          <a:p>
            <a:pPr lvl="1"/>
            <a:r>
              <a:rPr lang="en-US" sz="3200" dirty="0" smtClean="0"/>
              <a:t>Demonstrate scaling to a 500-node cluster</a:t>
            </a:r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97889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6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54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3368"/>
            <a:ext cx="12195748" cy="409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0729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2163"/>
            <a:ext cx="12192000" cy="425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4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5166"/>
            <a:ext cx="12192000" cy="396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72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69884" y="1601787"/>
            <a:ext cx="4244979" cy="3070225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Network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005113" y="6152294"/>
            <a:ext cx="834571" cy="647211"/>
            <a:chOff x="10515600" y="4659086"/>
            <a:chExt cx="834571" cy="647211"/>
          </a:xfrm>
        </p:grpSpPr>
        <p:sp>
          <p:nvSpPr>
            <p:cNvPr id="5" name="Round Same Side Corner Rectangle 4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Alice</a:t>
              </a:r>
              <a:endParaRPr lang="en-US" dirty="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3" y="6047030"/>
            <a:ext cx="825500" cy="749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61" y="2688631"/>
            <a:ext cx="1508754" cy="85163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9358538" y="6174116"/>
            <a:ext cx="834571" cy="647211"/>
            <a:chOff x="10515600" y="4659086"/>
            <a:chExt cx="834571" cy="647211"/>
          </a:xfrm>
        </p:grpSpPr>
        <p:sp>
          <p:nvSpPr>
            <p:cNvPr id="13" name="Round Same Side Corner Rectangle 12"/>
            <p:cNvSpPr/>
            <p:nvPr/>
          </p:nvSpPr>
          <p:spPr>
            <a:xfrm>
              <a:off x="10515600" y="4659086"/>
              <a:ext cx="239486" cy="159657"/>
            </a:xfrm>
            <a:prstGeom prst="round2Same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515600" y="4833258"/>
              <a:ext cx="834571" cy="473039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Bob</a:t>
              </a:r>
              <a:endParaRPr lang="en-US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7338" y="6059327"/>
            <a:ext cx="711200" cy="762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71550" y="1082674"/>
            <a:ext cx="2906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Alice’s User Container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6808784" y="1487852"/>
            <a:ext cx="4244979" cy="3070225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10450" y="968739"/>
            <a:ext cx="2794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Bob’s User Container</a:t>
            </a:r>
            <a:endParaRPr lang="en-US" sz="2400" dirty="0"/>
          </a:p>
        </p:txBody>
      </p:sp>
      <p:sp>
        <p:nvSpPr>
          <p:cNvPr id="20" name="Can 19"/>
          <p:cNvSpPr/>
          <p:nvPr/>
        </p:nvSpPr>
        <p:spPr>
          <a:xfrm>
            <a:off x="3371293" y="3554777"/>
            <a:ext cx="1014413" cy="10033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n 20"/>
          <p:cNvSpPr/>
          <p:nvPr/>
        </p:nvSpPr>
        <p:spPr>
          <a:xfrm>
            <a:off x="9824130" y="3485153"/>
            <a:ext cx="1014413" cy="10033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11715" y="3554777"/>
            <a:ext cx="1059578" cy="531449"/>
          </a:xfrm>
          <a:prstGeom prst="straightConnector1">
            <a:avLst/>
          </a:prstGeom>
          <a:ln w="1270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996721" y="3724050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Save</a:t>
            </a:r>
            <a:endParaRPr lang="en-US" sz="2400" i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2349097" y="2968991"/>
            <a:ext cx="5437571" cy="25613"/>
          </a:xfrm>
          <a:prstGeom prst="straightConnector1">
            <a:avLst/>
          </a:prstGeom>
          <a:ln w="1270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446" y="1997244"/>
            <a:ext cx="1508754" cy="85163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024" y="4088270"/>
            <a:ext cx="760949" cy="42952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399250" y="3022964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Send</a:t>
            </a:r>
            <a:endParaRPr lang="en-US" sz="2400" i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442" y="2568788"/>
            <a:ext cx="1508754" cy="851631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8827918" y="3526701"/>
            <a:ext cx="1059578" cy="531449"/>
          </a:xfrm>
          <a:prstGeom prst="straightConnector1">
            <a:avLst/>
          </a:prstGeom>
          <a:ln w="1270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567144" y="3554778"/>
            <a:ext cx="0" cy="2249084"/>
          </a:xfrm>
          <a:prstGeom prst="straightConnector1">
            <a:avLst/>
          </a:prstGeom>
          <a:ln w="1270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390" y="5883561"/>
            <a:ext cx="1508754" cy="851631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055381" y="5382046"/>
            <a:ext cx="1456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Download</a:t>
            </a:r>
            <a:endParaRPr lang="en-US" sz="2400" i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1550154" y="3979496"/>
            <a:ext cx="7184" cy="2368792"/>
          </a:xfrm>
          <a:prstGeom prst="straightConnector1">
            <a:avLst/>
          </a:prstGeom>
          <a:ln w="1270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652054" y="4129301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Upload</a:t>
            </a:r>
            <a:endParaRPr lang="en-US" sz="2400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9714596" y="3147712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Save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54553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69884" y="1689668"/>
            <a:ext cx="1979213" cy="720092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Alice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Cross-Container Communications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88" y="940368"/>
            <a:ext cx="825500" cy="7493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136" y="940368"/>
            <a:ext cx="711200" cy="762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728388" y="1979210"/>
            <a:ext cx="347236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smtClean="0"/>
              <a:t>Typed Interfaces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 smtClean="0"/>
              <a:t>Limited connectivity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 smtClean="0"/>
              <a:t>Resource Limits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800" dirty="0" smtClean="0"/>
              <a:t>User </a:t>
            </a:r>
            <a:r>
              <a:rPr lang="en-US" sz="2800" dirty="0" smtClean="0"/>
              <a:t>Eviction</a:t>
            </a:r>
            <a:endParaRPr lang="en-US" sz="2800" dirty="0"/>
          </a:p>
        </p:txBody>
      </p:sp>
      <p:sp>
        <p:nvSpPr>
          <p:cNvPr id="29" name="Rounded Rectangle 28"/>
          <p:cNvSpPr/>
          <p:nvPr/>
        </p:nvSpPr>
        <p:spPr>
          <a:xfrm>
            <a:off x="4049136" y="1702368"/>
            <a:ext cx="1979213" cy="720092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Bob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42" y="3075000"/>
            <a:ext cx="919832" cy="919832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5038742" y="3994832"/>
            <a:ext cx="1979213" cy="720092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charset="0"/>
                <a:ea typeface="Calibri" charset="0"/>
                <a:cs typeface="Calibri" charset="0"/>
              </a:rPr>
              <a:t>Charlie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80956" y="2035042"/>
            <a:ext cx="1036320" cy="12700"/>
          </a:xfrm>
          <a:prstGeom prst="straightConnector1">
            <a:avLst/>
          </a:prstGeom>
          <a:ln w="1016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622276" y="2653847"/>
            <a:ext cx="778524" cy="1141245"/>
          </a:xfrm>
          <a:prstGeom prst="straightConnector1">
            <a:avLst/>
          </a:prstGeom>
          <a:ln w="1016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04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69884" y="1601788"/>
            <a:ext cx="5245102" cy="1327148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cap =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storage.set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k,data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Bob.send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(cap)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Capabilities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6" y="1039812"/>
            <a:ext cx="825500" cy="749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1550" y="1082674"/>
            <a:ext cx="2906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Alice’s User Container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493707" y="4736305"/>
            <a:ext cx="5121279" cy="1893095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Alice.on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(“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”,(cap)=&gt;{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data =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storage.get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(cap);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... 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5374" y="4217192"/>
            <a:ext cx="2794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Bob’s User Container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6" y="4217192"/>
            <a:ext cx="711200" cy="762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29284" y="1544339"/>
            <a:ext cx="3015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k, data, H(data, nonce)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7472363" y="2067615"/>
            <a:ext cx="1127938" cy="383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Storage </a:t>
            </a:r>
            <a:br>
              <a:rPr lang="en-US" sz="2400" dirty="0" smtClean="0"/>
            </a:br>
            <a:r>
              <a:rPr lang="en-US" sz="2400" dirty="0" smtClean="0"/>
              <a:t>Guard</a:t>
            </a:r>
            <a:endParaRPr lang="en-US" sz="2400" dirty="0"/>
          </a:p>
        </p:txBody>
      </p:sp>
      <p:sp>
        <p:nvSpPr>
          <p:cNvPr id="10" name="Right Arrow 9"/>
          <p:cNvSpPr/>
          <p:nvPr/>
        </p:nvSpPr>
        <p:spPr>
          <a:xfrm>
            <a:off x="5759410" y="2067615"/>
            <a:ext cx="1485900" cy="232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817492"/>
              </p:ext>
            </p:extLst>
          </p:nvPr>
        </p:nvGraphicFramePr>
        <p:xfrm>
          <a:off x="8744725" y="2067616"/>
          <a:ext cx="336256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813"/>
                <a:gridCol w="20917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Owner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Capability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(user, k)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H(data, nonce)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862062"/>
              </p:ext>
            </p:extLst>
          </p:nvPr>
        </p:nvGraphicFramePr>
        <p:xfrm>
          <a:off x="8744725" y="4530143"/>
          <a:ext cx="336256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214"/>
                <a:gridCol w="11773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Capability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H(data, nonce)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665607" y="3448049"/>
            <a:ext cx="2031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H(data, nonce)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 rot="5400000">
            <a:off x="4047799" y="3634169"/>
            <a:ext cx="1188821" cy="186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133540" y="4764494"/>
            <a:ext cx="737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data</a:t>
            </a:r>
            <a:endParaRPr lang="en-US" sz="2400" dirty="0"/>
          </a:p>
        </p:txBody>
      </p:sp>
      <p:sp>
        <p:nvSpPr>
          <p:cNvPr id="18" name="Right Arrow 17"/>
          <p:cNvSpPr/>
          <p:nvPr/>
        </p:nvSpPr>
        <p:spPr>
          <a:xfrm rot="10800000">
            <a:off x="5759410" y="5215943"/>
            <a:ext cx="1485900" cy="232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6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17095" y="1459832"/>
            <a:ext cx="11261558" cy="4717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GitHub </a:t>
            </a:r>
            <a:r>
              <a:rPr lang="en-US" dirty="0" smtClean="0"/>
              <a:t>Key Update </a:t>
            </a:r>
            <a:r>
              <a:rPr lang="en-US" dirty="0" smtClean="0"/>
              <a:t>(2012)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dirty="0" smtClean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ProfileController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ApplicationController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# Server-side handler for</a:t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#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OST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https://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/account/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public_keys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b="1" dirty="0" err="1" smtClean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 smtClean="0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updateSshKey</a:t>
            </a:r>
            <a:endParaRPr lang="en-US" b="1" dirty="0" smtClean="0">
              <a:solidFill>
                <a:schemeClr val="accent6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@key =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PublicKey.find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params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[:id])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@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key.update_attributes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params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[: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public_key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])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b="1" dirty="0" smtClean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 smtClean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613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homakov.blogspot.com</a:t>
            </a:r>
            <a:r>
              <a:rPr lang="en-US" dirty="0" smtClean="0"/>
              <a:t>/2012/03/how-</a:t>
            </a:r>
            <a:r>
              <a:rPr lang="en-US" dirty="0" err="1" smtClean="0"/>
              <a:t>to.html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7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69884" y="1601788"/>
            <a:ext cx="5245102" cy="1327148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storage.delete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k,data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Capabilities: Deletion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6" y="1039812"/>
            <a:ext cx="825500" cy="749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1550" y="1082674"/>
            <a:ext cx="2906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Alice’s User Container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493707" y="4736305"/>
            <a:ext cx="5121279" cy="1893095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Alice.on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(“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”,(cap)=&gt;{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 data =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storage.get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(cap);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 ... 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5374" y="4217192"/>
            <a:ext cx="2794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Bob’s User Container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6" y="4217192"/>
            <a:ext cx="711200" cy="762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472363" y="2067615"/>
            <a:ext cx="1127938" cy="383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Storage </a:t>
            </a:r>
            <a:br>
              <a:rPr lang="en-US" sz="2400" dirty="0" smtClean="0"/>
            </a:br>
            <a:r>
              <a:rPr lang="en-US" sz="2400" dirty="0" smtClean="0"/>
              <a:t>Guard</a:t>
            </a:r>
            <a:endParaRPr lang="en-US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36343"/>
              </p:ext>
            </p:extLst>
          </p:nvPr>
        </p:nvGraphicFramePr>
        <p:xfrm>
          <a:off x="8744725" y="2067616"/>
          <a:ext cx="336256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813"/>
                <a:gridCol w="20917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Owner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Capability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trike="sngStrike" dirty="0" smtClean="0"/>
                        <a:t>(user, k)</a:t>
                      </a:r>
                      <a:endParaRPr lang="en-US" sz="2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trike="sngStrike" dirty="0" smtClean="0"/>
                        <a:t>H(data, nonce)</a:t>
                      </a:r>
                      <a:endParaRPr lang="en-US" sz="2400" strike="sngStrik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556727"/>
              </p:ext>
            </p:extLst>
          </p:nvPr>
        </p:nvGraphicFramePr>
        <p:xfrm>
          <a:off x="8744725" y="4530143"/>
          <a:ext cx="336256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214"/>
                <a:gridCol w="11773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Capability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trike="sngStrike" dirty="0" smtClean="0"/>
                        <a:t>H(data, nonce)</a:t>
                      </a:r>
                      <a:endParaRPr lang="en-US" sz="2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trike="sngStrike" dirty="0" smtClean="0"/>
                        <a:t>data</a:t>
                      </a:r>
                      <a:endParaRPr lang="en-US" sz="2400" strike="sngStrik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33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369884" y="1601788"/>
            <a:ext cx="5245102" cy="1327148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cap =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storage.revoke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(k)</a:t>
            </a:r>
          </a:p>
          <a:p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Bob.send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(cap)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Capabilities: Revocation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6" y="1039812"/>
            <a:ext cx="825500" cy="7493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1550" y="1082674"/>
            <a:ext cx="2906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Alice’s User Container</a:t>
            </a:r>
            <a:endParaRPr lang="en-US" sz="2400" dirty="0"/>
          </a:p>
        </p:txBody>
      </p:sp>
      <p:sp>
        <p:nvSpPr>
          <p:cNvPr id="11" name="Rounded Rectangle 10"/>
          <p:cNvSpPr/>
          <p:nvPr/>
        </p:nvSpPr>
        <p:spPr>
          <a:xfrm>
            <a:off x="493707" y="4736305"/>
            <a:ext cx="5121279" cy="1893095"/>
          </a:xfrm>
          <a:prstGeom prst="roundRect">
            <a:avLst/>
          </a:prstGeom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Alice.on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(“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msg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”,(cap)=&gt;{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 data = </a:t>
            </a:r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storage.get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(cap);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 ... </a:t>
            </a:r>
          </a:p>
          <a:p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});</a:t>
            </a:r>
            <a:endParaRPr lang="en-US" sz="24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5374" y="4217192"/>
            <a:ext cx="2794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Bob’s User Container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6" y="4217192"/>
            <a:ext cx="711200" cy="762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472363" y="2067615"/>
            <a:ext cx="1127938" cy="38341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Storage </a:t>
            </a:r>
            <a:br>
              <a:rPr lang="en-US" sz="2400" dirty="0" smtClean="0"/>
            </a:br>
            <a:r>
              <a:rPr lang="en-US" sz="2400" dirty="0" smtClean="0"/>
              <a:t>Guard</a:t>
            </a:r>
            <a:endParaRPr lang="en-US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49887"/>
              </p:ext>
            </p:extLst>
          </p:nvPr>
        </p:nvGraphicFramePr>
        <p:xfrm>
          <a:off x="8744725" y="2067616"/>
          <a:ext cx="336256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813"/>
                <a:gridCol w="209175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Owner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Capability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trike="sngStrike" dirty="0" smtClean="0"/>
                        <a:t>(user, k)</a:t>
                      </a:r>
                      <a:endParaRPr lang="en-US" sz="2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trike="sngStrike" dirty="0" smtClean="0"/>
                        <a:t>H(data, nonce)</a:t>
                      </a:r>
                      <a:endParaRPr lang="en-US" sz="2400" strike="sngStrik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(user, k)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H(data, </a:t>
                      </a:r>
                      <a:r>
                        <a:rPr lang="en-US" sz="2400" dirty="0" err="1" smtClean="0"/>
                        <a:t>newN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625385"/>
              </p:ext>
            </p:extLst>
          </p:nvPr>
        </p:nvGraphicFramePr>
        <p:xfrm>
          <a:off x="8744725" y="4530143"/>
          <a:ext cx="336256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214"/>
                <a:gridCol w="11773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Capability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trike="noStrike" dirty="0" smtClean="0"/>
                        <a:t>H(data, </a:t>
                      </a:r>
                      <a:r>
                        <a:rPr lang="en-US" sz="2400" strike="noStrike" dirty="0" err="1" smtClean="0"/>
                        <a:t>newN</a:t>
                      </a:r>
                      <a:r>
                        <a:rPr lang="en-US" sz="2400" strike="noStrike" dirty="0" smtClean="0"/>
                        <a:t>)</a:t>
                      </a:r>
                      <a:endParaRPr lang="en-US" sz="2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strike="noStrike" dirty="0" smtClean="0"/>
                        <a:t>data</a:t>
                      </a:r>
                      <a:endParaRPr lang="en-US" sz="2400" strike="noStrik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mr-IN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sz="2400" dirty="0" smtClean="0"/>
                        <a:t>…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729284" y="1544339"/>
            <a:ext cx="2280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k, H(data, </a:t>
            </a:r>
            <a:r>
              <a:rPr lang="en-US" sz="2400" dirty="0" err="1" smtClean="0"/>
              <a:t>newN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16" name="Right Arrow 15"/>
          <p:cNvSpPr/>
          <p:nvPr/>
        </p:nvSpPr>
        <p:spPr>
          <a:xfrm>
            <a:off x="5759410" y="2067615"/>
            <a:ext cx="1485900" cy="2329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</a:t>
            </a:r>
            <a:br>
              <a:rPr lang="en-US" dirty="0" smtClean="0"/>
            </a:br>
            <a:r>
              <a:rPr lang="en-US" dirty="0" smtClean="0"/>
              <a:t> 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172" y="0"/>
            <a:ext cx="8621486" cy="6903363"/>
          </a:xfrm>
        </p:spPr>
      </p:pic>
    </p:spTree>
    <p:extLst>
      <p:ext uri="{BB962C8B-B14F-4D97-AF65-F5344CB8AC3E}">
        <p14:creationId xmlns:p14="http://schemas.microsoft.com/office/powerpoint/2010/main" val="55302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National Vulnerability Database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485" y="1032501"/>
            <a:ext cx="8915762" cy="5143709"/>
          </a:xfrm>
        </p:spPr>
      </p:pic>
    </p:spTree>
    <p:extLst>
      <p:ext uri="{BB962C8B-B14F-4D97-AF65-F5344CB8AC3E}">
        <p14:creationId xmlns:p14="http://schemas.microsoft.com/office/powerpoint/2010/main" val="18686904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endParaRPr lang="en-US" dirty="0" smtClean="0"/>
              </a:p>
              <a:p>
                <a:r>
                  <a:rPr lang="en-US" b="1" dirty="0" smtClean="0"/>
                  <a:t>Service Isolation: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OKWS[ATC’04], </a:t>
                </a:r>
                <a:r>
                  <a:rPr lang="en-US" dirty="0" err="1" smtClean="0"/>
                  <a:t>Passe</a:t>
                </a:r>
                <a:r>
                  <a:rPr lang="en-US" dirty="0" smtClean="0"/>
                  <a:t> [S&amp;P’14]</a:t>
                </a:r>
              </a:p>
              <a:p>
                <a:r>
                  <a:rPr lang="en-US" b="1" dirty="0" smtClean="0"/>
                  <a:t>Information Flow Control: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err="1" smtClean="0"/>
                  <a:t>HiStar</a:t>
                </a:r>
                <a:r>
                  <a:rPr lang="en-US" dirty="0" smtClean="0"/>
                  <a:t> [OSDI’06], Flume [SOSP’07], Hails [OSDI’12]</a:t>
                </a:r>
              </a:p>
              <a:p>
                <a:r>
                  <a:rPr lang="en-US" b="1" dirty="0" smtClean="0"/>
                  <a:t>Encryption: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err="1" smtClean="0"/>
                  <a:t>CryptDB</a:t>
                </a:r>
                <a:r>
                  <a:rPr lang="en-US" dirty="0" smtClean="0"/>
                  <a:t> [SOSP’11], Mylar [NSDI’14]</a:t>
                </a:r>
              </a:p>
              <a:p>
                <a:r>
                  <a:rPr lang="en-US" b="1" dirty="0" smtClean="0"/>
                  <a:t>Monitoring: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:r>
                  <a:rPr lang="en-US" dirty="0" err="1" smtClean="0"/>
                  <a:t>Spyproxy</a:t>
                </a:r>
                <a:r>
                  <a:rPr lang="en-US" dirty="0" smtClean="0"/>
                  <a:t> [USENIXSec’07], </a:t>
                </a:r>
                <a:r>
                  <a:rPr lang="en-US" dirty="0" err="1" smtClean="0"/>
                  <a:t>Notamper</a:t>
                </a:r>
                <a:r>
                  <a:rPr lang="en-US" dirty="0" smtClean="0"/>
                  <a:t> [CCS’10], </a:t>
                </a:r>
                <a:br>
                  <a:rPr lang="en-US" dirty="0" smtClean="0"/>
                </a:br>
                <a:r>
                  <a:rPr lang="en-US" dirty="0" smtClean="0"/>
                  <a:t> </a:t>
                </a:r>
                <a:r>
                  <a:rPr lang="en-US" dirty="0" err="1" smtClean="0"/>
                  <a:t>Scriptgard</a:t>
                </a:r>
                <a:r>
                  <a:rPr lang="en-US" dirty="0" smtClean="0"/>
                  <a:t> [CCS’11], </a:t>
                </a:r>
                <a:r>
                  <a:rPr lang="en-US" dirty="0" err="1" smtClean="0"/>
                  <a:t>Poirot</a:t>
                </a:r>
                <a:r>
                  <a:rPr lang="en-US" dirty="0" smtClean="0"/>
                  <a:t> [OSDI’12] </a:t>
                </a:r>
              </a:p>
              <a:p>
                <a:r>
                  <a:rPr lang="en-US" b="1" dirty="0" smtClean="0"/>
                  <a:t>Bug Finding: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err="1" smtClean="0"/>
                  <a:t>Waptec</a:t>
                </a:r>
                <a:r>
                  <a:rPr lang="en-US" dirty="0" smtClean="0"/>
                  <a:t> [CCS’11], CSAS [CCS’11], [USENIXSec’11]</a:t>
                </a:r>
              </a:p>
              <a:p>
                <a:r>
                  <a:rPr lang="en-US" b="1" dirty="0" smtClean="0"/>
                  <a:t>User Isolation:</a:t>
                </a:r>
                <a:br>
                  <a:rPr lang="en-US" b="1" dirty="0" smtClean="0"/>
                </a:br>
                <a:r>
                  <a:rPr lang="en-US" dirty="0" smtClean="0"/>
                  <a:t>CLAMP [S&amp;P’09],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lang="en-US" dirty="0" smtClean="0"/>
                  <a:t>box[NSDI’13],</a:t>
                </a:r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413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17095" y="1459832"/>
            <a:ext cx="11261558" cy="4717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GitHub Key Update (2012)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ProfileController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ApplicationController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# Server-side handler for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# POST https://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/account/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public_keys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b="1" dirty="0" err="1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updateSshKey</a:t>
            </a:r>
            <a:endParaRPr lang="en-US" b="1" dirty="0">
              <a:solidFill>
                <a:schemeClr val="accent6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@key =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PublicKey.find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params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[:id])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@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key.update_attributes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params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[: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public_key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])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488668"/>
            <a:ext cx="613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</a:t>
            </a:r>
            <a:r>
              <a:rPr lang="en-US" dirty="0" err="1" smtClean="0"/>
              <a:t>homakov.blogspot.com</a:t>
            </a:r>
            <a:r>
              <a:rPr lang="en-US" dirty="0" smtClean="0"/>
              <a:t>/2012/03/how-</a:t>
            </a:r>
            <a:r>
              <a:rPr lang="en-US" dirty="0" err="1" smtClean="0"/>
              <a:t>to.html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7640913" y="4748465"/>
            <a:ext cx="3875314" cy="1122946"/>
          </a:xfrm>
          <a:prstGeom prst="roundRect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Missing check </a:t>
            </a:r>
            <a:br>
              <a:rPr lang="en-US" sz="2800" b="1" dirty="0" smtClean="0">
                <a:solidFill>
                  <a:schemeClr val="tx1"/>
                </a:solidFill>
              </a:rPr>
            </a:br>
            <a:r>
              <a:rPr lang="en-US" sz="2800" b="1" dirty="0" smtClean="0">
                <a:solidFill>
                  <a:schemeClr val="tx1"/>
                </a:solidFill>
              </a:rPr>
              <a:t>for valid user</a:t>
            </a:r>
            <a:endParaRPr lang="en-US" sz="2800" b="1" dirty="0" smtClean="0">
              <a:solidFill>
                <a:schemeClr val="tx1"/>
              </a:solidFill>
            </a:endParaRPr>
          </a:p>
        </p:txBody>
      </p:sp>
      <p:cxnSp>
        <p:nvCxnSpPr>
          <p:cNvPr id="7" name="Curved Connector 6"/>
          <p:cNvCxnSpPr/>
          <p:nvPr/>
        </p:nvCxnSpPr>
        <p:spPr>
          <a:xfrm rot="10800000">
            <a:off x="9192127" y="3914275"/>
            <a:ext cx="2073063" cy="834193"/>
          </a:xfrm>
          <a:prstGeom prst="curvedConnector3">
            <a:avLst>
              <a:gd name="adj1" fmla="val 475"/>
            </a:avLst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67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17095" y="1459832"/>
            <a:ext cx="11261558" cy="4717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GitHub Key Update (2012)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en-US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ProfileController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&lt;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ApplicationController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# Server-side handler for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 # POST https://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github.com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/account/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public_keys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b="1" dirty="0" err="1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def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b="1" dirty="0" err="1">
                <a:solidFill>
                  <a:schemeClr val="accent6"/>
                </a:solidFill>
                <a:latin typeface="Courier New" charset="0"/>
                <a:ea typeface="Courier New" charset="0"/>
                <a:cs typeface="Courier New" charset="0"/>
              </a:rPr>
              <a:t>updateSshKey</a:t>
            </a:r>
            <a:endParaRPr lang="en-US" b="1" dirty="0">
              <a:solidFill>
                <a:schemeClr val="accent6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@key =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PublicKey.find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params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[:id])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@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key.update_attributes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params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[: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public_key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])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lang="mr-IN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accent5"/>
                </a:solidFill>
                <a:latin typeface="Courier New" charset="0"/>
                <a:ea typeface="Courier New" charset="0"/>
                <a:cs typeface="Courier New" charset="0"/>
              </a:rPr>
              <a:t>end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71247" y="4748465"/>
            <a:ext cx="3944353" cy="1428498"/>
          </a:xfrm>
          <a:prstGeom prst="roundRect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Attacker can associate </a:t>
            </a:r>
            <a:r>
              <a:rPr lang="en-US" sz="2800" b="1" dirty="0" err="1" smtClean="0">
                <a:solidFill>
                  <a:schemeClr val="tx1"/>
                </a:solidFill>
              </a:rPr>
              <a:t>public_key</a:t>
            </a:r>
            <a:r>
              <a:rPr lang="en-US" sz="2800" b="1" dirty="0" smtClean="0">
                <a:solidFill>
                  <a:schemeClr val="tx1"/>
                </a:solidFill>
              </a:rPr>
              <a:t> with arbitrary user profiles</a:t>
            </a:r>
            <a:endParaRPr lang="en-US" sz="2800" b="1" dirty="0" smtClean="0">
              <a:solidFill>
                <a:schemeClr val="tx1"/>
              </a:solidFill>
            </a:endParaRPr>
          </a:p>
        </p:txBody>
      </p:sp>
      <p:cxnSp>
        <p:nvCxnSpPr>
          <p:cNvPr id="7" name="Curved Connector 6"/>
          <p:cNvCxnSpPr/>
          <p:nvPr/>
        </p:nvCxnSpPr>
        <p:spPr>
          <a:xfrm rot="10800000">
            <a:off x="5486401" y="4716379"/>
            <a:ext cx="1074821" cy="721896"/>
          </a:xfrm>
          <a:prstGeom prst="curvedConnector3">
            <a:avLst>
              <a:gd name="adj1" fmla="val 100746"/>
            </a:avLst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64704" y="6265757"/>
            <a:ext cx="88203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smtClean="0"/>
              <a:t>Application logic is part of the trusted computing base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1245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 Interfaces Are Complex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b="1" dirty="0" smtClean="0"/>
              <a:t>GitHub Developer API: </a:t>
            </a:r>
            <a:r>
              <a:rPr lang="en-US" sz="3600" b="1" dirty="0" err="1" smtClean="0"/>
              <a:t>Git</a:t>
            </a:r>
            <a:r>
              <a:rPr lang="en-US" sz="3600" b="1" dirty="0" smtClean="0"/>
              <a:t> </a:t>
            </a:r>
            <a:r>
              <a:rPr lang="en-US" sz="3600" b="1" dirty="0" smtClean="0"/>
              <a:t>Data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GET /repos/:owner/:repo/</a:t>
            </a:r>
            <a:r>
              <a:rPr lang="en-US" dirty="0" err="1" smtClean="0"/>
              <a:t>git</a:t>
            </a:r>
            <a:r>
              <a:rPr lang="en-US" dirty="0" smtClean="0"/>
              <a:t>/blobs/:</a:t>
            </a:r>
            <a:r>
              <a:rPr lang="en-US" dirty="0" err="1" smtClean="0"/>
              <a:t>sha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POST /repos/:owner/:repo/</a:t>
            </a:r>
            <a:r>
              <a:rPr lang="en-US" dirty="0" err="1" smtClean="0"/>
              <a:t>git</a:t>
            </a:r>
            <a:r>
              <a:rPr lang="en-US" dirty="0" smtClean="0"/>
              <a:t>/blobs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GET /repos/:owner/:repo/</a:t>
            </a:r>
            <a:r>
              <a:rPr lang="en-US" dirty="0" err="1" smtClean="0"/>
              <a:t>git</a:t>
            </a:r>
            <a:r>
              <a:rPr lang="en-US" dirty="0" smtClean="0"/>
              <a:t>/commits/:</a:t>
            </a:r>
            <a:r>
              <a:rPr lang="en-US" dirty="0" err="1" smtClean="0"/>
              <a:t>sha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POST /repos/:owner/:repo/</a:t>
            </a:r>
            <a:r>
              <a:rPr lang="en-US" dirty="0" err="1" smtClean="0"/>
              <a:t>git</a:t>
            </a:r>
            <a:r>
              <a:rPr lang="en-US" dirty="0" smtClean="0"/>
              <a:t>/commits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GET /repos/:owner/:repo/</a:t>
            </a:r>
            <a:r>
              <a:rPr lang="en-US" dirty="0" err="1" smtClean="0"/>
              <a:t>git</a:t>
            </a:r>
            <a:r>
              <a:rPr lang="en-US" dirty="0" smtClean="0"/>
              <a:t>/commits/:</a:t>
            </a:r>
            <a:r>
              <a:rPr lang="en-US" dirty="0" err="1" smtClean="0"/>
              <a:t>sha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GET /repos/:owner/:repo/</a:t>
            </a:r>
            <a:r>
              <a:rPr lang="en-US" dirty="0" err="1" smtClean="0"/>
              <a:t>git</a:t>
            </a:r>
            <a:r>
              <a:rPr lang="en-US" dirty="0" smtClean="0"/>
              <a:t>/refs/:ref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GET /repos/:owner/:repo/</a:t>
            </a:r>
            <a:r>
              <a:rPr lang="en-US" dirty="0" err="1" smtClean="0"/>
              <a:t>git</a:t>
            </a:r>
            <a:r>
              <a:rPr lang="en-US" dirty="0" smtClean="0"/>
              <a:t>/refs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GET /repos/:owner/:repo/</a:t>
            </a:r>
            <a:r>
              <a:rPr lang="en-US" dirty="0" err="1" smtClean="0"/>
              <a:t>git</a:t>
            </a:r>
            <a:r>
              <a:rPr lang="en-US" dirty="0" smtClean="0"/>
              <a:t>/refs/tags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POST /repos/:owner/:repo/</a:t>
            </a:r>
            <a:r>
              <a:rPr lang="en-US" dirty="0" err="1" smtClean="0"/>
              <a:t>git</a:t>
            </a:r>
            <a:r>
              <a:rPr lang="en-US" dirty="0" smtClean="0"/>
              <a:t>/refs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PATCH /repos/:owner/:repo/</a:t>
            </a:r>
            <a:r>
              <a:rPr lang="en-US" dirty="0" err="1" smtClean="0"/>
              <a:t>git</a:t>
            </a:r>
            <a:r>
              <a:rPr lang="en-US" dirty="0" smtClean="0"/>
              <a:t>/refs/:ref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DELETE /repos/:owner/:repo/</a:t>
            </a:r>
            <a:r>
              <a:rPr lang="en-US" dirty="0" err="1" smtClean="0"/>
              <a:t>git</a:t>
            </a:r>
            <a:r>
              <a:rPr lang="en-US" dirty="0" smtClean="0"/>
              <a:t>/refs/:ref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GET /repos/:owner/:repo/</a:t>
            </a:r>
            <a:r>
              <a:rPr lang="en-US" dirty="0" err="1" smtClean="0"/>
              <a:t>git</a:t>
            </a:r>
            <a:r>
              <a:rPr lang="en-US" dirty="0" smtClean="0"/>
              <a:t>/trees/:</a:t>
            </a:r>
            <a:r>
              <a:rPr lang="en-US" dirty="0" err="1" smtClean="0"/>
              <a:t>sha</a:t>
            </a:r>
            <a:endParaRPr lang="en-US" dirty="0" smtClean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smtClean="0"/>
              <a:t>POST /repos/:owner/:repo/</a:t>
            </a:r>
            <a:r>
              <a:rPr lang="en-US" dirty="0" err="1" smtClean="0"/>
              <a:t>git</a:t>
            </a:r>
            <a:r>
              <a:rPr lang="en-US" dirty="0" smtClean="0"/>
              <a:t>/trees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315" y="0"/>
            <a:ext cx="3230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2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Threat Model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521786" y="1736078"/>
            <a:ext cx="75313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External Attacks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Craft arbitrary network requests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Out of scope: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Insider attacks</a:t>
            </a: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Attacks on the Client</a:t>
            </a:r>
            <a:endParaRPr lang="en-US" sz="2800" dirty="0"/>
          </a:p>
        </p:txBody>
      </p:sp>
      <p:sp>
        <p:nvSpPr>
          <p:cNvPr id="3" name="Cloud 2"/>
          <p:cNvSpPr/>
          <p:nvPr/>
        </p:nvSpPr>
        <p:spPr>
          <a:xfrm>
            <a:off x="6994358" y="1138989"/>
            <a:ext cx="4299284" cy="2213811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Web Service</a:t>
            </a:r>
            <a:endParaRPr lang="en-US" sz="2800" b="1" dirty="0"/>
          </a:p>
        </p:txBody>
      </p:sp>
      <p:sp>
        <p:nvSpPr>
          <p:cNvPr id="5" name="Up Arrow 4"/>
          <p:cNvSpPr/>
          <p:nvPr/>
        </p:nvSpPr>
        <p:spPr>
          <a:xfrm>
            <a:off x="8309810" y="3675070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ttp://novacube.com/wp-content/uploads/2016/01/icon_hacker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615" y="4828674"/>
            <a:ext cx="1725686" cy="202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70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alphaModFix amt="3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55"/>
            <a:ext cx="12191999" cy="81152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Radiatus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i="1" dirty="0" smtClean="0"/>
              <a:t>Shared-nothing server-side architecture for </a:t>
            </a:r>
            <a:br>
              <a:rPr lang="en-US" sz="3600" i="1" dirty="0" smtClean="0"/>
            </a:br>
            <a:r>
              <a:rPr lang="en-US" sz="3600" i="1" dirty="0" smtClean="0"/>
              <a:t>  strongly isolating users in web </a:t>
            </a:r>
            <a:r>
              <a:rPr lang="en-US" sz="3600" i="1" dirty="0" smtClean="0"/>
              <a:t>applications</a:t>
            </a:r>
            <a:endParaRPr lang="en-US" sz="3200" i="1" dirty="0" smtClean="0"/>
          </a:p>
          <a:p>
            <a:r>
              <a:rPr lang="en-US" sz="3200" dirty="0" smtClean="0"/>
              <a:t>Sandboxed user containers for code and data</a:t>
            </a:r>
          </a:p>
          <a:p>
            <a:pPr marL="0" indent="0"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b="1" dirty="0" smtClean="0"/>
              <a:t>Challenges</a:t>
            </a:r>
          </a:p>
          <a:p>
            <a:r>
              <a:rPr lang="en-US" sz="3200" dirty="0" smtClean="0"/>
              <a:t>Sharing data with other users</a:t>
            </a:r>
          </a:p>
          <a:p>
            <a:r>
              <a:rPr lang="en-US" sz="3200" dirty="0" smtClean="0"/>
              <a:t>Storing data efficiently</a:t>
            </a:r>
          </a:p>
          <a:p>
            <a:r>
              <a:rPr lang="en-US" sz="3200" dirty="0" smtClean="0"/>
              <a:t>Scaling</a:t>
            </a:r>
            <a:endParaRPr lang="en-US" sz="32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39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11719</TotalTime>
  <Words>2757</Words>
  <Application>Microsoft Macintosh PowerPoint</Application>
  <PresentationFormat>Widescreen</PresentationFormat>
  <Paragraphs>816</Paragraphs>
  <Slides>44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Calibri</vt:lpstr>
      <vt:lpstr>Calibri Light</vt:lpstr>
      <vt:lpstr>Cambria Math</vt:lpstr>
      <vt:lpstr>Courier New</vt:lpstr>
      <vt:lpstr>Mangal</vt:lpstr>
      <vt:lpstr>Arial</vt:lpstr>
      <vt:lpstr>Office Theme</vt:lpstr>
      <vt:lpstr>Radiatus: a Shared Nothing Server-Side Web Architecture</vt:lpstr>
      <vt:lpstr>Problem: Websites Are Routinely Broken Into </vt:lpstr>
      <vt:lpstr>Traditional Architecture</vt:lpstr>
      <vt:lpstr>Example: GitHub Key Update (2012)</vt:lpstr>
      <vt:lpstr>Example: GitHub Key Update (2012)</vt:lpstr>
      <vt:lpstr>Example: GitHub Key Update (2012)</vt:lpstr>
      <vt:lpstr>HTTP Interfaces Are Complex</vt:lpstr>
      <vt:lpstr>Threat Model</vt:lpstr>
      <vt:lpstr>Radiatus</vt:lpstr>
      <vt:lpstr>Traditional Architecture</vt:lpstr>
      <vt:lpstr>Radiatus</vt:lpstr>
      <vt:lpstr>Radiatus</vt:lpstr>
      <vt:lpstr>Social Network</vt:lpstr>
      <vt:lpstr>Social Network: Authentication</vt:lpstr>
      <vt:lpstr>Social Network: Frontend Interface</vt:lpstr>
      <vt:lpstr>Social Network: Cross-Container</vt:lpstr>
      <vt:lpstr>Social Network: Frontend Interface</vt:lpstr>
      <vt:lpstr>Social Network</vt:lpstr>
      <vt:lpstr>Distributed Capabilities</vt:lpstr>
      <vt:lpstr>Distributed Capabilities</vt:lpstr>
      <vt:lpstr>Distributed Capabilities</vt:lpstr>
      <vt:lpstr>Distributed Capabilities</vt:lpstr>
      <vt:lpstr>Implementation</vt:lpstr>
      <vt:lpstr>Evaluation Overview</vt:lpstr>
      <vt:lpstr>Security Analysis</vt:lpstr>
      <vt:lpstr>Single Server Throughput</vt:lpstr>
      <vt:lpstr>Single Server Throughput</vt:lpstr>
      <vt:lpstr>Scaling Radiatus</vt:lpstr>
      <vt:lpstr>Cost</vt:lpstr>
      <vt:lpstr>Related Work</vt:lpstr>
      <vt:lpstr>Radiatus</vt:lpstr>
      <vt:lpstr>PowerPoint Presentation</vt:lpstr>
      <vt:lpstr>Appendix</vt:lpstr>
      <vt:lpstr>PowerPoint Presentation</vt:lpstr>
      <vt:lpstr>PowerPoint Presentation</vt:lpstr>
      <vt:lpstr>PowerPoint Presentation</vt:lpstr>
      <vt:lpstr>Social Network</vt:lpstr>
      <vt:lpstr>Cross-Container Communications</vt:lpstr>
      <vt:lpstr>Distributed Capabilities</vt:lpstr>
      <vt:lpstr>Distributed Capabilities: Deletion</vt:lpstr>
      <vt:lpstr>Distributed Capabilities: Revocation</vt:lpstr>
      <vt:lpstr>Security    Analysis</vt:lpstr>
      <vt:lpstr>National Vulnerability Database</vt:lpstr>
      <vt:lpstr>Related Work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Radiatus: a Shared Nothing Server-Side Web Architecture</dc:title>
  <dc:creator>Microsoft Office User</dc:creator>
  <cp:lastModifiedBy>Microsoft Office User</cp:lastModifiedBy>
  <cp:revision>120</cp:revision>
  <cp:lastPrinted>2016-10-06T02:07:18Z</cp:lastPrinted>
  <dcterms:created xsi:type="dcterms:W3CDTF">2016-09-23T01:49:49Z</dcterms:created>
  <dcterms:modified xsi:type="dcterms:W3CDTF">2016-10-06T16:41:14Z</dcterms:modified>
</cp:coreProperties>
</file>