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60" r:id="rId6"/>
    <p:sldId id="277" r:id="rId7"/>
    <p:sldId id="259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4" r:id="rId16"/>
    <p:sldId id="270" r:id="rId17"/>
    <p:sldId id="271" r:id="rId18"/>
    <p:sldId id="266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14" autoAdjust="0"/>
  </p:normalViewPr>
  <p:slideViewPr>
    <p:cSldViewPr snapToGrid="0" snapToObjects="1">
      <p:cViewPr>
        <p:scale>
          <a:sx n="50" d="100"/>
          <a:sy n="5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DA3A9-DB27-9845-BE7B-463376542B1E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3F28E-BA3A-7E4A-98A1-49291470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Vertex-based</a:t>
            </a:r>
            <a:r>
              <a:rPr lang="en-US" baseline="0" dirty="0" smtClean="0"/>
              <a:t> iterative propagation</a:t>
            </a:r>
          </a:p>
          <a:p>
            <a:r>
              <a:rPr lang="en-US" baseline="0" dirty="0" smtClean="0"/>
              <a:t>Vertices store dirty bit – monitored for changes</a:t>
            </a:r>
          </a:p>
          <a:p>
            <a:r>
              <a:rPr lang="en-US" baseline="0" dirty="0" smtClean="0"/>
              <a:t>Computed results are stored with the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2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Demonstrated</a:t>
            </a:r>
            <a:r>
              <a:rPr lang="en-US" baseline="0" dirty="0" smtClean="0"/>
              <a:t> high throughput exceeds requirements for Twitter</a:t>
            </a:r>
          </a:p>
          <a:p>
            <a:r>
              <a:rPr lang="en-US" baseline="0" dirty="0" smtClean="0"/>
              <a:t>Evaluation did not hit the performance bottleneck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32 graph nodes, 10 sec. epoch</a:t>
            </a:r>
          </a:p>
          <a:p>
            <a:r>
              <a:rPr lang="en-US" dirty="0" smtClean="0"/>
              <a:t>Throughput = highest</a:t>
            </a:r>
            <a:r>
              <a:rPr lang="en-US" baseline="0" dirty="0" smtClean="0"/>
              <a:t> rate of updates we can include into snapshots</a:t>
            </a:r>
          </a:p>
          <a:p>
            <a:r>
              <a:rPr lang="en-US" baseline="0" dirty="0" smtClean="0"/>
              <a:t>Graph nodes perform both snapshot creation and graph computation – contending for resources</a:t>
            </a:r>
          </a:p>
          <a:p>
            <a:r>
              <a:rPr lang="en-US" baseline="0" dirty="0" smtClean="0"/>
              <a:t>	More complex computations reduces throughput</a:t>
            </a:r>
          </a:p>
          <a:p>
            <a:r>
              <a:rPr lang="en-US" baseline="0" dirty="0" smtClean="0"/>
              <a:t>Scales non-linearly – Load imbalance problem</a:t>
            </a:r>
          </a:p>
          <a:p>
            <a:r>
              <a:rPr lang="en-US" baseline="0" dirty="0" smtClean="0"/>
              <a:t>	Some graph nodes get more updates and take longer to produce snapshot</a:t>
            </a:r>
          </a:p>
          <a:p>
            <a:r>
              <a:rPr lang="en-US" baseline="0" dirty="0" smtClean="0"/>
              <a:t>	Less of an issue with longer epoch windows</a:t>
            </a:r>
          </a:p>
          <a:p>
            <a:r>
              <a:rPr lang="en-US" baseline="0" dirty="0" smtClean="0"/>
              <a:t>2PL line – no computation, just updates into graph</a:t>
            </a:r>
          </a:p>
          <a:p>
            <a:r>
              <a:rPr lang="en-US" baseline="0" dirty="0" smtClean="0"/>
              <a:t>	Does not scale due to lock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4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r>
              <a:rPr lang="en-US" baseline="0" dirty="0" smtClean="0"/>
              <a:t> 32 graph nodes, 4 ingest nodes</a:t>
            </a:r>
          </a:p>
          <a:p>
            <a:r>
              <a:rPr lang="en-US" baseline="0" dirty="0" smtClean="0"/>
              <a:t>Implemented over same </a:t>
            </a:r>
            <a:r>
              <a:rPr lang="en-US" baseline="0" dirty="0" err="1" smtClean="0"/>
              <a:t>Kineograph</a:t>
            </a:r>
            <a:r>
              <a:rPr lang="en-US" baseline="0" dirty="0" smtClean="0"/>
              <a:t> API for both non-incremental and incremental</a:t>
            </a:r>
          </a:p>
          <a:p>
            <a:r>
              <a:rPr lang="en-US" baseline="0" dirty="0" smtClean="0"/>
              <a:t>	Non-incremental </a:t>
            </a:r>
            <a:r>
              <a:rPr lang="en-US" baseline="0" dirty="0" err="1" smtClean="0"/>
              <a:t>recomputes</a:t>
            </a:r>
            <a:r>
              <a:rPr lang="en-US" baseline="0" dirty="0" smtClean="0"/>
              <a:t> all results after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r>
              <a:rPr lang="en-US" baseline="0" dirty="0" smtClean="0"/>
              <a:t> of separate fault tolerance mechanisms</a:t>
            </a:r>
          </a:p>
          <a:p>
            <a:r>
              <a:rPr lang="en-US" baseline="0" dirty="0" smtClean="0"/>
              <a:t>Failure at t0</a:t>
            </a:r>
          </a:p>
          <a:p>
            <a:r>
              <a:rPr lang="en-US" baseline="0" dirty="0" smtClean="0"/>
              <a:t>Snapshot creation and throughput unaffected as there are multiple replicas</a:t>
            </a:r>
          </a:p>
          <a:p>
            <a:r>
              <a:rPr lang="en-US" baseline="0" dirty="0" smtClean="0"/>
              <a:t>	New node recovers silently until it has caught up</a:t>
            </a:r>
          </a:p>
          <a:p>
            <a:r>
              <a:rPr lang="en-US" baseline="0" dirty="0" smtClean="0"/>
              <a:t>Computation is not replicated</a:t>
            </a:r>
          </a:p>
          <a:p>
            <a:r>
              <a:rPr lang="en-US" baseline="0" dirty="0" smtClean="0"/>
              <a:t>	Need to roll back to previous checkpoint</a:t>
            </a:r>
          </a:p>
          <a:p>
            <a:r>
              <a:rPr lang="en-US" baseline="0" dirty="0" smtClean="0"/>
              <a:t>	By that time, multiple epochs may have passed</a:t>
            </a:r>
          </a:p>
          <a:p>
            <a:r>
              <a:rPr lang="en-US" baseline="0" dirty="0" smtClean="0"/>
              <a:t>	Batch missing epochs into a larger delta for incremental computation</a:t>
            </a:r>
          </a:p>
          <a:p>
            <a:r>
              <a:rPr lang="en-US" baseline="0" dirty="0" smtClean="0"/>
              <a:t>	Batch fewer and fewer epochs in subsequent rounds until computation has caught up</a:t>
            </a:r>
          </a:p>
          <a:p>
            <a:r>
              <a:rPr lang="en-US" baseline="0" dirty="0" smtClean="0"/>
              <a:t>	Full recovery time: order of couple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Data: i.e. tweets, status updates, location </a:t>
            </a:r>
            <a:r>
              <a:rPr lang="en-US" dirty="0" err="1" smtClean="0"/>
              <a:t>checkins</a:t>
            </a:r>
            <a:r>
              <a:rPr lang="en-US" dirty="0" smtClean="0"/>
              <a:t>, likes, dislikes</a:t>
            </a:r>
          </a:p>
          <a:p>
            <a:r>
              <a:rPr lang="en-US" dirty="0" smtClean="0"/>
              <a:t>Entities:</a:t>
            </a:r>
            <a:r>
              <a:rPr lang="en-US" baseline="0" dirty="0" smtClean="0"/>
              <a:t> i.e. people, locations, topics, organizations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3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Mentions have </a:t>
            </a:r>
            <a:r>
              <a:rPr lang="en-US" dirty="0" err="1" smtClean="0"/>
              <a:t>stonger</a:t>
            </a:r>
            <a:r>
              <a:rPr lang="en-US" baseline="0" dirty="0" smtClean="0"/>
              <a:t> social context, but time-sensitive</a:t>
            </a:r>
          </a:p>
          <a:p>
            <a:r>
              <a:rPr lang="en-US" baseline="0" dirty="0" smtClean="0"/>
              <a:t>Weight newer mentions higher</a:t>
            </a:r>
          </a:p>
          <a:p>
            <a:r>
              <a:rPr lang="en-US" baseline="0" dirty="0" smtClean="0"/>
              <a:t>Tweet consists of multiple updates to different vertices in the graph</a:t>
            </a:r>
          </a:p>
          <a:p>
            <a:r>
              <a:rPr lang="en-US" baseline="0" dirty="0" smtClean="0"/>
              <a:t>Edge weights decay over time</a:t>
            </a:r>
          </a:p>
          <a:p>
            <a:r>
              <a:rPr lang="en-US" baseline="0" dirty="0" smtClean="0"/>
              <a:t>High rate of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Timeliness – End-to-end</a:t>
            </a:r>
            <a:r>
              <a:rPr lang="en-US" baseline="0" dirty="0" smtClean="0"/>
              <a:t> time from tweet entering system, to being reflected in computed result set</a:t>
            </a:r>
          </a:p>
          <a:p>
            <a:r>
              <a:rPr lang="en-US" baseline="0" dirty="0" smtClean="0"/>
              <a:t>Important for certain applications (i.e. news, search)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October 2011</a:t>
            </a:r>
            <a:r>
              <a:rPr lang="en-US" baseline="0" dirty="0" smtClean="0"/>
              <a:t> – Facebook: 1 billion pieces of shared content per day, Twitter: 200 million tweets per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  <a:r>
              <a:rPr lang="en-US" baseline="0" dirty="0" smtClean="0"/>
              <a:t> write arbitrary graph mining algorithms in terms of 4 short functions</a:t>
            </a:r>
          </a:p>
          <a:p>
            <a:r>
              <a:rPr lang="en-US" baseline="0" dirty="0" err="1" smtClean="0"/>
              <a:t>Kineograph</a:t>
            </a:r>
            <a:r>
              <a:rPr lang="en-US" baseline="0" dirty="0" smtClean="0"/>
              <a:t> handles parallelism, consistency, scalability, fault tolerance</a:t>
            </a:r>
          </a:p>
          <a:p>
            <a:r>
              <a:rPr lang="en-US" baseline="0" dirty="0" smtClean="0"/>
              <a:t>	and periodically returns updated results</a:t>
            </a:r>
          </a:p>
          <a:p>
            <a:r>
              <a:rPr lang="en-US" baseline="0" dirty="0" smtClean="0"/>
              <a:t>Supports static graph algorithms by operating over a snapshot</a:t>
            </a:r>
          </a:p>
          <a:p>
            <a:r>
              <a:rPr lang="en-US" baseline="0" dirty="0" err="1" smtClean="0"/>
              <a:t>Kineograph</a:t>
            </a:r>
            <a:r>
              <a:rPr lang="en-US" baseline="0" dirty="0" smtClean="0"/>
              <a:t> is a term for an early flipbook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Atomic,Consistent,Isolation,Durable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Fault-tolerance</a:t>
            </a:r>
          </a:p>
          <a:p>
            <a:r>
              <a:rPr lang="en-US" dirty="0" smtClean="0"/>
              <a:t>	Snapshots</a:t>
            </a:r>
            <a:r>
              <a:rPr lang="en-US" baseline="0" dirty="0" smtClean="0"/>
              <a:t> and updates: Quorum-based replication</a:t>
            </a:r>
          </a:p>
          <a:p>
            <a:r>
              <a:rPr lang="en-US" baseline="0" dirty="0" smtClean="0"/>
              <a:t>	Computation: Primary/backup of checkpoints and </a:t>
            </a:r>
            <a:r>
              <a:rPr lang="en-US" baseline="0" dirty="0" err="1" smtClean="0"/>
              <a:t>recompute</a:t>
            </a:r>
            <a:endParaRPr lang="en-US" baseline="0" dirty="0" smtClean="0"/>
          </a:p>
          <a:p>
            <a:r>
              <a:rPr lang="en-US" baseline="0" dirty="0" smtClean="0"/>
              <a:t>	Master: Using traditional mechanisms (i.e. Zookeeper)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ingest node maintains a local sequence number</a:t>
            </a:r>
          </a:p>
          <a:p>
            <a:r>
              <a:rPr lang="en-US" dirty="0" smtClean="0"/>
              <a:t>Progress table reflects which tweets have been committed into the</a:t>
            </a:r>
            <a:r>
              <a:rPr lang="en-US" baseline="0" dirty="0" smtClean="0"/>
              <a:t> system for each ingest node</a:t>
            </a:r>
          </a:p>
          <a:p>
            <a:r>
              <a:rPr lang="en-US" baseline="0" dirty="0" smtClean="0"/>
              <a:t>Vertices of graph are partitioned across logical partitions</a:t>
            </a:r>
          </a:p>
          <a:p>
            <a:r>
              <a:rPr lang="en-US" baseline="0" dirty="0" smtClean="0"/>
              <a:t>Each partition stores a log for each ingest node</a:t>
            </a:r>
          </a:p>
          <a:p>
            <a:r>
              <a:rPr lang="en-US" baseline="0" dirty="0" smtClean="0"/>
              <a:t>1.) Ingest node preprocesses incoming data</a:t>
            </a:r>
          </a:p>
          <a:p>
            <a:r>
              <a:rPr lang="en-US" baseline="0" dirty="0" smtClean="0"/>
              <a:t>2.) Forwards individual vertex/edge updates to respective </a:t>
            </a:r>
            <a:r>
              <a:rPr lang="en-US" baseline="0" dirty="0" err="1" smtClean="0"/>
              <a:t>paritition</a:t>
            </a:r>
            <a:endParaRPr lang="en-US" baseline="0" dirty="0" smtClean="0"/>
          </a:p>
          <a:p>
            <a:r>
              <a:rPr lang="en-US" baseline="0" dirty="0" smtClean="0"/>
              <a:t>3.) Updates progress table upon </a:t>
            </a:r>
            <a:r>
              <a:rPr lang="en-US" baseline="0" dirty="0" err="1" smtClean="0"/>
              <a:t>ack</a:t>
            </a:r>
            <a:endParaRPr lang="en-US" baseline="0" dirty="0" smtClean="0"/>
          </a:p>
          <a:p>
            <a:r>
              <a:rPr lang="en-US" baseline="0" dirty="0" smtClean="0"/>
              <a:t>4.) At the end of an epoch, </a:t>
            </a:r>
            <a:r>
              <a:rPr lang="en-US" baseline="0" dirty="0" err="1" smtClean="0"/>
              <a:t>snapshooter</a:t>
            </a:r>
            <a:r>
              <a:rPr lang="en-US" baseline="0" dirty="0" smtClean="0"/>
              <a:t> forwards global transaction vector to graph nodes</a:t>
            </a:r>
          </a:p>
          <a:p>
            <a:r>
              <a:rPr lang="en-US" baseline="0" dirty="0" smtClean="0"/>
              <a:t>5.) Apply updates up to the global transaction vector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3F28E-BA3A-7E4A-98A1-492914709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0326-4F7F-4FAB-98C7-0035F891B899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D57C-D6B1-49D8-B754-63BB979BBFB1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F9BF-B089-4ADC-8781-8478ABA5045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9B7-EE2F-4C28-AE0D-A9D1E1DF2B0E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BF78-6B72-4848-850F-1FB0453EBCD0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775E-47D3-4BC4-8CDA-06A5E8C73435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7C6D-E079-4C9A-8E3F-35D6E71B3EEC}" type="datetime1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E0FB-8D10-48BD-87CF-E5A03F8BEEEE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DC5-F10E-4F36-86E6-23D14FBCAF6F}" type="datetime1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8750-3643-4B27-8C89-D18280289CB8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C934-CF6D-4EEF-99D0-0C453AC3AAE4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625E-1C82-496E-893B-89C4A6964AD2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9209-6E44-3B45-A122-C3D48560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pload.wikimedia.org\wikipedia\commons\1\1f\Linnet_kineograph_1886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0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Kineograph: Taking the Pulse of a Fast-Changing and Connected World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0693"/>
            <a:ext cx="6400800" cy="388543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Raymond </a:t>
            </a:r>
            <a:r>
              <a:rPr lang="en-US" b="1" dirty="0" smtClean="0">
                <a:solidFill>
                  <a:schemeClr val="tx1"/>
                </a:solidFill>
              </a:rPr>
              <a:t>Cheng</a:t>
            </a:r>
            <a:r>
              <a:rPr lang="en-US" dirty="0" smtClean="0"/>
              <a:t>, </a:t>
            </a:r>
            <a:r>
              <a:rPr lang="en-US" dirty="0" err="1" smtClean="0"/>
              <a:t>Ji</a:t>
            </a:r>
            <a:r>
              <a:rPr lang="en-US" dirty="0" smtClean="0"/>
              <a:t> Hong, </a:t>
            </a:r>
            <a:r>
              <a:rPr lang="en-US" dirty="0" err="1" smtClean="0"/>
              <a:t>Aapo</a:t>
            </a:r>
            <a:r>
              <a:rPr lang="en-US" dirty="0" smtClean="0"/>
              <a:t> </a:t>
            </a:r>
            <a:r>
              <a:rPr lang="en-US" dirty="0" err="1" smtClean="0"/>
              <a:t>Kyrola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Youshan</a:t>
            </a:r>
            <a:r>
              <a:rPr lang="en-US" dirty="0" smtClean="0"/>
              <a:t> Miao, </a:t>
            </a:r>
            <a:r>
              <a:rPr lang="en-US" dirty="0" err="1" smtClean="0"/>
              <a:t>Xuetian</a:t>
            </a:r>
            <a:r>
              <a:rPr lang="en-US" dirty="0" smtClean="0"/>
              <a:t> </a:t>
            </a:r>
            <a:r>
              <a:rPr lang="en-US" dirty="0" err="1" smtClean="0"/>
              <a:t>Weng</a:t>
            </a:r>
            <a:r>
              <a:rPr lang="en-US" dirty="0" smtClean="0"/>
              <a:t>, Ming Wu, </a:t>
            </a:r>
            <a:br>
              <a:rPr lang="en-US" dirty="0" smtClean="0"/>
            </a:br>
            <a:r>
              <a:rPr lang="en-US" dirty="0" smtClean="0"/>
              <a:t>Fan Yang, </a:t>
            </a:r>
            <a:r>
              <a:rPr lang="en-US" dirty="0" err="1"/>
              <a:t>Lidong</a:t>
            </a:r>
            <a:r>
              <a:rPr lang="en-US" dirty="0"/>
              <a:t> </a:t>
            </a:r>
            <a:r>
              <a:rPr lang="en-US" dirty="0" smtClean="0"/>
              <a:t>Zhou, </a:t>
            </a:r>
            <a:r>
              <a:rPr lang="en-US" dirty="0" err="1"/>
              <a:t>Feng</a:t>
            </a:r>
            <a:r>
              <a:rPr lang="en-US" dirty="0"/>
              <a:t> </a:t>
            </a:r>
            <a:r>
              <a:rPr lang="en-US" dirty="0" smtClean="0"/>
              <a:t>Zhao, </a:t>
            </a:r>
            <a:r>
              <a:rPr lang="en-US" dirty="0" err="1"/>
              <a:t>Enhong</a:t>
            </a:r>
            <a:r>
              <a:rPr lang="en-US" dirty="0"/>
              <a:t> </a:t>
            </a:r>
            <a:r>
              <a:rPr lang="en-US" dirty="0" smtClean="0"/>
              <a:t>Chen</a:t>
            </a:r>
          </a:p>
          <a:p>
            <a:endParaRPr lang="en-US" dirty="0" smtClean="0"/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University of Washington</a:t>
            </a:r>
            <a:r>
              <a:rPr lang="en-US" dirty="0" smtClean="0"/>
              <a:t> </a:t>
            </a:r>
          </a:p>
          <a:p>
            <a:pPr algn="r"/>
            <a:r>
              <a:rPr lang="en-US" i="1" dirty="0">
                <a:solidFill>
                  <a:srgbClr val="000000"/>
                </a:solidFill>
              </a:rPr>
              <a:t>Microsoft Research </a:t>
            </a:r>
            <a:r>
              <a:rPr lang="en-US" i="1" dirty="0" smtClean="0">
                <a:solidFill>
                  <a:srgbClr val="000000"/>
                </a:solidFill>
              </a:rPr>
              <a:t>Asia</a:t>
            </a:r>
            <a:endParaRPr lang="en-US" i="1" dirty="0" smtClean="0"/>
          </a:p>
          <a:p>
            <a:pPr algn="r"/>
            <a:r>
              <a:rPr lang="en-US" dirty="0" smtClean="0"/>
              <a:t>Carnegie Mellon University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University </a:t>
            </a:r>
            <a:r>
              <a:rPr lang="en-US" dirty="0"/>
              <a:t>of Science and Technology of </a:t>
            </a:r>
            <a:r>
              <a:rPr lang="en-US" dirty="0" smtClean="0"/>
              <a:t>China</a:t>
            </a:r>
          </a:p>
          <a:p>
            <a:pPr algn="r"/>
            <a:r>
              <a:rPr lang="en-US" dirty="0" err="1" smtClean="0"/>
              <a:t>Fudan</a:t>
            </a:r>
            <a:r>
              <a:rPr lang="en-US" dirty="0" smtClean="0"/>
              <a:t> University  </a:t>
            </a:r>
          </a:p>
          <a:p>
            <a:pPr algn="r"/>
            <a:r>
              <a:rPr lang="en-US" dirty="0" smtClean="0"/>
              <a:t>Peking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z="2000" smtClean="0">
                <a:solidFill>
                  <a:schemeClr val="tx1"/>
                </a:solidFill>
              </a:rPr>
              <a:t>1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Graph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10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67143" y="2912103"/>
            <a:ext cx="1614048" cy="719666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Detect Vertex Status</a:t>
            </a:r>
            <a:endParaRPr lang="en-US" sz="2000" dirty="0">
              <a:solidFill>
                <a:srgbClr val="00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6890" y="2929037"/>
            <a:ext cx="1858818" cy="702732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Compute New Vertex Values</a:t>
            </a:r>
            <a:endParaRPr lang="en-US" sz="2000" dirty="0">
              <a:solidFill>
                <a:srgbClr val="00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99182" y="4139769"/>
            <a:ext cx="1439717" cy="674686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Propagate Updates</a:t>
            </a:r>
            <a:endParaRPr lang="en-US" sz="2000" dirty="0">
              <a:solidFill>
                <a:srgbClr val="00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63455" y="4139769"/>
            <a:ext cx="1522844" cy="674686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Graph-Scale Aggregation</a:t>
            </a:r>
            <a:endParaRPr lang="en-US" sz="2000" dirty="0">
              <a:solidFill>
                <a:srgbClr val="00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8" name="Flowchart: Decision 3"/>
          <p:cNvSpPr/>
          <p:nvPr/>
        </p:nvSpPr>
        <p:spPr bwMode="auto">
          <a:xfrm>
            <a:off x="6225308" y="2508976"/>
            <a:ext cx="2757055" cy="1571527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2000" dirty="0" smtClean="0">
                <a:solidFill>
                  <a:srgbClr val="000000"/>
                </a:solidFill>
                <a:ea typeface="Calibri"/>
                <a:cs typeface="Times New Roman"/>
              </a:rPr>
              <a:t>Change Significantly?</a:t>
            </a:r>
            <a:endParaRPr lang="en-US" sz="2000" dirty="0">
              <a:solidFill>
                <a:srgbClr val="000000"/>
              </a:solidFill>
              <a:ea typeface="Calibri"/>
              <a:cs typeface="Times New Roman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081191" y="3271936"/>
            <a:ext cx="675699" cy="84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15708" y="3280403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7" idx="3"/>
          </p:cNvCxnSpPr>
          <p:nvPr/>
        </p:nvCxnSpPr>
        <p:spPr>
          <a:xfrm flipH="1">
            <a:off x="4686299" y="4477112"/>
            <a:ext cx="3128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6" idx="3"/>
          </p:cNvCxnSpPr>
          <p:nvPr/>
        </p:nvCxnSpPr>
        <p:spPr>
          <a:xfrm rot="5400000">
            <a:off x="6823064" y="3696339"/>
            <a:ext cx="396609" cy="116493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4" idx="0"/>
          </p:cNvCxnSpPr>
          <p:nvPr/>
        </p:nvCxnSpPr>
        <p:spPr>
          <a:xfrm rot="16200000" flipH="1" flipV="1">
            <a:off x="4737438" y="45704"/>
            <a:ext cx="403127" cy="5329669"/>
          </a:xfrm>
          <a:prstGeom prst="bentConnector3">
            <a:avLst>
              <a:gd name="adj1" fmla="val -56707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22742" y="3271936"/>
            <a:ext cx="5166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3931" y="3055796"/>
            <a:ext cx="528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Init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7726" y="1429183"/>
            <a:ext cx="1876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Updates from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other vertices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11801" y="2137069"/>
            <a:ext cx="0" cy="781543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1"/>
            <a:endCxn id="4" idx="2"/>
          </p:cNvCxnSpPr>
          <p:nvPr/>
        </p:nvCxnSpPr>
        <p:spPr>
          <a:xfrm rot="10800000">
            <a:off x="2274167" y="3631770"/>
            <a:ext cx="889288" cy="84534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07829" y="406237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07829" y="2108866"/>
            <a:ext cx="35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Kineograph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096"/>
            <a:ext cx="8421757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UpdateInfluence</a:t>
            </a:r>
            <a:r>
              <a:rPr lang="en-US" dirty="0" smtClean="0"/>
              <a:t> (</a:t>
            </a:r>
            <a:r>
              <a:rPr lang="en-US" dirty="0" smtClean="0"/>
              <a:t>v) { </a:t>
            </a:r>
            <a:r>
              <a:rPr lang="en-US" dirty="0" smtClean="0">
                <a:solidFill>
                  <a:schemeClr val="accent1"/>
                </a:solidFill>
              </a:rPr>
              <a:t>//event handling callback for a vertex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newRank</a:t>
            </a:r>
            <a:r>
              <a:rPr lang="en-US" dirty="0" smtClean="0"/>
              <a:t> = (1+p*v</a:t>
            </a:r>
            <a:r>
              <a:rPr lang="en-US" dirty="0" smtClean="0"/>
              <a:t>[“</a:t>
            </a:r>
            <a:r>
              <a:rPr lang="en-US" dirty="0" smtClean="0"/>
              <a:t>influence</a:t>
            </a:r>
            <a:r>
              <a:rPr lang="en-US" dirty="0" smtClean="0"/>
              <a:t>"]) </a:t>
            </a:r>
            <a:r>
              <a:rPr lang="en-US" dirty="0" smtClean="0"/>
              <a:t>/ </a:t>
            </a:r>
            <a:r>
              <a:rPr lang="en-US" dirty="0" err="1" smtClean="0"/>
              <a:t>v.numOutEdges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foreach</a:t>
            </a:r>
            <a:r>
              <a:rPr lang="en-US" dirty="0" smtClean="0"/>
              <a:t>(e in </a:t>
            </a:r>
            <a:r>
              <a:rPr lang="en-US" dirty="0" err="1" smtClean="0"/>
              <a:t>vertex.outEdges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sv-SE" dirty="0" smtClean="0"/>
              <a:t>        val oldRank = v</a:t>
            </a:r>
            <a:r>
              <a:rPr lang="sv-SE" dirty="0" smtClean="0"/>
              <a:t>.(”</a:t>
            </a:r>
            <a:r>
              <a:rPr lang="sv-SE" dirty="0" smtClean="0"/>
              <a:t>influence</a:t>
            </a:r>
            <a:r>
              <a:rPr lang="sv-SE" dirty="0" smtClean="0"/>
              <a:t>", </a:t>
            </a:r>
            <a:r>
              <a:rPr lang="sv-SE" dirty="0" smtClean="0"/>
              <a:t>e.target)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val</a:t>
            </a:r>
            <a:r>
              <a:rPr lang="en-US" dirty="0" smtClean="0"/>
              <a:t> delta = </a:t>
            </a:r>
            <a:r>
              <a:rPr lang="en-US" dirty="0" err="1" smtClean="0"/>
              <a:t>newRank</a:t>
            </a:r>
            <a:r>
              <a:rPr lang="en-US" dirty="0" smtClean="0"/>
              <a:t> - </a:t>
            </a:r>
            <a:r>
              <a:rPr lang="en-US" dirty="0" err="1" smtClean="0"/>
              <a:t>oldRank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if (|delta| &gt; threshold)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v.pushDeltaTo</a:t>
            </a:r>
            <a:r>
              <a:rPr lang="en-US" dirty="0" smtClean="0"/>
              <a:t>(“</a:t>
            </a:r>
            <a:r>
              <a:rPr lang="en-US" dirty="0" smtClean="0"/>
              <a:t>influence</a:t>
            </a:r>
            <a:r>
              <a:rPr lang="en-US" dirty="0" smtClean="0"/>
              <a:t>", </a:t>
            </a:r>
            <a:r>
              <a:rPr lang="en-US" dirty="0" err="1" smtClean="0"/>
              <a:t>e.target</a:t>
            </a:r>
            <a:r>
              <a:rPr lang="en-US" dirty="0" smtClean="0"/>
              <a:t>, delta)</a:t>
            </a:r>
          </a:p>
          <a:p>
            <a:pPr marL="0" indent="0">
              <a:buNone/>
            </a:pPr>
            <a:r>
              <a:rPr lang="en-US" dirty="0" smtClean="0"/>
              <a:t>    }  </a:t>
            </a:r>
            <a:r>
              <a:rPr lang="en-US" dirty="0" smtClean="0">
                <a:solidFill>
                  <a:srgbClr val="4F81BD"/>
                </a:solidFill>
              </a:rPr>
              <a:t>//</a:t>
            </a:r>
            <a:r>
              <a:rPr lang="en-US" dirty="0" err="1" smtClean="0">
                <a:solidFill>
                  <a:srgbClr val="4F81BD"/>
                </a:solidFill>
              </a:rPr>
              <a:t>pushDeltaTo</a:t>
            </a:r>
            <a:r>
              <a:rPr lang="en-US" dirty="0" smtClean="0">
                <a:solidFill>
                  <a:srgbClr val="4F81BD"/>
                </a:solidFill>
              </a:rPr>
              <a:t> propagates changes to other vertices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4F81BD"/>
                </a:solidFill>
              </a:rPr>
              <a:t>//</a:t>
            </a:r>
            <a:r>
              <a:rPr lang="en-US" dirty="0" err="1" smtClean="0">
                <a:solidFill>
                  <a:srgbClr val="4F81BD"/>
                </a:solidFill>
              </a:rPr>
              <a:t>UpdateInfluence</a:t>
            </a:r>
            <a:r>
              <a:rPr lang="en-US" dirty="0" smtClean="0">
                <a:solidFill>
                  <a:srgbClr val="4F81BD"/>
                </a:solidFill>
              </a:rPr>
              <a:t>() </a:t>
            </a:r>
            <a:r>
              <a:rPr lang="en-US" dirty="0" smtClean="0">
                <a:solidFill>
                  <a:srgbClr val="4F81BD"/>
                </a:solidFill>
              </a:rPr>
              <a:t>triggered at changed vertices only</a:t>
            </a:r>
          </a:p>
          <a:p>
            <a:pPr marL="0" indent="0"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11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implementation</a:t>
            </a:r>
          </a:p>
          <a:p>
            <a:pPr lvl="1"/>
            <a:r>
              <a:rPr lang="en-US" dirty="0" smtClean="0"/>
              <a:t>Platform </a:t>
            </a:r>
            <a:r>
              <a:rPr lang="en-US" dirty="0" err="1" smtClean="0"/>
              <a:t>LoC</a:t>
            </a:r>
            <a:r>
              <a:rPr lang="en-US" dirty="0" smtClean="0"/>
              <a:t>: 16K~ C#</a:t>
            </a:r>
          </a:p>
          <a:p>
            <a:pPr lvl="1"/>
            <a:r>
              <a:rPr lang="en-US" dirty="0" smtClean="0"/>
              <a:t>3 Apps </a:t>
            </a:r>
            <a:r>
              <a:rPr lang="en-US" dirty="0" err="1" smtClean="0"/>
              <a:t>LoC</a:t>
            </a:r>
            <a:r>
              <a:rPr lang="en-US" dirty="0" smtClean="0"/>
              <a:t>: 1.5K~ C# </a:t>
            </a:r>
            <a:r>
              <a:rPr lang="en-US" dirty="0" smtClean="0"/>
              <a:t>(</a:t>
            </a:r>
            <a:r>
              <a:rPr lang="en-US" dirty="0" smtClean="0"/>
              <a:t>Influence </a:t>
            </a:r>
            <a:r>
              <a:rPr lang="en-US" dirty="0" smtClean="0"/>
              <a:t>Rank</a:t>
            </a:r>
            <a:r>
              <a:rPr lang="en-US" dirty="0" smtClean="0"/>
              <a:t>, approximate all-pair shortest path, </a:t>
            </a:r>
            <a:r>
              <a:rPr lang="en-US" dirty="0" err="1" smtClean="0"/>
              <a:t>hashtag</a:t>
            </a:r>
            <a:r>
              <a:rPr lang="en-US" dirty="0" smtClean="0"/>
              <a:t>-histogram)</a:t>
            </a:r>
          </a:p>
          <a:p>
            <a:pPr lvl="1"/>
            <a:r>
              <a:rPr lang="en-US" dirty="0" smtClean="0"/>
              <a:t>40+ servers, 1-week Tweets (~100M tweets)</a:t>
            </a:r>
          </a:p>
          <a:p>
            <a:r>
              <a:rPr lang="en-US" dirty="0" smtClean="0"/>
              <a:t>Key performance numbers</a:t>
            </a:r>
          </a:p>
          <a:p>
            <a:pPr lvl="1"/>
            <a:r>
              <a:rPr lang="en-US" dirty="0" smtClean="0"/>
              <a:t>Graph update rate: up to 180K tweets/s, 20+ times more than Twitter peak record (Oct.2011)</a:t>
            </a:r>
          </a:p>
          <a:p>
            <a:pPr lvl="1"/>
            <a:r>
              <a:rPr lang="en-US" dirty="0" smtClean="0"/>
              <a:t>Influence Rank</a:t>
            </a:r>
            <a:r>
              <a:rPr lang="en-US" dirty="0" smtClean="0"/>
              <a:t> </a:t>
            </a:r>
            <a:r>
              <a:rPr lang="en-US" dirty="0" smtClean="0"/>
              <a:t>average timeliness over 8M vertices, 29M edges: ~2.5 minute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12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Update Throughput</a:t>
            </a:r>
            <a:endParaRPr lang="en-US" dirty="0"/>
          </a:p>
        </p:txBody>
      </p:sp>
      <p:pic>
        <p:nvPicPr>
          <p:cNvPr id="4" name="Content Placeholder 3" descr="thpu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38251"/>
            <a:ext cx="8667750" cy="51181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13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6110288"/>
            <a:ext cx="430530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Number of Ingest Nodes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695450" y="3215405"/>
            <a:ext cx="430530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Throughput (tweets/s)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2343150" y="5740400"/>
            <a:ext cx="6667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2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3124200" y="5759450"/>
            <a:ext cx="6667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4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4695825" y="5732463"/>
            <a:ext cx="6667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5745163"/>
            <a:ext cx="6667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16</a:t>
            </a:r>
            <a:endParaRPr lang="en-US" sz="2500" dirty="0"/>
          </a:p>
        </p:txBody>
      </p:sp>
      <p:sp>
        <p:nvSpPr>
          <p:cNvPr id="11" name="Rectangle 10"/>
          <p:cNvSpPr/>
          <p:nvPr/>
        </p:nvSpPr>
        <p:spPr>
          <a:xfrm>
            <a:off x="657225" y="1090613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200000</a:t>
            </a:r>
            <a:endParaRPr lang="en-US" sz="2500" dirty="0"/>
          </a:p>
        </p:txBody>
      </p:sp>
      <p:sp>
        <p:nvSpPr>
          <p:cNvPr id="12" name="Rectangle 11"/>
          <p:cNvSpPr/>
          <p:nvPr/>
        </p:nvSpPr>
        <p:spPr>
          <a:xfrm>
            <a:off x="657225" y="1646241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175000</a:t>
            </a:r>
            <a:endParaRPr lang="en-US" sz="2500" dirty="0"/>
          </a:p>
        </p:txBody>
      </p:sp>
      <p:sp>
        <p:nvSpPr>
          <p:cNvPr id="13" name="Rectangle 12"/>
          <p:cNvSpPr/>
          <p:nvPr/>
        </p:nvSpPr>
        <p:spPr>
          <a:xfrm>
            <a:off x="657225" y="2201866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150000</a:t>
            </a:r>
            <a:endParaRPr lang="en-US" sz="2500" dirty="0"/>
          </a:p>
        </p:txBody>
      </p:sp>
      <p:sp>
        <p:nvSpPr>
          <p:cNvPr id="14" name="Rectangle 13"/>
          <p:cNvSpPr/>
          <p:nvPr/>
        </p:nvSpPr>
        <p:spPr>
          <a:xfrm>
            <a:off x="658813" y="2751141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125000</a:t>
            </a:r>
            <a:endParaRPr lang="en-US" sz="2500" dirty="0"/>
          </a:p>
        </p:txBody>
      </p:sp>
      <p:sp>
        <p:nvSpPr>
          <p:cNvPr id="15" name="Rectangle 14"/>
          <p:cNvSpPr/>
          <p:nvPr/>
        </p:nvSpPr>
        <p:spPr>
          <a:xfrm>
            <a:off x="658813" y="3291604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100000</a:t>
            </a:r>
            <a:endParaRPr lang="en-US" sz="2500" dirty="0"/>
          </a:p>
        </p:txBody>
      </p:sp>
      <p:sp>
        <p:nvSpPr>
          <p:cNvPr id="16" name="Rectangle 15"/>
          <p:cNvSpPr/>
          <p:nvPr/>
        </p:nvSpPr>
        <p:spPr>
          <a:xfrm>
            <a:off x="658813" y="3836991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75000</a:t>
            </a:r>
            <a:endParaRPr lang="en-US" sz="2500" dirty="0"/>
          </a:p>
        </p:txBody>
      </p:sp>
      <p:sp>
        <p:nvSpPr>
          <p:cNvPr id="17" name="Rectangle 16"/>
          <p:cNvSpPr/>
          <p:nvPr/>
        </p:nvSpPr>
        <p:spPr>
          <a:xfrm>
            <a:off x="658813" y="4384678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50000</a:t>
            </a:r>
            <a:endParaRPr lang="en-US" sz="2500" dirty="0"/>
          </a:p>
        </p:txBody>
      </p:sp>
      <p:sp>
        <p:nvSpPr>
          <p:cNvPr id="18" name="Rectangle 17"/>
          <p:cNvSpPr/>
          <p:nvPr/>
        </p:nvSpPr>
        <p:spPr>
          <a:xfrm>
            <a:off x="658813" y="4941891"/>
            <a:ext cx="1162050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/>
              <a:t>2</a:t>
            </a:r>
            <a:r>
              <a:rPr lang="en-US" sz="2500" dirty="0" smtClean="0"/>
              <a:t>5000</a:t>
            </a:r>
            <a:endParaRPr lang="en-US" sz="2500" dirty="0"/>
          </a:p>
        </p:txBody>
      </p:sp>
      <p:sp>
        <p:nvSpPr>
          <p:cNvPr id="19" name="Rectangle 18"/>
          <p:cNvSpPr/>
          <p:nvPr/>
        </p:nvSpPr>
        <p:spPr>
          <a:xfrm>
            <a:off x="1990725" y="1329455"/>
            <a:ext cx="1697038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K-Exposure</a:t>
            </a:r>
            <a:endParaRPr lang="en-US" sz="2500" dirty="0"/>
          </a:p>
        </p:txBody>
      </p:sp>
      <p:sp>
        <p:nvSpPr>
          <p:cNvPr id="20" name="Rectangle 19"/>
          <p:cNvSpPr/>
          <p:nvPr/>
        </p:nvSpPr>
        <p:spPr>
          <a:xfrm>
            <a:off x="2009775" y="1646242"/>
            <a:ext cx="1677988" cy="3690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Influence</a:t>
            </a:r>
            <a:endParaRPr lang="en-US" sz="2500" dirty="0"/>
          </a:p>
        </p:txBody>
      </p:sp>
      <p:sp>
        <p:nvSpPr>
          <p:cNvPr id="21" name="Rectangle 20"/>
          <p:cNvSpPr/>
          <p:nvPr/>
        </p:nvSpPr>
        <p:spPr>
          <a:xfrm>
            <a:off x="2009775" y="2015255"/>
            <a:ext cx="1697038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SP</a:t>
            </a:r>
            <a:endParaRPr lang="en-US" sz="2500" dirty="0"/>
          </a:p>
        </p:txBody>
      </p:sp>
      <p:sp>
        <p:nvSpPr>
          <p:cNvPr id="22" name="Rectangle 21"/>
          <p:cNvSpPr/>
          <p:nvPr/>
        </p:nvSpPr>
        <p:spPr>
          <a:xfrm>
            <a:off x="1971675" y="2339105"/>
            <a:ext cx="1697038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500" dirty="0" smtClean="0"/>
              <a:t>2PL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753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vs. </a:t>
            </a:r>
            <a:br>
              <a:rPr lang="en-US" dirty="0" smtClean="0"/>
            </a:br>
            <a:r>
              <a:rPr lang="en-US" dirty="0" smtClean="0"/>
              <a:t>Non-Incremental Computation</a:t>
            </a:r>
            <a:endParaRPr lang="en-US" dirty="0"/>
          </a:p>
        </p:txBody>
      </p:sp>
      <p:pic>
        <p:nvPicPr>
          <p:cNvPr id="4" name="Content Placeholder 3" descr="inc-noin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3" r="-15093"/>
          <a:stretch>
            <a:fillRect/>
          </a:stretch>
        </p:blipFill>
        <p:spPr>
          <a:xfrm>
            <a:off x="-951724" y="1417638"/>
            <a:ext cx="10767527" cy="51511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14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1" y="6356350"/>
            <a:ext cx="2519264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Application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480928" y="3553115"/>
            <a:ext cx="3822441" cy="3349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Average Timeliness (s)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055707" y="1816096"/>
            <a:ext cx="2852055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Non-Incremental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058816" y="2254691"/>
            <a:ext cx="2852055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000" dirty="0"/>
              <a:t>I</a:t>
            </a:r>
            <a:r>
              <a:rPr lang="en-US" sz="3000" dirty="0" smtClean="0"/>
              <a:t>ncremental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6910871" y="1816096"/>
            <a:ext cx="796215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4620" y="4777274"/>
            <a:ext cx="634482" cy="1082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92082" y="3415004"/>
            <a:ext cx="606490" cy="2444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27576" y="2929812"/>
            <a:ext cx="727788" cy="2929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07762" y="2254691"/>
            <a:ext cx="799324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9552" y="5991225"/>
            <a:ext cx="2519264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K-Exposure</a:t>
            </a:r>
            <a:endParaRPr lang="en-US" sz="2500" dirty="0"/>
          </a:p>
        </p:txBody>
      </p:sp>
      <p:sp>
        <p:nvSpPr>
          <p:cNvPr id="15" name="Rectangle 14"/>
          <p:cNvSpPr/>
          <p:nvPr/>
        </p:nvSpPr>
        <p:spPr>
          <a:xfrm>
            <a:off x="3544077" y="6032630"/>
            <a:ext cx="2519264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Influence</a:t>
            </a:r>
            <a:endParaRPr lang="en-US" sz="2500" dirty="0"/>
          </a:p>
        </p:txBody>
      </p:sp>
      <p:sp>
        <p:nvSpPr>
          <p:cNvPr id="16" name="Rectangle 15"/>
          <p:cNvSpPr/>
          <p:nvPr/>
        </p:nvSpPr>
        <p:spPr>
          <a:xfrm>
            <a:off x="5495732" y="6033602"/>
            <a:ext cx="2519264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SP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769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</a:t>
            </a:r>
            <a:endParaRPr lang="en-US" dirty="0"/>
          </a:p>
        </p:txBody>
      </p:sp>
      <p:pic>
        <p:nvPicPr>
          <p:cNvPr id="5" name="Content Placeholder 4" descr="fault-perf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1" r="-13641"/>
          <a:stretch>
            <a:fillRect/>
          </a:stretch>
        </p:blipFill>
        <p:spPr>
          <a:xfrm>
            <a:off x="-277091" y="1417638"/>
            <a:ext cx="9287164" cy="51075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15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Kineograph</a:t>
            </a:r>
            <a:endParaRPr lang="en-US" b="1" dirty="0" smtClean="0"/>
          </a:p>
          <a:p>
            <a:pPr lvl="1"/>
            <a:r>
              <a:rPr lang="en-US" dirty="0" smtClean="0"/>
              <a:t>A system that computes timely results on a fast changing graph</a:t>
            </a:r>
          </a:p>
          <a:p>
            <a:pPr lvl="1"/>
            <a:r>
              <a:rPr lang="en-US" dirty="0" smtClean="0"/>
              <a:t>Separate graph update mechanism that supports </a:t>
            </a:r>
            <a:br>
              <a:rPr lang="en-US" dirty="0" smtClean="0"/>
            </a:br>
            <a:r>
              <a:rPr lang="en-US" dirty="0" smtClean="0"/>
              <a:t>high-throughput graph update and </a:t>
            </a:r>
            <a:br>
              <a:rPr lang="en-US" dirty="0" smtClean="0"/>
            </a:br>
            <a:r>
              <a:rPr lang="en-US" dirty="0" smtClean="0"/>
              <a:t>produces consistent snapshots</a:t>
            </a:r>
          </a:p>
          <a:p>
            <a:pPr lvl="1"/>
            <a:r>
              <a:rPr lang="en-US" dirty="0" smtClean="0"/>
              <a:t>An efficient graph engine that supports </a:t>
            </a:r>
            <a:br>
              <a:rPr lang="en-US" dirty="0" smtClean="0"/>
            </a:br>
            <a:r>
              <a:rPr lang="en-US" dirty="0" smtClean="0"/>
              <a:t>incremental computation</a:t>
            </a:r>
          </a:p>
          <a:p>
            <a:r>
              <a:rPr lang="en-US" b="1" dirty="0" smtClean="0"/>
              <a:t>Implementation validates design goals</a:t>
            </a:r>
          </a:p>
          <a:p>
            <a:pPr lvl="1"/>
            <a:r>
              <a:rPr lang="en-US" dirty="0" smtClean="0"/>
              <a:t>More than 100k sustainable update throughput and 2.5-minute timeliness with 40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16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Ingest node failure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ingest node </a:t>
            </a:r>
            <a:r>
              <a:rPr lang="en-US" i="1" dirty="0" err="1" smtClean="0"/>
              <a:t>i</a:t>
            </a:r>
            <a:r>
              <a:rPr lang="en-US" dirty="0" smtClean="0"/>
              <a:t> assigns an </a:t>
            </a:r>
            <a:r>
              <a:rPr lang="en-US" i="1" dirty="0" smtClean="0"/>
              <a:t>incarnation</a:t>
            </a:r>
            <a:r>
              <a:rPr lang="en-US" dirty="0" smtClean="0"/>
              <a:t> number along with each </a:t>
            </a:r>
            <a:r>
              <a:rPr lang="en-US" dirty="0" err="1" smtClean="0"/>
              <a:t>tx</a:t>
            </a:r>
            <a:r>
              <a:rPr lang="en-US" dirty="0" smtClean="0"/>
              <a:t> no. [c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] and marks it in the global progress table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resurrected ingest node </a:t>
            </a:r>
            <a:r>
              <a:rPr lang="en-US" i="1" dirty="0" err="1" smtClean="0"/>
              <a:t>i</a:t>
            </a:r>
            <a:r>
              <a:rPr lang="en-US" dirty="0" smtClean="0"/>
              <a:t> seals c</a:t>
            </a:r>
            <a:r>
              <a:rPr lang="en-US" baseline="-25000" dirty="0" smtClean="0"/>
              <a:t>i</a:t>
            </a:r>
            <a:r>
              <a:rPr lang="en-US" dirty="0" smtClean="0"/>
              <a:t> at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, and uses new incarnation number c</a:t>
            </a:r>
            <a:r>
              <a:rPr lang="en-US" baseline="-25000" dirty="0" smtClean="0"/>
              <a:t>i</a:t>
            </a:r>
            <a:r>
              <a:rPr lang="en-US" dirty="0" smtClean="0"/>
              <a:t>+1: any op [c</a:t>
            </a:r>
            <a:r>
              <a:rPr lang="en-US" baseline="-25000" dirty="0" smtClean="0"/>
              <a:t>i</a:t>
            </a:r>
            <a:r>
              <a:rPr lang="en-US" dirty="0" smtClean="0"/>
              <a:t>, s] (s &gt;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is discarded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Graph node failure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Graph data : quorum-based replication, i.e.,  graph updates sent to k replicas and can tolerate f failures (k &gt;= 2f+1)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replication during computation: rollback and re-compute; computation results are replicated using primary backup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Others: </a:t>
            </a:r>
            <a:r>
              <a:rPr lang="en-US" dirty="0" err="1" smtClean="0"/>
              <a:t>Paxos</a:t>
            </a:r>
            <a:r>
              <a:rPr lang="en-US" dirty="0" smtClean="0"/>
              <a:t>-based solution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Maintain progress table, coordinate computation, monitor machines, tracking replicas,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Guarantee atomicity</a:t>
            </a:r>
          </a:p>
          <a:p>
            <a:pPr lvl="1"/>
            <a:r>
              <a:rPr lang="en-US" dirty="0" smtClean="0"/>
              <a:t>All or none of the operations in a </a:t>
            </a:r>
            <a:r>
              <a:rPr lang="en-US" dirty="0" err="1" smtClean="0"/>
              <a:t>tx</a:t>
            </a:r>
            <a:r>
              <a:rPr lang="en-US" dirty="0" smtClean="0"/>
              <a:t> are included in a snapshot</a:t>
            </a:r>
          </a:p>
          <a:p>
            <a:r>
              <a:rPr lang="en-US" dirty="0" smtClean="0"/>
              <a:t>Global </a:t>
            </a:r>
            <a:r>
              <a:rPr lang="en-US" dirty="0" err="1" smtClean="0"/>
              <a:t>tx</a:t>
            </a:r>
            <a:r>
              <a:rPr lang="en-US" dirty="0" smtClean="0"/>
              <a:t> vector</a:t>
            </a:r>
          </a:p>
          <a:p>
            <a:pPr lvl="1"/>
            <a:r>
              <a:rPr lang="en-US" dirty="0" smtClean="0"/>
              <a:t>A consensus on the set of </a:t>
            </a:r>
            <a:r>
              <a:rPr lang="en-US" dirty="0" err="1" smtClean="0"/>
              <a:t>tx</a:t>
            </a:r>
            <a:r>
              <a:rPr lang="en-US" dirty="0" smtClean="0"/>
              <a:t> to be included in a global snapshot</a:t>
            </a:r>
          </a:p>
          <a:p>
            <a:r>
              <a:rPr lang="en-US" dirty="0" smtClean="0"/>
              <a:t>Applying graph updates</a:t>
            </a:r>
          </a:p>
          <a:p>
            <a:pPr lvl="1"/>
            <a:r>
              <a:rPr lang="en-US" dirty="0" smtClean="0"/>
              <a:t>Impose an artificial order within the set of </a:t>
            </a:r>
            <a:r>
              <a:rPr lang="en-US" dirty="0" err="1" smtClean="0"/>
              <a:t>tx</a:t>
            </a:r>
            <a:r>
              <a:rPr lang="en-US" dirty="0" smtClean="0"/>
              <a:t>: e.g., apply ops of 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first, and </a:t>
            </a:r>
            <a:r>
              <a:rPr lang="en-US" i="1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, and so on.</a:t>
            </a:r>
          </a:p>
          <a:p>
            <a:pPr lvl="1"/>
            <a:r>
              <a:rPr lang="en-US" dirty="0" smtClean="0"/>
              <a:t>Assumption: cross-partition ops do not have causal 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the Age of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19900" cy="4035490"/>
          </a:xfrm>
        </p:spPr>
        <p:txBody>
          <a:bodyPr>
            <a:normAutofit/>
          </a:bodyPr>
          <a:lstStyle/>
          <a:p>
            <a:r>
              <a:rPr lang="en-US" dirty="0" smtClean="0"/>
              <a:t>Departure from </a:t>
            </a:r>
            <a:r>
              <a:rPr lang="en-US" dirty="0" smtClean="0"/>
              <a:t>traditional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static </a:t>
            </a:r>
            <a:r>
              <a:rPr lang="en-US" dirty="0" smtClean="0"/>
              <a:t>web pages</a:t>
            </a:r>
          </a:p>
          <a:p>
            <a:r>
              <a:rPr lang="en-US" dirty="0" smtClean="0"/>
              <a:t>New time-sensitive data is generated </a:t>
            </a:r>
            <a:r>
              <a:rPr lang="en-US" dirty="0" smtClean="0"/>
              <a:t>continuously</a:t>
            </a:r>
            <a:endParaRPr lang="en-US" dirty="0"/>
          </a:p>
          <a:p>
            <a:r>
              <a:rPr lang="en-US" dirty="0" smtClean="0"/>
              <a:t>Rich connections between </a:t>
            </a:r>
            <a:r>
              <a:rPr lang="en-US" dirty="0" smtClean="0"/>
              <a:t>entities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2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1" y="1270470"/>
            <a:ext cx="1037474" cy="1037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3260316"/>
            <a:ext cx="745341" cy="740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253" y="2307944"/>
            <a:ext cx="975124" cy="952372"/>
          </a:xfrm>
          <a:prstGeom prst="rect">
            <a:avLst/>
          </a:prstGeom>
        </p:spPr>
      </p:pic>
      <p:sp>
        <p:nvSpPr>
          <p:cNvPr id="10" name="Bevel 9"/>
          <p:cNvSpPr/>
          <p:nvPr/>
        </p:nvSpPr>
        <p:spPr>
          <a:xfrm>
            <a:off x="457200" y="4770276"/>
            <a:ext cx="8229600" cy="1258843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Goal: Compute Global Properties on the Changing Graph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Graph construction by extracting tweets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Mention graph: A @ B: A-&gt;B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HashTag</a:t>
            </a:r>
            <a:r>
              <a:rPr lang="en-US" dirty="0" smtClean="0"/>
              <a:t> graph: U posts a tweet that has #</a:t>
            </a:r>
            <a:r>
              <a:rPr lang="en-US" dirty="0" err="1" smtClean="0"/>
              <a:t>tagA</a:t>
            </a:r>
            <a:r>
              <a:rPr lang="en-US" dirty="0" smtClean="0"/>
              <a:t>:  U-&gt;</a:t>
            </a:r>
            <a:r>
              <a:rPr lang="en-US" dirty="0" err="1" smtClean="0"/>
              <a:t>tagA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Influence </a:t>
            </a:r>
            <a:r>
              <a:rPr lang="en-US" dirty="0" smtClean="0"/>
              <a:t>Rank</a:t>
            </a:r>
            <a:r>
              <a:rPr lang="en-US" dirty="0" smtClean="0"/>
              <a:t>: computing user influence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Calculate “PageRank” on a mention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Approximate shortest paths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Shortest path between two vertices S(A,B): S(A, </a:t>
            </a:r>
            <a:r>
              <a:rPr lang="en-US" dirty="0" err="1" smtClean="0"/>
              <a:t>LandmarkA</a:t>
            </a:r>
            <a:r>
              <a:rPr lang="en-US" dirty="0" smtClean="0"/>
              <a:t>)+S(B, </a:t>
            </a:r>
            <a:r>
              <a:rPr lang="en-US" dirty="0" err="1" smtClean="0"/>
              <a:t>LandmarkB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K-Exposure: calculating </a:t>
            </a:r>
            <a:r>
              <a:rPr lang="en-US" dirty="0" err="1" smtClean="0"/>
              <a:t>hashtag</a:t>
            </a:r>
            <a:r>
              <a:rPr lang="en-US" dirty="0" smtClean="0"/>
              <a:t> exposure histogram (WWW’11)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at time t user U posts a tweet S containing hash tag H, K(S) is the number of U’s neighbors who post tweets containing H before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Mention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3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1" y="1417638"/>
            <a:ext cx="1077843" cy="1052695"/>
          </a:xfrm>
          <a:prstGeom prst="rect">
            <a:avLst/>
          </a:prstGeom>
        </p:spPr>
      </p:pic>
      <p:pic>
        <p:nvPicPr>
          <p:cNvPr id="5" name="Picture 95" descr="D:\Slides\firehos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3864" y="1417638"/>
            <a:ext cx="1845308" cy="985837"/>
          </a:xfrm>
          <a:prstGeom prst="rect">
            <a:avLst/>
          </a:prstGeom>
          <a:noFill/>
        </p:spPr>
      </p:pic>
      <p:sp>
        <p:nvSpPr>
          <p:cNvPr id="8" name="Horizontal Scroll 7"/>
          <p:cNvSpPr/>
          <p:nvPr/>
        </p:nvSpPr>
        <p:spPr>
          <a:xfrm>
            <a:off x="4665307" y="1304066"/>
            <a:ext cx="3545632" cy="121298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You should see this </a:t>
            </a:r>
            <a:r>
              <a:rPr lang="en-US" sz="3000" dirty="0" smtClean="0"/>
              <a:t>@bob @carol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3396343" y="1417638"/>
            <a:ext cx="1268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Alice:</a:t>
            </a:r>
            <a:endParaRPr lang="en-US" sz="3000" dirty="0"/>
          </a:p>
        </p:txBody>
      </p:sp>
      <p:sp>
        <p:nvSpPr>
          <p:cNvPr id="10" name="Oval 9"/>
          <p:cNvSpPr/>
          <p:nvPr/>
        </p:nvSpPr>
        <p:spPr>
          <a:xfrm>
            <a:off x="3396343" y="2873829"/>
            <a:ext cx="1866122" cy="1119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Alice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2196518" y="4649756"/>
            <a:ext cx="1866122" cy="1119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Bob</a:t>
            </a:r>
            <a:endParaRPr lang="en-US" sz="3000" dirty="0"/>
          </a:p>
        </p:txBody>
      </p:sp>
      <p:sp>
        <p:nvSpPr>
          <p:cNvPr id="12" name="Oval 11"/>
          <p:cNvSpPr/>
          <p:nvPr/>
        </p:nvSpPr>
        <p:spPr>
          <a:xfrm>
            <a:off x="4929674" y="4649756"/>
            <a:ext cx="1866122" cy="1119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Carol</a:t>
            </a:r>
            <a:endParaRPr lang="en-US" sz="3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96343" y="3993502"/>
            <a:ext cx="485192" cy="65625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29675" y="3993502"/>
            <a:ext cx="500741" cy="65625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1000" y="3795594"/>
            <a:ext cx="634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3095" y="3786291"/>
            <a:ext cx="634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</a:t>
            </a:r>
            <a:endParaRPr lang="en-US" sz="3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73864" y="4340289"/>
            <a:ext cx="922654" cy="511629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953922" y="5705669"/>
            <a:ext cx="485192" cy="65625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795796" y="5476292"/>
            <a:ext cx="653144" cy="55750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53940" y="3376969"/>
            <a:ext cx="954119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095" y="3352279"/>
            <a:ext cx="1045028" cy="2469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6623" y="3075280"/>
            <a:ext cx="634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dirty="0" smtClean="0"/>
              <a:t>…</a:t>
            </a:r>
            <a:endParaRPr lang="en-US" sz="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814458" y="3134183"/>
            <a:ext cx="634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dirty="0" smtClean="0"/>
              <a:t>…</a:t>
            </a:r>
            <a:endParaRPr lang="en-US" sz="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45574" y="3795594"/>
            <a:ext cx="634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/>
              <a:t>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0907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/>
      <p:bldP spid="19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692727" y="5983267"/>
            <a:ext cx="65601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52855" y="2874818"/>
            <a:ext cx="0" cy="349827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2727" y="2874818"/>
            <a:ext cx="0" cy="349827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User Ranking over </a:t>
            </a:r>
            <a:br>
              <a:rPr lang="en-US" dirty="0" smtClean="0"/>
            </a:br>
            <a:r>
              <a:rPr lang="en-US" dirty="0" smtClean="0"/>
              <a:t>Mention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Influence </a:t>
            </a:r>
            <a:r>
              <a:rPr lang="en-US" dirty="0" smtClean="0"/>
              <a:t>Ranking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4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4" y="2291520"/>
            <a:ext cx="6375400" cy="495300"/>
          </a:xfrm>
          <a:prstGeom prst="rect">
            <a:avLst/>
          </a:prstGeom>
        </p:spPr>
      </p:pic>
      <p:pic>
        <p:nvPicPr>
          <p:cNvPr id="6" name="Picture 2" descr="D:\Slides\websiteGrap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8606" y="2971702"/>
            <a:ext cx="3249656" cy="270888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90" y="3273447"/>
            <a:ext cx="1077843" cy="1052695"/>
          </a:xfrm>
          <a:prstGeom prst="rect">
            <a:avLst/>
          </a:prstGeom>
        </p:spPr>
      </p:pic>
      <p:pic>
        <p:nvPicPr>
          <p:cNvPr id="8" name="Picture 95" descr="D:\Slides\firehos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73864" y="3273447"/>
            <a:ext cx="1845308" cy="985837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4582"/>
              </p:ext>
            </p:extLst>
          </p:nvPr>
        </p:nvGraphicFramePr>
        <p:xfrm>
          <a:off x="6062202" y="2874818"/>
          <a:ext cx="25317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65"/>
                <a:gridCol w="16741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 Handle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justinbieber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addthis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foursquare!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ladygaga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kanyewest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92727" y="6373091"/>
            <a:ext cx="6956537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19172" y="5798601"/>
            <a:ext cx="1241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Timeliness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99492" y="6392141"/>
            <a:ext cx="32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214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 rate</a:t>
            </a:r>
            <a:r>
              <a:rPr lang="en-US" dirty="0" smtClean="0"/>
              <a:t> of graph updates</a:t>
            </a:r>
          </a:p>
          <a:p>
            <a:r>
              <a:rPr lang="en-US" b="1" dirty="0" smtClean="0"/>
              <a:t>Consistent </a:t>
            </a:r>
            <a:r>
              <a:rPr lang="en-US" b="1" dirty="0" smtClean="0"/>
              <a:t>graph structure</a:t>
            </a:r>
          </a:p>
          <a:p>
            <a:r>
              <a:rPr lang="en-US" b="1" dirty="0" smtClean="0"/>
              <a:t>Static graph mining </a:t>
            </a:r>
            <a:r>
              <a:rPr lang="en-US" dirty="0" smtClean="0"/>
              <a:t>algorithms</a:t>
            </a:r>
          </a:p>
          <a:p>
            <a:r>
              <a:rPr lang="en-US" b="1" dirty="0" smtClean="0"/>
              <a:t>Timely</a:t>
            </a:r>
            <a:r>
              <a:rPr lang="en-US" dirty="0" smtClean="0"/>
              <a:t> results reflecting graph updates</a:t>
            </a:r>
          </a:p>
          <a:p>
            <a:r>
              <a:rPr lang="en-US" b="1" dirty="0" smtClean="0"/>
              <a:t>Fault tolerant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5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Scalable </a:t>
            </a:r>
            <a:r>
              <a:rPr lang="en-US" dirty="0"/>
              <a:t>and fault-tolerant system for </a:t>
            </a:r>
            <a:br>
              <a:rPr lang="en-US" dirty="0"/>
            </a:br>
            <a:r>
              <a:rPr lang="en-US" dirty="0" err="1" smtClean="0"/>
              <a:t>nearline</a:t>
            </a:r>
            <a:r>
              <a:rPr lang="en-US" dirty="0" smtClean="0"/>
              <a:t> </a:t>
            </a:r>
            <a:r>
              <a:rPr lang="en-US" dirty="0"/>
              <a:t>graph mining</a:t>
            </a:r>
          </a:p>
          <a:p>
            <a:r>
              <a:rPr lang="en-US" dirty="0" smtClean="0"/>
              <a:t>Built-in support for incremental computation</a:t>
            </a:r>
          </a:p>
          <a:p>
            <a:pPr lvl="1"/>
            <a:r>
              <a:rPr lang="en-US" dirty="0" err="1" smtClean="0"/>
              <a:t>Kineograph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err="1" smtClean="0"/>
              <a:t>InfluenceRank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Approximate all-pairs shortest paths</a:t>
            </a:r>
            <a:endParaRPr lang="en-US" dirty="0"/>
          </a:p>
          <a:p>
            <a:pPr lvl="2"/>
            <a:r>
              <a:rPr lang="en-US" dirty="0"/>
              <a:t>K</a:t>
            </a:r>
            <a:r>
              <a:rPr lang="en-US" dirty="0" smtClean="0"/>
              <a:t>-exposure</a:t>
            </a:r>
            <a:endParaRPr lang="en-US" dirty="0" smtClean="0"/>
          </a:p>
          <a:p>
            <a:r>
              <a:rPr lang="en-US" dirty="0" smtClean="0"/>
              <a:t>Epoch Commit Protocol</a:t>
            </a:r>
            <a:endParaRPr lang="en-US" dirty="0" smtClean="0"/>
          </a:p>
          <a:p>
            <a:pPr lvl="1"/>
            <a:r>
              <a:rPr lang="en-US" dirty="0" smtClean="0"/>
              <a:t>Separation of graph construction from </a:t>
            </a:r>
            <a:br>
              <a:rPr lang="en-US" dirty="0" smtClean="0"/>
            </a:br>
            <a:r>
              <a:rPr lang="en-US" dirty="0" smtClean="0"/>
              <a:t>graph </a:t>
            </a:r>
            <a:r>
              <a:rPr lang="en-US" dirty="0" smtClean="0"/>
              <a:t>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6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</a:p>
        </p:txBody>
      </p:sp>
      <p:pic>
        <p:nvPicPr>
          <p:cNvPr id="5" name="Picture 2" descr="File:Linnet kineograph 1886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25" y="0"/>
            <a:ext cx="1722783" cy="23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96770" y="2256183"/>
            <a:ext cx="142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Zeitgenossische </a:t>
            </a:r>
            <a:br>
              <a:rPr lang="en-US" sz="1200" i="1" dirty="0" smtClean="0"/>
            </a:br>
            <a:r>
              <a:rPr lang="en-US" sz="1200" i="1" dirty="0" smtClean="0"/>
              <a:t>Illustration (1886)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098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Update / Compute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20" y="1417638"/>
            <a:ext cx="8229600" cy="2058570"/>
          </a:xfrm>
        </p:spPr>
        <p:txBody>
          <a:bodyPr>
            <a:normAutofit fontScale="62500" lnSpcReduction="20000"/>
          </a:bodyPr>
          <a:lstStyle/>
          <a:p>
            <a:r>
              <a:rPr lang="en-US" sz="3000" dirty="0" smtClean="0"/>
              <a:t>Multiple data sources</a:t>
            </a:r>
          </a:p>
          <a:p>
            <a:r>
              <a:rPr lang="en-US" sz="3000" dirty="0" err="1" smtClean="0"/>
              <a:t>Serializable</a:t>
            </a:r>
            <a:r>
              <a:rPr lang="en-US" sz="3000" dirty="0" smtClean="0"/>
              <a:t> order of graph operations</a:t>
            </a:r>
          </a:p>
          <a:p>
            <a:r>
              <a:rPr lang="en-US" sz="3000" dirty="0" smtClean="0"/>
              <a:t>Tweet          Transaction of graph operations</a:t>
            </a:r>
          </a:p>
          <a:p>
            <a:pPr lvl="1"/>
            <a:r>
              <a:rPr lang="en-US" sz="2600" dirty="0" smtClean="0"/>
              <a:t>Limitation: No cross-partition dependencies</a:t>
            </a:r>
          </a:p>
          <a:p>
            <a:r>
              <a:rPr lang="en-US" sz="3000" dirty="0" smtClean="0"/>
              <a:t>Snapshot consistency</a:t>
            </a:r>
          </a:p>
          <a:p>
            <a:pPr lvl="1"/>
            <a:r>
              <a:rPr lang="en-US" sz="2600" dirty="0" smtClean="0"/>
              <a:t>Atomic transactions</a:t>
            </a:r>
          </a:p>
          <a:p>
            <a:pPr lvl="1"/>
            <a:r>
              <a:rPr lang="en-US" sz="2600" dirty="0" smtClean="0"/>
              <a:t>Consensus on set of updates and ordering between snapshots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7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12653" y="5954273"/>
            <a:ext cx="7045739" cy="66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14817" y="5161822"/>
            <a:ext cx="7045739" cy="66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14817" y="4213682"/>
            <a:ext cx="7045739" cy="66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467" y="5646708"/>
            <a:ext cx="1210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Graph</a:t>
            </a:r>
            <a:br>
              <a:rPr lang="en-US" sz="1500" dirty="0" smtClean="0"/>
            </a:br>
            <a:r>
              <a:rPr lang="en-US" sz="1500" dirty="0" smtClean="0"/>
              <a:t>Computation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633" y="4758020"/>
            <a:ext cx="1188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Snapshot</a:t>
            </a:r>
            <a:br>
              <a:rPr lang="en-US" sz="1500" dirty="0" smtClean="0"/>
            </a:br>
            <a:r>
              <a:rPr lang="en-US" sz="1500" dirty="0" smtClean="0"/>
              <a:t>Construction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424794" y="3658771"/>
            <a:ext cx="906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Incoming</a:t>
            </a:r>
            <a:br>
              <a:rPr lang="en-US" sz="1500" dirty="0" smtClean="0"/>
            </a:br>
            <a:r>
              <a:rPr lang="en-US" sz="1500" dirty="0" smtClean="0"/>
              <a:t>Tweets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1947162" y="3800870"/>
            <a:ext cx="1501913" cy="411899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1725" y="38008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81204" y="38008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11363" y="4763140"/>
            <a:ext cx="1214783" cy="387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i-1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3620105" y="4776723"/>
            <a:ext cx="1214783" cy="387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5105251" y="4792010"/>
            <a:ext cx="1214783" cy="387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965125" y="5566671"/>
            <a:ext cx="1885322" cy="387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1445" y="5953385"/>
            <a:ext cx="387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/>
              <a:t>t</a:t>
            </a:r>
            <a:r>
              <a:rPr lang="en-US" sz="1500" b="1" baseline="-25000" dirty="0" smtClean="0"/>
              <a:t>i-1</a:t>
            </a:r>
            <a:endParaRPr lang="en-US" sz="15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8219425" y="3819891"/>
            <a:ext cx="5719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Time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3337615" y="5955053"/>
            <a:ext cx="282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 smtClean="0"/>
              <a:t>t</a:t>
            </a:r>
            <a:r>
              <a:rPr lang="en-US" sz="1500" b="1" baseline="-25000" dirty="0" err="1" smtClean="0"/>
              <a:t>i</a:t>
            </a:r>
            <a:endParaRPr lang="en-US" sz="15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6483" y="5966768"/>
            <a:ext cx="3159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 smtClean="0"/>
              <a:t>t</a:t>
            </a:r>
            <a:r>
              <a:rPr lang="en-US" sz="1500" b="1" baseline="-25000" dirty="0" err="1" smtClean="0"/>
              <a:t>i</a:t>
            </a:r>
            <a:r>
              <a:rPr lang="en-US" sz="1500" b="1" baseline="30000" dirty="0" smtClean="0"/>
              <a:t>’</a:t>
            </a:r>
            <a:endParaRPr lang="en-US" sz="1500" b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6728399" y="6019646"/>
            <a:ext cx="3489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 smtClean="0"/>
              <a:t>t</a:t>
            </a:r>
            <a:r>
              <a:rPr lang="en-US" sz="1500" b="1" baseline="-25000" dirty="0" err="1" smtClean="0"/>
              <a:t>i</a:t>
            </a:r>
            <a:r>
              <a:rPr lang="en-US" sz="1500" b="1" baseline="30000" dirty="0" smtClean="0"/>
              <a:t>’’</a:t>
            </a:r>
            <a:endParaRPr lang="en-US" sz="1500" b="1" baseline="30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50447" y="5566671"/>
            <a:ext cx="0" cy="4421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14439" y="4778147"/>
            <a:ext cx="20449" cy="117690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6911" y="3800870"/>
            <a:ext cx="32129" cy="21525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0" idx="0"/>
          </p:cNvCxnSpPr>
          <p:nvPr/>
        </p:nvCxnSpPr>
        <p:spPr>
          <a:xfrm>
            <a:off x="1925764" y="3800870"/>
            <a:ext cx="19235" cy="21525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34888" y="5179612"/>
            <a:ext cx="130237" cy="41655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2153" y="4212769"/>
            <a:ext cx="158312" cy="55037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96314" y="2167416"/>
            <a:ext cx="352860" cy="0"/>
          </a:xfrm>
          <a:prstGeom prst="straightConnector1">
            <a:avLst/>
          </a:prstGeom>
          <a:ln w="38100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947162" y="5807364"/>
            <a:ext cx="149974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29343" y="5554375"/>
            <a:ext cx="814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Epoch</a:t>
            </a:r>
            <a:endParaRPr lang="en-US" b="1" i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947162" y="6463938"/>
            <a:ext cx="49032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96509" y="6275095"/>
            <a:ext cx="1241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Timeliness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193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 animBg="1"/>
      <p:bldP spid="17" grpId="0" animBg="1"/>
      <p:bldP spid="18" grpId="0" animBg="1"/>
      <p:bldP spid="19" grpId="0" animBg="1"/>
      <p:bldP spid="23" grpId="0"/>
      <p:bldP spid="24" grpId="0"/>
      <p:bldP spid="51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/>
          <p:cNvCxnSpPr/>
          <p:nvPr/>
        </p:nvCxnSpPr>
        <p:spPr>
          <a:xfrm flipH="1">
            <a:off x="162300" y="4821624"/>
            <a:ext cx="898169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626"/>
            <a:ext cx="8229600" cy="745265"/>
          </a:xfrm>
        </p:spPr>
        <p:txBody>
          <a:bodyPr>
            <a:no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8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4" name="Text Box 2"/>
          <p:cNvSpPr txBox="1">
            <a:spLocks noChangeArrowheads="1"/>
          </p:cNvSpPr>
          <p:nvPr/>
        </p:nvSpPr>
        <p:spPr bwMode="auto">
          <a:xfrm>
            <a:off x="95154" y="3805249"/>
            <a:ext cx="933450" cy="3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R="0" algn="ctr">
              <a:lnSpc>
                <a:spcPts val="1500"/>
              </a:lnSpc>
              <a:spcBef>
                <a:spcPts val="0"/>
              </a:spcBef>
              <a:spcAft>
                <a:spcPts val="1000"/>
              </a:spcAft>
              <a:defRPr>
                <a:effectLst/>
                <a:latin typeface="Calibri"/>
                <a:ea typeface="Calibri"/>
                <a:cs typeface="Times New Roman"/>
              </a:defRPr>
            </a:lvl1pPr>
          </a:lstStyle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000000"/>
                </a:solidFill>
                <a:latin typeface="+mj-lt"/>
              </a:rPr>
              <a:t>Graph nodes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1458858" y="2896482"/>
            <a:ext cx="8298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R="0" algn="ctr">
              <a:lnSpc>
                <a:spcPts val="1500"/>
              </a:lnSpc>
              <a:spcBef>
                <a:spcPts val="0"/>
              </a:spcBef>
              <a:spcAft>
                <a:spcPts val="1000"/>
              </a:spcAft>
              <a:defRPr>
                <a:effectLst/>
                <a:latin typeface="Calibri"/>
                <a:ea typeface="Calibri"/>
                <a:cs typeface="Times New Roman"/>
              </a:defRPr>
            </a:lvl1pPr>
          </a:lstStyle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000000"/>
                </a:solidFill>
                <a:latin typeface="+mj-lt"/>
              </a:rPr>
              <a:t>Ingest nodes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2438249" y="2043279"/>
            <a:ext cx="1222412" cy="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R="0" algn="ctr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defRPr sz="16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Continuous Data feeds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7" name="Rounded Rectangle 146"/>
          <p:cNvSpPr/>
          <p:nvPr/>
        </p:nvSpPr>
        <p:spPr>
          <a:xfrm rot="5400000">
            <a:off x="3503428" y="3007577"/>
            <a:ext cx="390059" cy="381171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48" name="Rounded Rectangle 147"/>
          <p:cNvSpPr/>
          <p:nvPr/>
        </p:nvSpPr>
        <p:spPr>
          <a:xfrm rot="5400000">
            <a:off x="2360428" y="3007577"/>
            <a:ext cx="390059" cy="381171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49" name="Rounded Rectangle 148"/>
          <p:cNvSpPr/>
          <p:nvPr/>
        </p:nvSpPr>
        <p:spPr>
          <a:xfrm rot="5400000">
            <a:off x="2840931" y="2355159"/>
            <a:ext cx="571883" cy="1676400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Times New Roman"/>
                <a:ea typeface="Times New Roman"/>
              </a:rPr>
              <a:t> 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50" name="Right Arrow 149"/>
          <p:cNvSpPr/>
          <p:nvPr/>
        </p:nvSpPr>
        <p:spPr>
          <a:xfrm rot="5400000">
            <a:off x="2904673" y="2540200"/>
            <a:ext cx="289565" cy="2588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rot="5400000">
            <a:off x="2949359" y="3007577"/>
            <a:ext cx="390059" cy="381171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028604" y="3821545"/>
            <a:ext cx="6672212" cy="213590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Times New Roman"/>
                <a:ea typeface="Times New Roman"/>
              </a:rPr>
              <a:t> 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53" name="Rounded Rectangle 152"/>
          <p:cNvSpPr/>
          <p:nvPr/>
        </p:nvSpPr>
        <p:spPr>
          <a:xfrm rot="5400000">
            <a:off x="6260656" y="4902414"/>
            <a:ext cx="333299" cy="6334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54" name="Rounded Rectangle 153"/>
          <p:cNvSpPr/>
          <p:nvPr/>
        </p:nvSpPr>
        <p:spPr>
          <a:xfrm rot="5400000">
            <a:off x="4340384" y="4890240"/>
            <a:ext cx="333299" cy="6334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55" name="Rounded Rectangle 154"/>
          <p:cNvSpPr/>
          <p:nvPr/>
        </p:nvSpPr>
        <p:spPr>
          <a:xfrm rot="5400000">
            <a:off x="2288229" y="4902414"/>
            <a:ext cx="333299" cy="6334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6" name="Straight Arrow Connector 155"/>
          <p:cNvCxnSpPr>
            <a:stCxn id="154" idx="0"/>
            <a:endCxn id="153" idx="2"/>
          </p:cNvCxnSpPr>
          <p:nvPr/>
        </p:nvCxnSpPr>
        <p:spPr>
          <a:xfrm>
            <a:off x="4823772" y="5206979"/>
            <a:ext cx="1286795" cy="1217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5" idx="0"/>
            <a:endCxn id="154" idx="2"/>
          </p:cNvCxnSpPr>
          <p:nvPr/>
        </p:nvCxnSpPr>
        <p:spPr>
          <a:xfrm flipV="1">
            <a:off x="2771617" y="5206979"/>
            <a:ext cx="1418678" cy="1217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 rot="5400000">
            <a:off x="3868485" y="2137625"/>
            <a:ext cx="1001524" cy="642707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6AE1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Times New Roman"/>
                <a:ea typeface="Times New Roman"/>
              </a:rPr>
              <a:t> 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>
            <a:off x="3939036" y="1128912"/>
            <a:ext cx="860422" cy="642707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6AE1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Times New Roman"/>
                <a:ea typeface="Times New Roman"/>
              </a:rPr>
              <a:t> 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60" name="Text Box 2"/>
          <p:cNvSpPr txBox="1">
            <a:spLocks noChangeArrowheads="1"/>
          </p:cNvSpPr>
          <p:nvPr/>
        </p:nvSpPr>
        <p:spPr bwMode="auto">
          <a:xfrm>
            <a:off x="3219203" y="3943447"/>
            <a:ext cx="2578530" cy="3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Global consistent snapshots</a:t>
            </a:r>
            <a:endParaRPr lang="en-US" sz="1400" dirty="0">
              <a:solidFill>
                <a:srgbClr val="000000"/>
              </a:solidFill>
              <a:effectLst/>
              <a:latin typeface="+mj-lt"/>
              <a:ea typeface="Times New Roman"/>
            </a:endParaRPr>
          </a:p>
        </p:txBody>
      </p:sp>
      <p:sp>
        <p:nvSpPr>
          <p:cNvPr id="161" name="Text Box 2"/>
          <p:cNvSpPr txBox="1">
            <a:spLocks noChangeArrowheads="1"/>
          </p:cNvSpPr>
          <p:nvPr/>
        </p:nvSpPr>
        <p:spPr bwMode="auto">
          <a:xfrm>
            <a:off x="3023772" y="5385802"/>
            <a:ext cx="2669469" cy="3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Incremental computation</a:t>
            </a:r>
            <a:r>
              <a:rPr lang="en-US" sz="1400" dirty="0" smtClean="0">
                <a:solidFill>
                  <a:srgbClr val="000000"/>
                </a:solidFill>
                <a:latin typeface="+mj-lt"/>
                <a:ea typeface="Calibri"/>
              </a:rPr>
              <a:t> on a static graph snapshot</a:t>
            </a:r>
            <a:endParaRPr lang="en-US" sz="1400" dirty="0" smtClean="0">
              <a:solidFill>
                <a:srgbClr val="000000"/>
              </a:solidFill>
              <a:latin typeface="+mj-lt"/>
              <a:ea typeface="Calibri"/>
              <a:cs typeface="Times New Roman"/>
            </a:endParaRPr>
          </a:p>
        </p:txBody>
      </p:sp>
      <p:sp>
        <p:nvSpPr>
          <p:cNvPr id="162" name="Rectangle 161"/>
          <p:cNvSpPr/>
          <p:nvPr/>
        </p:nvSpPr>
        <p:spPr>
          <a:xfrm rot="5400000">
            <a:off x="6316215" y="4308639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63" name="Rectangle 162"/>
          <p:cNvSpPr/>
          <p:nvPr/>
        </p:nvSpPr>
        <p:spPr>
          <a:xfrm rot="5400000">
            <a:off x="4366353" y="4308639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64" name="Rectangle 163"/>
          <p:cNvSpPr/>
          <p:nvPr/>
        </p:nvSpPr>
        <p:spPr>
          <a:xfrm rot="5400000">
            <a:off x="2343788" y="4287953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65" name="Rectangle 164"/>
          <p:cNvSpPr/>
          <p:nvPr/>
        </p:nvSpPr>
        <p:spPr>
          <a:xfrm rot="5400000">
            <a:off x="6316215" y="4187989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66" name="Rectangle 165"/>
          <p:cNvSpPr/>
          <p:nvPr/>
        </p:nvSpPr>
        <p:spPr>
          <a:xfrm rot="5400000">
            <a:off x="4366353" y="4187989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 rot="5400000">
            <a:off x="2343788" y="4167303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68" name="Rectangle 167"/>
          <p:cNvSpPr/>
          <p:nvPr/>
        </p:nvSpPr>
        <p:spPr>
          <a:xfrm rot="5400000">
            <a:off x="6316215" y="4067339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69" name="Rectangle 168"/>
          <p:cNvSpPr/>
          <p:nvPr/>
        </p:nvSpPr>
        <p:spPr>
          <a:xfrm rot="5400000">
            <a:off x="4366353" y="4067339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70" name="Rectangle 169"/>
          <p:cNvSpPr/>
          <p:nvPr/>
        </p:nvSpPr>
        <p:spPr>
          <a:xfrm rot="5400000">
            <a:off x="2343788" y="4046653"/>
            <a:ext cx="228600" cy="639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171" name="Text Box 2"/>
          <p:cNvSpPr txBox="1">
            <a:spLocks noChangeArrowheads="1"/>
          </p:cNvSpPr>
          <p:nvPr/>
        </p:nvSpPr>
        <p:spPr bwMode="auto">
          <a:xfrm>
            <a:off x="5278426" y="1870688"/>
            <a:ext cx="876456" cy="34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Progress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+mj-lt"/>
                <a:ea typeface="Times New Roman"/>
                <a:cs typeface="Times New Roman"/>
              </a:rPr>
              <a:t>table</a:t>
            </a:r>
            <a:endParaRPr lang="en-US" sz="1400" dirty="0">
              <a:solidFill>
                <a:srgbClr val="000000"/>
              </a:solidFill>
              <a:effectLst/>
              <a:latin typeface="+mj-lt"/>
              <a:ea typeface="Times New Roman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099406" y="3158097"/>
            <a:ext cx="1231961" cy="302447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a typeface="Times New Roman"/>
                <a:cs typeface="Times New Roman"/>
              </a:rPr>
              <a:t>S</a:t>
            </a:r>
            <a:r>
              <a:rPr lang="en-US" sz="14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napshooter</a:t>
            </a:r>
            <a:endParaRPr lang="en-US" sz="1400" dirty="0">
              <a:solidFill>
                <a:srgbClr val="000000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5099407" y="2471261"/>
            <a:ext cx="1231960" cy="333300"/>
            <a:chOff x="3705100" y="1071749"/>
            <a:chExt cx="1231960" cy="333300"/>
          </a:xfrm>
        </p:grpSpPr>
        <p:sp>
          <p:nvSpPr>
            <p:cNvPr id="174" name="Rounded Rectangle 173"/>
            <p:cNvSpPr/>
            <p:nvPr/>
          </p:nvSpPr>
          <p:spPr>
            <a:xfrm rot="5400000">
              <a:off x="3696819" y="1080030"/>
              <a:ext cx="333299" cy="31673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 rot="5400000">
              <a:off x="3773020" y="1156231"/>
              <a:ext cx="333299" cy="16433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 rot="5400000">
              <a:off x="3965932" y="1156231"/>
              <a:ext cx="333299" cy="16433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 rot="5400000">
              <a:off x="4130270" y="1156231"/>
              <a:ext cx="333299" cy="16433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 rot="5400000">
              <a:off x="4323182" y="1156231"/>
              <a:ext cx="333299" cy="16433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 rot="5400000">
              <a:off x="4495330" y="1156231"/>
              <a:ext cx="333299" cy="16433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 rot="5400000">
              <a:off x="4688242" y="1156231"/>
              <a:ext cx="333299" cy="16433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cxnSp>
        <p:nvCxnSpPr>
          <p:cNvPr id="181" name="Straight Arrow Connector 180"/>
          <p:cNvCxnSpPr/>
          <p:nvPr/>
        </p:nvCxnSpPr>
        <p:spPr>
          <a:xfrm>
            <a:off x="3126873" y="3503051"/>
            <a:ext cx="313" cy="248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60136" y="3505142"/>
            <a:ext cx="313" cy="248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726886" y="3505142"/>
            <a:ext cx="313" cy="248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684664" y="3472516"/>
            <a:ext cx="0" cy="31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684664" y="2838244"/>
            <a:ext cx="0" cy="31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49" idx="0"/>
            <a:endCxn id="174" idx="2"/>
          </p:cNvCxnSpPr>
          <p:nvPr/>
        </p:nvCxnSpPr>
        <p:spPr>
          <a:xfrm flipV="1">
            <a:off x="3965073" y="2637912"/>
            <a:ext cx="1134334" cy="5554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2470027" y="4677365"/>
            <a:ext cx="0" cy="2603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6429259" y="4690437"/>
            <a:ext cx="0" cy="2603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4508468" y="4695387"/>
            <a:ext cx="0" cy="2603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 Box 2"/>
          <p:cNvSpPr txBox="1">
            <a:spLocks noChangeArrowheads="1"/>
          </p:cNvSpPr>
          <p:nvPr/>
        </p:nvSpPr>
        <p:spPr bwMode="auto">
          <a:xfrm>
            <a:off x="7452107" y="4409435"/>
            <a:ext cx="1956651" cy="34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R="0" algn="ctr">
              <a:lnSpc>
                <a:spcPts val="1500"/>
              </a:lnSpc>
              <a:spcBef>
                <a:spcPts val="0"/>
              </a:spcBef>
              <a:spcAft>
                <a:spcPts val="1000"/>
              </a:spcAft>
              <a:defRPr>
                <a:effectLst/>
                <a:latin typeface="Calibri"/>
                <a:ea typeface="Calibri"/>
                <a:cs typeface="Times New Roman"/>
              </a:defRPr>
            </a:lvl1pPr>
          </a:lstStyle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000000"/>
                </a:solidFill>
                <a:latin typeface="+mj-lt"/>
              </a:rPr>
              <a:t>Graph Storage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7" name="Text Box 2"/>
          <p:cNvSpPr txBox="1">
            <a:spLocks noChangeArrowheads="1"/>
          </p:cNvSpPr>
          <p:nvPr/>
        </p:nvSpPr>
        <p:spPr bwMode="auto">
          <a:xfrm>
            <a:off x="7582786" y="4811729"/>
            <a:ext cx="16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R="0" algn="ctr">
              <a:lnSpc>
                <a:spcPts val="1500"/>
              </a:lnSpc>
              <a:spcBef>
                <a:spcPts val="0"/>
              </a:spcBef>
              <a:spcAft>
                <a:spcPts val="1000"/>
              </a:spcAft>
              <a:defRPr>
                <a:effectLst/>
                <a:latin typeface="Calibri"/>
                <a:ea typeface="Calibri"/>
                <a:cs typeface="Times New Roman"/>
              </a:defRPr>
            </a:lvl1pPr>
          </a:lstStyle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000000"/>
                </a:solidFill>
                <a:latin typeface="+mj-lt"/>
              </a:rPr>
              <a:t>Computation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 rot="5400000">
            <a:off x="4865626" y="1940259"/>
            <a:ext cx="1634457" cy="1495320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Times New Roman"/>
                <a:ea typeface="Times New Roman"/>
              </a:rPr>
              <a:t> 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3965073" y="1870690"/>
            <a:ext cx="9909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R="0" algn="ctr">
              <a:lnSpc>
                <a:spcPts val="1500"/>
              </a:lnSpc>
              <a:spcBef>
                <a:spcPts val="0"/>
              </a:spcBef>
              <a:spcAft>
                <a:spcPts val="1000"/>
              </a:spcAft>
              <a:defRPr>
                <a:effectLst/>
                <a:latin typeface="Calibri"/>
                <a:ea typeface="Calibri"/>
                <a:cs typeface="Times New Roman"/>
              </a:defRPr>
            </a:lvl1pPr>
          </a:lstStyle>
          <a:p>
            <a:pPr>
              <a:lnSpc>
                <a:spcPts val="1800"/>
              </a:lnSpc>
            </a:pPr>
            <a:r>
              <a:rPr lang="en-US" b="1" dirty="0" smtClean="0">
                <a:solidFill>
                  <a:srgbClr val="000000"/>
                </a:solidFill>
                <a:latin typeface="+mj-lt"/>
              </a:rPr>
              <a:t>Master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80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8" grpId="0" animBg="1"/>
      <p:bldP spid="159" grpId="0" animBg="1"/>
      <p:bldP spid="160" grpId="0"/>
      <p:bldP spid="161" grpId="0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/>
      <p:bldP spid="172" grpId="0" animBg="1"/>
      <p:bldP spid="196" grpId="0"/>
      <p:bldP spid="197" grpId="0"/>
      <p:bldP spid="55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158610" y="4218677"/>
            <a:ext cx="1714643" cy="1452660"/>
          </a:xfrm>
          <a:prstGeom prst="roundRect">
            <a:avLst>
              <a:gd name="adj" fmla="val 435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i="1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80" name="Rounded Rectangle 79"/>
          <p:cNvSpPr/>
          <p:nvPr/>
        </p:nvSpPr>
        <p:spPr>
          <a:xfrm rot="5400000">
            <a:off x="5766679" y="4744742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aseline="-25000" dirty="0">
                <a:solidFill>
                  <a:schemeClr val="tx1"/>
                </a:solidFill>
                <a:latin typeface="Times New Roman"/>
                <a:ea typeface="Times New Roman"/>
              </a:rPr>
              <a:t>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803939" y="4203018"/>
            <a:ext cx="1714643" cy="1452660"/>
          </a:xfrm>
          <a:prstGeom prst="roundRect">
            <a:avLst>
              <a:gd name="adj" fmla="val 435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i="1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67" name="Rounded Rectangle 66"/>
          <p:cNvSpPr/>
          <p:nvPr/>
        </p:nvSpPr>
        <p:spPr>
          <a:xfrm rot="5400000">
            <a:off x="2412008" y="4729083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aseline="-25000" dirty="0">
                <a:solidFill>
                  <a:schemeClr val="tx1"/>
                </a:solidFill>
                <a:latin typeface="Times New Roman"/>
                <a:ea typeface="Times New Roman"/>
              </a:rPr>
              <a:t>…</a:t>
            </a:r>
          </a:p>
        </p:txBody>
      </p:sp>
      <p:sp>
        <p:nvSpPr>
          <p:cNvPr id="28" name="Frame 27"/>
          <p:cNvSpPr/>
          <p:nvPr/>
        </p:nvSpPr>
        <p:spPr>
          <a:xfrm>
            <a:off x="1968172" y="4341091"/>
            <a:ext cx="1223818" cy="41584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Frame 144"/>
          <p:cNvSpPr/>
          <p:nvPr/>
        </p:nvSpPr>
        <p:spPr>
          <a:xfrm>
            <a:off x="1934302" y="5103091"/>
            <a:ext cx="1223818" cy="41584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Frame 145"/>
          <p:cNvSpPr/>
          <p:nvPr/>
        </p:nvSpPr>
        <p:spPr>
          <a:xfrm>
            <a:off x="5315752" y="4364218"/>
            <a:ext cx="1223818" cy="41584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Frame 146"/>
          <p:cNvSpPr/>
          <p:nvPr/>
        </p:nvSpPr>
        <p:spPr>
          <a:xfrm>
            <a:off x="5307985" y="5117418"/>
            <a:ext cx="1223818" cy="41584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Commit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9209-6E44-3B45-A122-C3D485606211}" type="slidenum">
              <a:rPr lang="en-US" sz="2000" smtClean="0">
                <a:solidFill>
                  <a:schemeClr val="tx1"/>
                </a:solidFill>
              </a:rPr>
              <a:t>9</a:t>
            </a:fld>
            <a:r>
              <a:rPr lang="en-US" sz="2000" dirty="0" smtClean="0">
                <a:solidFill>
                  <a:schemeClr val="tx1"/>
                </a:solidFill>
              </a:rPr>
              <a:t>/16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431233" y="2361613"/>
            <a:ext cx="482761" cy="459533"/>
          </a:xfrm>
          <a:prstGeom prst="roundRect">
            <a:avLst>
              <a:gd name="adj" fmla="val 1184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i="1" dirty="0" smtClean="0">
                <a:solidFill>
                  <a:srgbClr val="000000"/>
                </a:solidFill>
                <a:ea typeface="Times New Roman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imes New Roman"/>
              </a:rPr>
              <a:t>1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968172" y="5122279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4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356269" y="5122278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6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2759039" y="5123445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7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968172" y="4360279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1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356269" y="4360278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2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759039" y="4361445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165600" y="4371946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a typeface="Times New Roman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imes New Roman"/>
              </a:rPr>
              <a:t>1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165600" y="5117418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ea typeface="Times New Roman"/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  <a:ea typeface="Times New Roman"/>
              </a:rPr>
              <a:t>n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779423" y="3833686"/>
            <a:ext cx="137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/>
              </a:rPr>
              <a:t>Partition </a:t>
            </a:r>
            <a:r>
              <a:rPr lang="en-US" i="1" dirty="0" smtClean="0">
                <a:solidFill>
                  <a:srgbClr val="000000"/>
                </a:solidFill>
                <a:ea typeface="Times New Roman"/>
              </a:rPr>
              <a:t>u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5322843" y="5137938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/>
              </a:rPr>
              <a:t>5</a:t>
            </a:r>
            <a:endParaRPr lang="en-US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710940" y="5137937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6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113710" y="5139104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8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322843" y="4375938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2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710940" y="4375937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3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113710" y="4377104"/>
            <a:ext cx="406561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520271" y="4387605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ea typeface="Times New Roman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imes New Roman"/>
              </a:rPr>
              <a:t>1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6520271" y="5133077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ea typeface="Times New Roman"/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  <a:ea typeface="Times New Roman"/>
              </a:rPr>
              <a:t>n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122261" y="3844347"/>
            <a:ext cx="137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/>
              </a:rPr>
              <a:t>Partition </a:t>
            </a:r>
            <a:r>
              <a:rPr lang="en-US" i="1" dirty="0" smtClean="0">
                <a:solidFill>
                  <a:srgbClr val="000000"/>
                </a:solidFill>
                <a:ea typeface="Times New Roman"/>
              </a:rPr>
              <a:t>v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464075" y="1572258"/>
            <a:ext cx="940875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/>
              </a:rPr>
              <a:t>0</a:t>
            </a:r>
            <a:endParaRPr lang="en-US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413579" y="1952091"/>
            <a:ext cx="983604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…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15433" y="1571531"/>
            <a:ext cx="940875" cy="1121589"/>
            <a:chOff x="5515433" y="1571531"/>
            <a:chExt cx="940875" cy="1121589"/>
          </a:xfrm>
        </p:grpSpPr>
        <p:sp>
          <p:nvSpPr>
            <p:cNvPr id="94" name="Rounded Rectangle 93"/>
            <p:cNvSpPr/>
            <p:nvPr/>
          </p:nvSpPr>
          <p:spPr>
            <a:xfrm>
              <a:off x="5515433" y="1571531"/>
              <a:ext cx="940875" cy="379833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i="1" dirty="0">
                  <a:solidFill>
                    <a:srgbClr val="000000"/>
                  </a:solidFill>
                  <a:ea typeface="Times New Roman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ea typeface="Times New Roman"/>
                </a:rPr>
                <a:t>1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515433" y="1962104"/>
              <a:ext cx="940875" cy="379833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i="1" dirty="0">
                  <a:solidFill>
                    <a:srgbClr val="000000"/>
                  </a:solidFill>
                  <a:ea typeface="Times New Roman"/>
                </a:rPr>
                <a:t>…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515433" y="2313287"/>
              <a:ext cx="940875" cy="379833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i="1" dirty="0" err="1">
                  <a:solidFill>
                    <a:srgbClr val="000000"/>
                  </a:solidFill>
                  <a:ea typeface="Times New Roman"/>
                </a:rPr>
                <a:t>s</a:t>
              </a:r>
              <a:r>
                <a:rPr lang="en-US" baseline="-25000" dirty="0" err="1">
                  <a:solidFill>
                    <a:srgbClr val="000000"/>
                  </a:solidFill>
                  <a:ea typeface="Times New Roman"/>
                </a:rPr>
                <a:t>n</a:t>
              </a:r>
              <a:endParaRPr lang="en-US" baseline="-25000" dirty="0">
                <a:solidFill>
                  <a:srgbClr val="000000"/>
                </a:solidFill>
                <a:ea typeface="Times New Roman"/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6456308" y="2313213"/>
            <a:ext cx="940875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/>
              </a:rPr>
              <a:t>3</a:t>
            </a:r>
            <a:endParaRPr lang="en-US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59876" y="1106731"/>
            <a:ext cx="1841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/>
              </a:rPr>
              <a:t>Progress table</a:t>
            </a:r>
            <a:endParaRPr lang="en-US" dirty="0"/>
          </a:p>
        </p:txBody>
      </p:sp>
      <p:cxnSp>
        <p:nvCxnSpPr>
          <p:cNvPr id="102" name="Elbow Connector 101"/>
          <p:cNvCxnSpPr/>
          <p:nvPr/>
        </p:nvCxnSpPr>
        <p:spPr>
          <a:xfrm rot="16200000" flipH="1">
            <a:off x="2165878" y="4742536"/>
            <a:ext cx="1600198" cy="41387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09258" y="4132365"/>
            <a:ext cx="0" cy="1632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0646" y="2401639"/>
            <a:ext cx="137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/>
              </a:rPr>
              <a:t>Ingest nodes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84155" y="4769772"/>
            <a:ext cx="160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/>
              </a:rPr>
              <a:t>Graph nodes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7020814" y="4778205"/>
            <a:ext cx="0" cy="345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995228" y="4710730"/>
            <a:ext cx="2431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ea typeface="Times New Roman"/>
              </a:rPr>
              <a:t>Epoch specified by progress table and </a:t>
            </a:r>
            <a:r>
              <a:rPr lang="en-US" sz="1400" dirty="0" err="1" smtClean="0">
                <a:solidFill>
                  <a:srgbClr val="0000FF"/>
                </a:solidFill>
                <a:ea typeface="Times New Roman"/>
              </a:rPr>
              <a:t>snapshooter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454805" y="1939138"/>
            <a:ext cx="1112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ea typeface="Times New Roman"/>
              </a:rPr>
              <a:t>Global </a:t>
            </a:r>
            <a:r>
              <a:rPr lang="en-US" sz="1400" dirty="0" err="1" smtClean="0">
                <a:solidFill>
                  <a:srgbClr val="0000FF"/>
                </a:solidFill>
                <a:ea typeface="Times New Roman"/>
              </a:rPr>
              <a:t>tx</a:t>
            </a:r>
            <a:r>
              <a:rPr lang="en-US" sz="1400" dirty="0" smtClean="0">
                <a:solidFill>
                  <a:srgbClr val="0000FF"/>
                </a:solidFill>
                <a:ea typeface="Times New Roman"/>
              </a:rPr>
              <a:t> vector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292398" y="3091236"/>
            <a:ext cx="642115" cy="302447"/>
          </a:xfrm>
          <a:prstGeom prst="roundRect">
            <a:avLst>
              <a:gd name="adj" fmla="val 83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169815" y="2678198"/>
            <a:ext cx="1841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a typeface="Times New Roman"/>
              </a:rPr>
              <a:t>Snapshooter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649770" y="38195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3764556" y="2349687"/>
            <a:ext cx="482761" cy="459533"/>
          </a:xfrm>
          <a:prstGeom prst="roundRect">
            <a:avLst>
              <a:gd name="adj" fmla="val 1184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solidFill>
                  <a:srgbClr val="000000"/>
                </a:solidFill>
                <a:ea typeface="Times New Roman"/>
              </a:rPr>
              <a:t>s</a:t>
            </a:r>
            <a:r>
              <a:rPr lang="en-US" baseline="-25000" dirty="0" err="1">
                <a:solidFill>
                  <a:srgbClr val="000000"/>
                </a:solidFill>
                <a:ea typeface="Times New Roman"/>
              </a:rPr>
              <a:t>n</a:t>
            </a:r>
            <a:endParaRPr lang="en-US" baseline="-25000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4318" y="236161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7564" y="468751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6" idx="0"/>
          </p:cNvCxnSpPr>
          <p:nvPr/>
        </p:nvCxnSpPr>
        <p:spPr>
          <a:xfrm>
            <a:off x="2672614" y="1939819"/>
            <a:ext cx="0" cy="421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025742" y="1939819"/>
            <a:ext cx="0" cy="421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6" idx="2"/>
          </p:cNvCxnSpPr>
          <p:nvPr/>
        </p:nvCxnSpPr>
        <p:spPr>
          <a:xfrm flipH="1">
            <a:off x="2649770" y="2821146"/>
            <a:ext cx="22844" cy="998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6" idx="2"/>
            <a:endCxn id="91" idx="0"/>
          </p:cNvCxnSpPr>
          <p:nvPr/>
        </p:nvCxnSpPr>
        <p:spPr>
          <a:xfrm>
            <a:off x="2672614" y="2821146"/>
            <a:ext cx="3138996" cy="1023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5" idx="2"/>
          </p:cNvCxnSpPr>
          <p:nvPr/>
        </p:nvCxnSpPr>
        <p:spPr>
          <a:xfrm flipH="1">
            <a:off x="2649770" y="2809220"/>
            <a:ext cx="1356167" cy="1010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5" idx="2"/>
            <a:endCxn id="91" idx="0"/>
          </p:cNvCxnSpPr>
          <p:nvPr/>
        </p:nvCxnSpPr>
        <p:spPr>
          <a:xfrm>
            <a:off x="4005937" y="2809220"/>
            <a:ext cx="1805673" cy="1035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9" idx="2"/>
          </p:cNvCxnSpPr>
          <p:nvPr/>
        </p:nvCxnSpPr>
        <p:spPr>
          <a:xfrm flipH="1">
            <a:off x="2649770" y="3393683"/>
            <a:ext cx="3963686" cy="425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9" idx="2"/>
            <a:endCxn id="91" idx="0"/>
          </p:cNvCxnSpPr>
          <p:nvPr/>
        </p:nvCxnSpPr>
        <p:spPr>
          <a:xfrm flipH="1">
            <a:off x="5811610" y="3393683"/>
            <a:ext cx="801846" cy="450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464075" y="1570850"/>
            <a:ext cx="940875" cy="3682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1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6456308" y="1572258"/>
            <a:ext cx="940875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2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456308" y="1570850"/>
            <a:ext cx="940875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3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491182" y="2313213"/>
            <a:ext cx="667428" cy="23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6464075" y="2313287"/>
            <a:ext cx="940875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a typeface="Times New Roman"/>
              </a:rPr>
              <a:t>4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6456308" y="2313213"/>
            <a:ext cx="940875" cy="37983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ea typeface="Times New Roman"/>
              </a:rPr>
              <a:t>7</a:t>
            </a:r>
            <a:endParaRPr lang="en-US" dirty="0">
              <a:solidFill>
                <a:srgbClr val="000000"/>
              </a:solidFill>
              <a:ea typeface="Times New Roman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688629" y="1476063"/>
            <a:ext cx="469553" cy="1278035"/>
          </a:xfrm>
          <a:prstGeom prst="roundRect">
            <a:avLst>
              <a:gd name="adj" fmla="val 11844"/>
            </a:avLst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aseline="-25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0576" y="2947870"/>
            <a:ext cx="5954229" cy="1275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locking mechanisms required for global order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Defer ordering decisions to master </a:t>
            </a:r>
            <a:r>
              <a:rPr lang="en-US" dirty="0" err="1" smtClean="0">
                <a:solidFill>
                  <a:schemeClr val="tx1"/>
                </a:solidFill>
              </a:rPr>
              <a:t>snapshooter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108" grpId="0"/>
      <p:bldP spid="109" grpId="0"/>
      <p:bldP spid="139" grpId="0" animBg="1"/>
      <p:bldP spid="140" grpId="0" animBg="1"/>
      <p:bldP spid="141" grpId="0" animBg="1"/>
      <p:bldP spid="143" grpId="0" animBg="1"/>
      <p:bldP spid="144" grpId="0" animBg="1"/>
      <p:bldP spid="104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13000</TotalTime>
  <Words>1163</Words>
  <Application>Microsoft Office PowerPoint</Application>
  <PresentationFormat>On-screen Show (4:3)</PresentationFormat>
  <Paragraphs>336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Kineograph: Taking the Pulse of a Fast-Changing and Connected World  </vt:lpstr>
      <vt:lpstr>It is the Age of Real-Time Data</vt:lpstr>
      <vt:lpstr>Example: Mention Graph</vt:lpstr>
      <vt:lpstr>Example: User Ranking over  Mention Graph</vt:lpstr>
      <vt:lpstr>System Challenges</vt:lpstr>
      <vt:lpstr>Kineograph</vt:lpstr>
      <vt:lpstr>Graph Update / Compute Pipeline</vt:lpstr>
      <vt:lpstr>System Overview</vt:lpstr>
      <vt:lpstr>Epoch Commit</vt:lpstr>
      <vt:lpstr>Incremental Graph Computation</vt:lpstr>
      <vt:lpstr>Programming with Kineograph</vt:lpstr>
      <vt:lpstr>Evaluation</vt:lpstr>
      <vt:lpstr>Graph Update Throughput</vt:lpstr>
      <vt:lpstr>Incremental vs.  Non-Incremental Computation</vt:lpstr>
      <vt:lpstr>Failure Recovery</vt:lpstr>
      <vt:lpstr>Contributions</vt:lpstr>
      <vt:lpstr>PowerPoint Presentation</vt:lpstr>
      <vt:lpstr>Fault Tolerance</vt:lpstr>
      <vt:lpstr>Snapshot Consistency</vt:lpstr>
      <vt:lpstr>Applications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Cheng</dc:creator>
  <cp:lastModifiedBy>cse</cp:lastModifiedBy>
  <cp:revision>116</cp:revision>
  <dcterms:created xsi:type="dcterms:W3CDTF">2012-03-20T23:25:37Z</dcterms:created>
  <dcterms:modified xsi:type="dcterms:W3CDTF">2012-04-11T06:22:29Z</dcterms:modified>
</cp:coreProperties>
</file>