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57" r:id="rId4"/>
    <p:sldId id="267" r:id="rId5"/>
    <p:sldId id="270" r:id="rId6"/>
    <p:sldId id="277" r:id="rId7"/>
    <p:sldId id="276" r:id="rId8"/>
    <p:sldId id="272" r:id="rId9"/>
    <p:sldId id="275" r:id="rId10"/>
    <p:sldId id="261" r:id="rId11"/>
    <p:sldId id="262" r:id="rId12"/>
    <p:sldId id="273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635" autoAdjust="0"/>
  </p:normalViewPr>
  <p:slideViewPr>
    <p:cSldViewPr snapToGrid="0" snapToObjects="1">
      <p:cViewPr varScale="1">
        <p:scale>
          <a:sx n="130" d="100"/>
          <a:sy n="130" d="100"/>
        </p:scale>
        <p:origin x="-1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Infrastructure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Machines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Squid Cache</c:v>
                </c:pt>
                <c:pt idx="1">
                  <c:v>Apache</c:v>
                </c:pt>
                <c:pt idx="2">
                  <c:v>Search</c:v>
                </c:pt>
                <c:pt idx="3">
                  <c:v>DB</c:v>
                </c:pt>
                <c:pt idx="4">
                  <c:v>Media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0.252941176470588</c:v>
                </c:pt>
                <c:pt idx="1">
                  <c:v>0.586206896551724</c:v>
                </c:pt>
                <c:pt idx="2">
                  <c:v>0.0574712643678161</c:v>
                </c:pt>
                <c:pt idx="3">
                  <c:v>0.0862068965517241</c:v>
                </c:pt>
                <c:pt idx="4">
                  <c:v>0.0229885057471264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Squid Cache</c:v>
                </c:pt>
                <c:pt idx="1">
                  <c:v>Apache</c:v>
                </c:pt>
                <c:pt idx="2">
                  <c:v>Search</c:v>
                </c:pt>
                <c:pt idx="3">
                  <c:v>DB</c:v>
                </c:pt>
                <c:pt idx="4">
                  <c:v>Media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86.0</c:v>
                </c:pt>
                <c:pt idx="1">
                  <c:v>204.0</c:v>
                </c:pt>
                <c:pt idx="2">
                  <c:v>20.0</c:v>
                </c:pt>
                <c:pt idx="3">
                  <c:v>30.0</c:v>
                </c:pt>
                <c:pt idx="4">
                  <c:v>8.0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3873F-0223-DA44-8418-C523994C78E1}" type="datetime1">
              <a:rPr lang="en-US" smtClean="0"/>
              <a:t>10/28/12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AC717-5B3A-FC48-A47F-A9978513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0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38539-55D4-434D-9C98-587FC7ACC53F}" type="datetime1">
              <a:rPr lang="en-US" smtClean="0"/>
              <a:t>10/28/12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F4491-0DBB-8F4D-85D9-41D1A120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9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low cost scaling to web developers</a:t>
            </a:r>
          </a:p>
          <a:p>
            <a:r>
              <a:rPr lang="en-US" dirty="0" smtClean="0"/>
              <a:t>A project that we've coined </a:t>
            </a:r>
            <a:r>
              <a:rPr lang="en-US" dirty="0" err="1" smtClean="0"/>
              <a:t>FreeDOM</a:t>
            </a:r>
            <a:r>
              <a:rPr lang="en-US" dirty="0" smtClean="0"/>
              <a:t>, which we hope this presentation will change the way you look at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Evaluate </a:t>
            </a:r>
            <a:r>
              <a:rPr lang="en-US" dirty="0" err="1" smtClean="0"/>
              <a:t>Collab</a:t>
            </a:r>
            <a:r>
              <a:rPr lang="en-US" dirty="0" smtClean="0"/>
              <a:t> </a:t>
            </a:r>
            <a:r>
              <a:rPr lang="en-US" dirty="0" err="1" smtClean="0"/>
              <a:t>WebDB</a:t>
            </a:r>
            <a:r>
              <a:rPr lang="en-US" dirty="0" smtClean="0"/>
              <a:t> under stress</a:t>
            </a:r>
          </a:p>
          <a:p>
            <a:r>
              <a:rPr lang="en-US" dirty="0" smtClean="0"/>
              <a:t>- 1GB DB from TPC-H benchmark</a:t>
            </a:r>
          </a:p>
          <a:p>
            <a:r>
              <a:rPr lang="en-US" dirty="0" smtClean="0"/>
              <a:t>- Synthetic client workload - model a user browsing a catalogue in online store</a:t>
            </a:r>
          </a:p>
          <a:p>
            <a:r>
              <a:rPr lang="en-US" dirty="0" smtClean="0"/>
              <a:t>- Plot throughout LOG SCALE over time</a:t>
            </a:r>
          </a:p>
          <a:p>
            <a:r>
              <a:rPr lang="en-US" dirty="0" smtClean="0"/>
              <a:t>- Clients could execute about 30QPS</a:t>
            </a:r>
          </a:p>
          <a:p>
            <a:r>
              <a:rPr lang="en-US" dirty="0" smtClean="0"/>
              <a:t>  in </a:t>
            </a:r>
            <a:r>
              <a:rPr lang="en-US" dirty="0" err="1" smtClean="0"/>
              <a:t>Javascript</a:t>
            </a:r>
            <a:r>
              <a:rPr lang="en-US" dirty="0" smtClean="0"/>
              <a:t>, if </a:t>
            </a:r>
            <a:r>
              <a:rPr lang="en-US" dirty="0" err="1" smtClean="0"/>
              <a:t>NaCl</a:t>
            </a:r>
            <a:r>
              <a:rPr lang="en-US" dirty="0" smtClean="0"/>
              <a:t>, likely faster</a:t>
            </a:r>
          </a:p>
          <a:p>
            <a:r>
              <a:rPr lang="en-US" dirty="0" smtClean="0"/>
              <a:t>- Server's load drops over time as expected, as more pages are cached on clients</a:t>
            </a:r>
          </a:p>
          <a:p>
            <a:r>
              <a:rPr lang="en-US" dirty="0" smtClean="0"/>
              <a:t>- Add second client - server load remains almost unchanged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Sublinear</a:t>
            </a:r>
            <a:r>
              <a:rPr lang="en-US" dirty="0" smtClean="0"/>
              <a:t> scaling costs</a:t>
            </a:r>
          </a:p>
          <a:p>
            <a:r>
              <a:rPr lang="en-US" dirty="0" smtClean="0"/>
              <a:t>- Overhead of P2P communications</a:t>
            </a:r>
          </a:p>
          <a:p>
            <a:r>
              <a:rPr lang="en-US" dirty="0" smtClean="0"/>
              <a:t>  Ought to get better with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 to generalize the platform in order to support a variety of different web apps</a:t>
            </a:r>
          </a:p>
          <a:p>
            <a:r>
              <a:rPr lang="en-US" dirty="0" smtClean="0"/>
              <a:t>- What won't the browser do for itself?</a:t>
            </a:r>
          </a:p>
          <a:p>
            <a:r>
              <a:rPr lang="en-US" dirty="0" smtClean="0"/>
              <a:t>  Server-client driven model</a:t>
            </a:r>
          </a:p>
          <a:p>
            <a:r>
              <a:rPr lang="en-US" dirty="0" smtClean="0"/>
              <a:t>- API - Identity, reliable storage, messaging, updates</a:t>
            </a:r>
          </a:p>
          <a:p>
            <a:r>
              <a:rPr lang="en-US" dirty="0" smtClean="0"/>
              <a:t>- Applications don't have to worry about which provider</a:t>
            </a:r>
          </a:p>
          <a:p>
            <a:r>
              <a:rPr lang="en-US" dirty="0" smtClean="0"/>
              <a:t>- Different possible providers for each API</a:t>
            </a:r>
          </a:p>
          <a:p>
            <a:r>
              <a:rPr lang="en-US" dirty="0" smtClean="0"/>
              <a:t>  i.e. photo sharing app</a:t>
            </a:r>
          </a:p>
          <a:p>
            <a:r>
              <a:rPr lang="en-US" dirty="0" smtClean="0"/>
              <a:t>- Questions</a:t>
            </a:r>
          </a:p>
          <a:p>
            <a:r>
              <a:rPr lang="en-US" dirty="0" smtClean="0"/>
              <a:t>  - What information flows need to be protected?</a:t>
            </a:r>
          </a:p>
          <a:p>
            <a:r>
              <a:rPr lang="en-US" dirty="0" smtClean="0"/>
              <a:t>  - What is the right way to ask permission from user?</a:t>
            </a:r>
          </a:p>
          <a:p>
            <a:r>
              <a:rPr lang="en-US" dirty="0" smtClean="0"/>
              <a:t>  - How do we give users enough insight into how their machine is used to protect themselves from conducting illegal activities?</a:t>
            </a:r>
          </a:p>
          <a:p>
            <a:r>
              <a:rPr lang="en-US" dirty="0" smtClean="0"/>
              <a:t>  - What primitives need to be in place for web apps to be more easily </a:t>
            </a:r>
            <a:r>
              <a:rPr lang="en-US" dirty="0" err="1" smtClean="0"/>
              <a:t>composable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Working on making free services free</a:t>
            </a:r>
          </a:p>
          <a:p>
            <a:r>
              <a:rPr lang="en-US" smtClean="0"/>
              <a:t>- Opportune time - power in the browser and new standards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Possible to architect your web app in a way such that it doesn't cost you anything</a:t>
            </a:r>
          </a:p>
          <a:p>
            <a:r>
              <a:rPr lang="en-US" dirty="0" smtClean="0"/>
              <a:t>- Where services are supported by resources from the user community</a:t>
            </a:r>
          </a:p>
          <a:p>
            <a:r>
              <a:rPr lang="en-US" dirty="0" smtClean="0"/>
              <a:t>- Where services can build off of each other in a rich ecosystem of free services, </a:t>
            </a:r>
          </a:p>
          <a:p>
            <a:r>
              <a:rPr lang="en-US" dirty="0" smtClean="0"/>
              <a:t>much like how GNU/Linux encouraged an ecosystem of free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Free services do exist, indispensible contributions to our society</a:t>
            </a:r>
          </a:p>
          <a:p>
            <a:r>
              <a:rPr lang="en-US" dirty="0" smtClean="0"/>
              <a:t>- Encourage more sites like this to exist</a:t>
            </a:r>
          </a:p>
          <a:p>
            <a:r>
              <a:rPr lang="en-US" dirty="0" smtClean="0"/>
              <a:t>- Cost of survival is quite high</a:t>
            </a:r>
          </a:p>
          <a:p>
            <a:r>
              <a:rPr lang="en-US" dirty="0" smtClean="0"/>
              <a:t>- Responsibility of provider to scale infrastructure to meet demand</a:t>
            </a:r>
          </a:p>
          <a:p>
            <a:r>
              <a:rPr lang="en-US" dirty="0" smtClean="0"/>
              <a:t>- Write a small app, lose a little money, write a viral app, lose a lot of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86 Squid Cache</a:t>
            </a:r>
          </a:p>
          <a:p>
            <a:pPr marL="0" indent="0">
              <a:buNone/>
            </a:pPr>
            <a:r>
              <a:rPr lang="en-US" dirty="0" smtClean="0"/>
              <a:t>204 Apache2</a:t>
            </a:r>
          </a:p>
          <a:p>
            <a:pPr marL="0" indent="0">
              <a:buNone/>
            </a:pPr>
            <a:r>
              <a:rPr lang="en-US" dirty="0" smtClean="0"/>
              <a:t>20 Search</a:t>
            </a:r>
          </a:p>
          <a:p>
            <a:pPr marL="0" indent="0">
              <a:buNone/>
            </a:pPr>
            <a:r>
              <a:rPr lang="en-US" dirty="0" smtClean="0"/>
              <a:t>30 DB</a:t>
            </a:r>
          </a:p>
          <a:p>
            <a:pPr marL="0" indent="0">
              <a:buNone/>
            </a:pPr>
            <a:r>
              <a:rPr lang="en-US" dirty="0" smtClean="0"/>
              <a:t>8 Media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New technologies in town</a:t>
            </a:r>
          </a:p>
          <a:p>
            <a:r>
              <a:rPr lang="en-US" dirty="0" smtClean="0"/>
              <a:t>- Putting all chips into the web, gain the benefits</a:t>
            </a:r>
          </a:p>
          <a:p>
            <a:r>
              <a:rPr lang="en-US" dirty="0" smtClean="0"/>
              <a:t>- Incentives - no need to rely on ad revenue to support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Instead of thinking about just P2P or server-client,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 can we build services that effectively leverage clients,</a:t>
            </a:r>
          </a:p>
          <a:p>
            <a:r>
              <a:rPr lang="en-US" dirty="0" smtClean="0"/>
              <a:t>when code only runs during the brief time when someone is on a page?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Let's take something you would never expect to run in a browser and do it</a:t>
            </a:r>
          </a:p>
          <a:p>
            <a:r>
              <a:rPr lang="en-US" dirty="0" smtClean="0"/>
              <a:t>  Databases</a:t>
            </a:r>
          </a:p>
          <a:p>
            <a:r>
              <a:rPr lang="en-US" dirty="0" smtClean="0"/>
              <a:t>- Describe instances</a:t>
            </a:r>
          </a:p>
          <a:p>
            <a:r>
              <a:rPr lang="en-US" dirty="0" smtClean="0"/>
              <a:t>- All of this needs to scale with the number of users, because we treat browsers as dumb clients</a:t>
            </a:r>
          </a:p>
          <a:p>
            <a:r>
              <a:rPr lang="en-US" dirty="0" smtClean="0"/>
              <a:t>- Describe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Read-only static database management system</a:t>
            </a:r>
          </a:p>
          <a:p>
            <a:r>
              <a:rPr lang="en-US" dirty="0" smtClean="0"/>
              <a:t>- Apache just serves the webpage and code that will be run in the user's browser.</a:t>
            </a:r>
          </a:p>
          <a:p>
            <a:r>
              <a:rPr lang="en-US" dirty="0" smtClean="0"/>
              <a:t>- Includes </a:t>
            </a:r>
            <a:r>
              <a:rPr lang="en-US" dirty="0" err="1" smtClean="0"/>
              <a:t>sqlite.js</a:t>
            </a:r>
            <a:r>
              <a:rPr lang="en-US" dirty="0" smtClean="0"/>
              <a:t> - describe it</a:t>
            </a:r>
          </a:p>
          <a:p>
            <a:r>
              <a:rPr lang="en-US" dirty="0" smtClean="0"/>
              <a:t>- Runs in an untrusted sandbox - like any other webpage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4491-0DBB-8F4D-85D9-41D1A120F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191A-B0B2-BC47-A888-3E58E5056A63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BA2-7220-2E40-9704-76B6A6C6B08B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85BB-0F2B-C84C-AE9F-32FFBDFCF631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A60-A87D-DF47-B9DC-E625733D6259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B946-AB65-4546-9F3B-A908BCC0E9ED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719-0A40-0549-8D40-71B56A13CBFC}" type="datetime10">
              <a:rPr lang="en-US" smtClean="0"/>
              <a:t>16:24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5ED-B00F-7646-8997-3BC30F871470}" type="datetime10">
              <a:rPr lang="en-US" smtClean="0"/>
              <a:t>16:24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8898-3BE6-F740-BD63-6567663DD883}" type="datetime10">
              <a:rPr lang="en-US" smtClean="0"/>
              <a:t>16:24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E1F1-CFC0-B349-BA0F-C4B3BE66A218}" type="datetime10">
              <a:rPr lang="en-US" smtClean="0"/>
              <a:t>16:24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294C-E7E7-EB41-AFAB-E7A4CC35BB2A}" type="datetime10">
              <a:rPr lang="en-US" smtClean="0"/>
              <a:t>16:24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A0EF-BD59-EC49-9BDB-EE8A690F7C1A}" type="datetime10">
              <a:rPr lang="en-US" smtClean="0"/>
              <a:t>16:24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221E-D7C0-D64A-A1BB-EF65D0014B08}" type="datetime10">
              <a:rPr lang="en-US" smtClean="0"/>
              <a:t>16:24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964A-6BB0-A74F-955B-11804AAC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jpg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FreeDOM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 New Baseline for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Raymond Cheng</a:t>
            </a:r>
          </a:p>
          <a:p>
            <a:r>
              <a:rPr lang="en-US" dirty="0" smtClean="0"/>
              <a:t>Will Scott</a:t>
            </a:r>
          </a:p>
          <a:p>
            <a:r>
              <a:rPr lang="en-US" dirty="0" err="1" smtClean="0"/>
              <a:t>Arvind</a:t>
            </a:r>
            <a:r>
              <a:rPr lang="en-US" dirty="0" smtClean="0"/>
              <a:t> Krishnamurthy</a:t>
            </a:r>
          </a:p>
          <a:p>
            <a:r>
              <a:rPr lang="en-US" dirty="0" smtClean="0"/>
              <a:t>Tom Anderson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University of Washington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579823" y="2989021"/>
            <a:ext cx="2152745" cy="144237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</a:t>
            </a:r>
            <a:r>
              <a:rPr lang="en-US" dirty="0" err="1" smtClean="0"/>
              <a:t>WebDB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95022" y="1417638"/>
            <a:ext cx="7522124" cy="115772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85061" y="1740586"/>
            <a:ext cx="1056827" cy="4617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676694" y="1634020"/>
            <a:ext cx="1305493" cy="666041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Seed DB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04389" y="1731706"/>
            <a:ext cx="1426975" cy="4617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Rendezvous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79434" y="3163399"/>
            <a:ext cx="1015966" cy="676353"/>
            <a:chOff x="621663" y="5504506"/>
            <a:chExt cx="1669610" cy="1111499"/>
          </a:xfrm>
        </p:grpSpPr>
        <p:grpSp>
          <p:nvGrpSpPr>
            <p:cNvPr id="9" name="Group 8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chrom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213530" y="3271758"/>
            <a:ext cx="1015966" cy="676353"/>
            <a:chOff x="621663" y="5504506"/>
            <a:chExt cx="1669610" cy="1111499"/>
          </a:xfrm>
        </p:grpSpPr>
        <p:grpSp>
          <p:nvGrpSpPr>
            <p:cNvPr id="14" name="Group 13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 descr="chrom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971451" y="3448051"/>
            <a:ext cx="1015966" cy="676353"/>
            <a:chOff x="621663" y="5504506"/>
            <a:chExt cx="1669610" cy="1111499"/>
          </a:xfrm>
        </p:grpSpPr>
        <p:grpSp>
          <p:nvGrpSpPr>
            <p:cNvPr id="19" name="Group 18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chrom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705547" y="3609935"/>
            <a:ext cx="1015966" cy="676352"/>
            <a:chOff x="621663" y="5504506"/>
            <a:chExt cx="1669610" cy="1111498"/>
          </a:xfrm>
        </p:grpSpPr>
        <p:grpSp>
          <p:nvGrpSpPr>
            <p:cNvPr id="24" name="Group 23"/>
            <p:cNvGrpSpPr/>
            <p:nvPr/>
          </p:nvGrpSpPr>
          <p:grpSpPr>
            <a:xfrm>
              <a:off x="621663" y="5504506"/>
              <a:ext cx="1669610" cy="1111498"/>
              <a:chOff x="621663" y="5504506"/>
              <a:chExt cx="1669610" cy="111149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1663" y="5719069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 descr="chrom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5" idx="2"/>
            <a:endCxn id="35" idx="1"/>
          </p:cNvCxnSpPr>
          <p:nvPr/>
        </p:nvCxnSpPr>
        <p:spPr>
          <a:xfrm>
            <a:off x="2313475" y="2202375"/>
            <a:ext cx="4266348" cy="1507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35" idx="1"/>
          </p:cNvCxnSpPr>
          <p:nvPr/>
        </p:nvCxnSpPr>
        <p:spPr>
          <a:xfrm>
            <a:off x="6417877" y="2193495"/>
            <a:ext cx="161946" cy="15167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35" idx="1"/>
          </p:cNvCxnSpPr>
          <p:nvPr/>
        </p:nvCxnSpPr>
        <p:spPr>
          <a:xfrm>
            <a:off x="4329441" y="2300061"/>
            <a:ext cx="2250382" cy="14101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65676" y="3481703"/>
            <a:ext cx="5196895" cy="3249756"/>
            <a:chOff x="621663" y="5571953"/>
            <a:chExt cx="1669610" cy="1044051"/>
          </a:xfrm>
        </p:grpSpPr>
        <p:sp>
          <p:nvSpPr>
            <p:cNvPr id="43" name="Rectangle 42"/>
            <p:cNvSpPr/>
            <p:nvPr/>
          </p:nvSpPr>
          <p:spPr>
            <a:xfrm>
              <a:off x="621663" y="5801379"/>
              <a:ext cx="1669610" cy="814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1663" y="5571953"/>
              <a:ext cx="346355" cy="2234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>
            <a:stCxn id="5" idx="2"/>
            <a:endCxn id="43" idx="0"/>
          </p:cNvCxnSpPr>
          <p:nvPr/>
        </p:nvCxnSpPr>
        <p:spPr>
          <a:xfrm>
            <a:off x="2313475" y="2202375"/>
            <a:ext cx="550649" cy="19934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3"/>
            <a:endCxn id="43" idx="0"/>
          </p:cNvCxnSpPr>
          <p:nvPr/>
        </p:nvCxnSpPr>
        <p:spPr>
          <a:xfrm flipH="1">
            <a:off x="2864124" y="2300061"/>
            <a:ext cx="1465317" cy="18957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2"/>
            <a:endCxn id="43" idx="0"/>
          </p:cNvCxnSpPr>
          <p:nvPr/>
        </p:nvCxnSpPr>
        <p:spPr>
          <a:xfrm flipH="1">
            <a:off x="2864124" y="2193495"/>
            <a:ext cx="3553753" cy="20023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2"/>
          </p:cNvCxnSpPr>
          <p:nvPr/>
        </p:nvCxnSpPr>
        <p:spPr>
          <a:xfrm>
            <a:off x="7656196" y="4431391"/>
            <a:ext cx="0" cy="2095809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2" name="Picture 61" descr="d3-js-chorople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6" y="4215355"/>
            <a:ext cx="1976528" cy="1034036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</p:pic>
      <p:cxnSp>
        <p:nvCxnSpPr>
          <p:cNvPr id="64" name="Straight Connector 63"/>
          <p:cNvCxnSpPr/>
          <p:nvPr/>
        </p:nvCxnSpPr>
        <p:spPr>
          <a:xfrm>
            <a:off x="265676" y="5247615"/>
            <a:ext cx="5196895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440" y="5748184"/>
            <a:ext cx="5196895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5676" y="6229159"/>
            <a:ext cx="709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2577" y="4353963"/>
            <a:ext cx="102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viz.html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sqlite.js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01285" y="6271951"/>
            <a:ext cx="228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-like Interface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88962" y="5288219"/>
            <a:ext cx="313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Execution / Optimization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27195" y="5776472"/>
            <a:ext cx="122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Pool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70348" y="5905993"/>
            <a:ext cx="189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Webpage</a:t>
            </a:r>
          </a:p>
          <a:p>
            <a:r>
              <a:rPr lang="en-US" dirty="0" smtClean="0"/>
              <a:t>Chrome Extension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462571" y="6527200"/>
            <a:ext cx="2193625" cy="0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10</a:t>
            </a:fld>
            <a:endParaRPr lang="en-US"/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1B2-D21A-1544-834E-0F91A4D68D2B}" type="datetime10">
              <a:rPr lang="en-US" smtClean="0"/>
              <a:t>20:37</a:t>
            </a:fld>
            <a:endParaRPr lang="en-US"/>
          </a:p>
        </p:txBody>
      </p:sp>
      <p:pic>
        <p:nvPicPr>
          <p:cNvPr id="3" name="Picture 2" descr="chrom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4" y="3534820"/>
            <a:ext cx="544191" cy="5789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85061" y="2954885"/>
            <a:ext cx="699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GET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5685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2" grpId="0"/>
      <p:bldP spid="73" grpId="0"/>
      <p:bldP spid="74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Query Execution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9" y="1177657"/>
            <a:ext cx="8613912" cy="385349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11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1500-564A-7A40-AD46-3DB9BD07EC68}" type="datetime10">
              <a:rPr lang="en-US" smtClean="0"/>
              <a:t>20:37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229559" y="2602787"/>
            <a:ext cx="2984411" cy="55399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Throughput (QPS)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4113131" y="4815754"/>
            <a:ext cx="1429936" cy="55399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 (s)</a:t>
            </a:r>
            <a:endParaRPr lang="en-US" sz="3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65491" y="4773738"/>
            <a:ext cx="78850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349" y="1031121"/>
            <a:ext cx="672142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100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522" y="2746595"/>
            <a:ext cx="509650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10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646041" y="4489765"/>
            <a:ext cx="347158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</a:t>
            </a:r>
            <a:endParaRPr 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891912" y="4792628"/>
            <a:ext cx="347158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78" y="4794270"/>
            <a:ext cx="509650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50</a:t>
            </a:r>
            <a:endParaRPr 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5730867" y="4804191"/>
            <a:ext cx="672142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100</a:t>
            </a:r>
            <a:endParaRPr lang="en-US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8858" y="4815754"/>
            <a:ext cx="672142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150</a:t>
            </a:r>
            <a:endParaRPr lang="en-US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5859261" y="1518795"/>
            <a:ext cx="2046591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2 Clients (</a:t>
            </a:r>
            <a:r>
              <a:rPr lang="en-US" sz="2500" dirty="0" err="1" smtClean="0"/>
              <a:t>Avg</a:t>
            </a:r>
            <a:r>
              <a:rPr lang="en-US" sz="2500" dirty="0" smtClean="0"/>
              <a:t>)</a:t>
            </a:r>
            <a:endParaRPr lang="en-US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4222" y="1196840"/>
            <a:ext cx="1173080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dirty="0" smtClean="0"/>
              <a:t>1 Client</a:t>
            </a:r>
            <a:endParaRPr lang="en-US" sz="2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5491" y="1282212"/>
            <a:ext cx="78850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57200" y="5281246"/>
            <a:ext cx="8229600" cy="1176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client performance</a:t>
            </a:r>
          </a:p>
          <a:p>
            <a:r>
              <a:rPr lang="en-US" dirty="0" smtClean="0"/>
              <a:t>Server </a:t>
            </a:r>
            <a:r>
              <a:rPr lang="en-US" dirty="0"/>
              <a:t>l</a:t>
            </a:r>
            <a:r>
              <a:rPr lang="en-US" dirty="0" smtClean="0"/>
              <a:t>oad drops by over an order of magnitude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9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FreeDOM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69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Alternative to the datacenter-centric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General API</a:t>
            </a:r>
            <a:endParaRPr lang="en-US" dirty="0" smtClean="0"/>
          </a:p>
          <a:p>
            <a:r>
              <a:rPr lang="en-US" dirty="0" smtClean="0"/>
              <a:t>User</a:t>
            </a:r>
            <a:r>
              <a:rPr lang="en-US" dirty="0"/>
              <a:t>-controlled Data</a:t>
            </a:r>
          </a:p>
          <a:p>
            <a:r>
              <a:rPr lang="en-US" dirty="0" err="1"/>
              <a:t>Composable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279" y="4227139"/>
            <a:ext cx="8153946" cy="754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279" y="4981986"/>
            <a:ext cx="2042608" cy="75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401" y="4981986"/>
            <a:ext cx="2042608" cy="75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Reliable 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3009" y="4981986"/>
            <a:ext cx="2042608" cy="75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5617" y="4981986"/>
            <a:ext cx="2042608" cy="75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279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539097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8006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9310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12039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XMPP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4313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647042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8346" y="5736833"/>
            <a:ext cx="1021304" cy="75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9" name="Picture 18" descr="fic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5" y="5772355"/>
            <a:ext cx="695683" cy="695683"/>
          </a:xfrm>
          <a:prstGeom prst="rect">
            <a:avLst/>
          </a:prstGeom>
        </p:spPr>
      </p:pic>
      <p:pic>
        <p:nvPicPr>
          <p:cNvPr id="20" name="Picture 19" descr="drop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33" y="5736833"/>
            <a:ext cx="754847" cy="754847"/>
          </a:xfrm>
          <a:prstGeom prst="rect">
            <a:avLst/>
          </a:prstGeom>
        </p:spPr>
      </p:pic>
      <p:pic>
        <p:nvPicPr>
          <p:cNvPr id="21" name="Picture 20" descr="twit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96" y="5782205"/>
            <a:ext cx="668071" cy="668071"/>
          </a:xfrm>
          <a:prstGeom prst="rect">
            <a:avLst/>
          </a:prstGeom>
        </p:spPr>
      </p:pic>
      <p:pic>
        <p:nvPicPr>
          <p:cNvPr id="23" name="Picture 22" descr="chromewebsto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15" y="5708464"/>
            <a:ext cx="783216" cy="783216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12</a:t>
            </a:fld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1CC-78DA-114A-B6A6-6D7E88D19D86}" type="datetime10">
              <a:rPr lang="en-US" smtClean="0"/>
              <a:t>20:37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868604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Distripedia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user powered </a:t>
            </a:r>
            <a:r>
              <a:rPr lang="en-US" dirty="0" smtClean="0"/>
              <a:t>wiki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Privacy-Preserving </a:t>
            </a:r>
            <a:br>
              <a:rPr lang="en-US" dirty="0" smtClean="0"/>
            </a:br>
            <a:r>
              <a:rPr lang="en-US" dirty="0" smtClean="0"/>
              <a:t>Social Network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InstaCDN</a:t>
            </a:r>
            <a:endParaRPr lang="en-US" dirty="0"/>
          </a:p>
          <a:p>
            <a:pPr lvl="1"/>
            <a:r>
              <a:rPr lang="en-US" dirty="0"/>
              <a:t>Private content distribution networks </a:t>
            </a:r>
            <a:br>
              <a:rPr lang="en-US" dirty="0"/>
            </a:br>
            <a:r>
              <a:rPr lang="en-US" dirty="0"/>
              <a:t>with instant </a:t>
            </a:r>
            <a:r>
              <a:rPr lang="en-US" dirty="0" err="1"/>
              <a:t>deployability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P2P Bridge Routing</a:t>
            </a:r>
          </a:p>
          <a:p>
            <a:pPr lvl="1"/>
            <a:r>
              <a:rPr lang="en-US" dirty="0" smtClean="0"/>
              <a:t>Anti-censorship in the browser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C23A-6D8B-4541-9582-ABBC7C957FC9}" type="datetime10">
              <a:rPr lang="en-US" smtClean="0"/>
              <a:t>16:24</a:t>
            </a:fld>
            <a:endParaRPr lang="en-US"/>
          </a:p>
        </p:txBody>
      </p:sp>
      <p:pic>
        <p:nvPicPr>
          <p:cNvPr id="6" name="Content Placeholder 3" descr="archfig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04" b="-6804"/>
          <a:stretch>
            <a:fillRect/>
          </a:stretch>
        </p:blipFill>
        <p:spPr>
          <a:xfrm>
            <a:off x="4046115" y="1417638"/>
            <a:ext cx="4822962" cy="26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Free services should be </a:t>
            </a:r>
            <a:r>
              <a:rPr lang="en-US" i="1" dirty="0" smtClean="0"/>
              <a:t>free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Introduced </a:t>
            </a:r>
            <a:r>
              <a:rPr lang="en-US" dirty="0" err="1" smtClean="0"/>
              <a:t>FreeDOM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 alternative model for building low-cost community-supported web apps</a:t>
            </a:r>
          </a:p>
          <a:p>
            <a:r>
              <a:rPr lang="en-US" dirty="0" smtClean="0"/>
              <a:t>Demonstrated the feasibility and benefits of this model with Collaborative </a:t>
            </a:r>
            <a:r>
              <a:rPr lang="en-US" dirty="0" err="1" smtClean="0"/>
              <a:t>WebDB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EF51-D005-7A46-A70C-EEA497DB48D5}" type="datetime10">
              <a:rPr lang="en-US" smtClean="0"/>
              <a:t>20:38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1504"/>
            <a:ext cx="8072967" cy="1744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Free services should be free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A60-A87D-DF47-B9DC-E625733D6259}" type="datetime10">
              <a:rPr lang="en-US" smtClean="0"/>
              <a:t>20:36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Services Are Great…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2858" y="3443534"/>
            <a:ext cx="5582251" cy="2754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 but </a:t>
            </a:r>
            <a:r>
              <a:rPr lang="en-US" dirty="0" smtClean="0"/>
              <a:t>the cost of survival is high</a:t>
            </a:r>
            <a:endParaRPr lang="en-US" dirty="0" smtClean="0"/>
          </a:p>
          <a:p>
            <a:r>
              <a:rPr lang="en-US" dirty="0" smtClean="0"/>
              <a:t>Expose data</a:t>
            </a:r>
          </a:p>
          <a:p>
            <a:r>
              <a:rPr lang="en-US" dirty="0" smtClean="0"/>
              <a:t>Expose software</a:t>
            </a:r>
          </a:p>
          <a:p>
            <a:r>
              <a:rPr lang="en-US" dirty="0" smtClean="0"/>
              <a:t>Expose service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ogo - openstreet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84" y="1115534"/>
            <a:ext cx="2019300" cy="2235200"/>
          </a:xfrm>
          <a:prstGeom prst="rect">
            <a:avLst/>
          </a:prstGeom>
        </p:spPr>
      </p:pic>
      <p:pic>
        <p:nvPicPr>
          <p:cNvPr id="7" name="Picture 6" descr="logo-wik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5" y="1126261"/>
            <a:ext cx="1991079" cy="2103252"/>
          </a:xfrm>
          <a:prstGeom prst="rect">
            <a:avLst/>
          </a:prstGeom>
        </p:spPr>
      </p:pic>
      <p:pic>
        <p:nvPicPr>
          <p:cNvPr id="8" name="Picture 7" descr="Screen Shot 2012-10-16 at 2.41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84" y="1187995"/>
            <a:ext cx="3098800" cy="86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240" y="3443534"/>
            <a:ext cx="3085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everyone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Individuals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Education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Society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Research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Businesses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1DCD-D2DF-3E47-AF62-A0F7DDF785D2}" type="datetime10">
              <a:rPr lang="en-US" smtClean="0"/>
              <a:t>20:36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Wikimedia </a:t>
            </a:r>
            <a:r>
              <a:rPr lang="en-US" dirty="0" smtClean="0"/>
              <a:t>Expenses </a:t>
            </a:r>
            <a:r>
              <a:rPr lang="en-US" dirty="0"/>
              <a:t>(2011-2012)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7B3-4A32-1C4C-A209-3D684E523A66}" type="datetime10">
              <a:rPr lang="en-US" smtClean="0"/>
              <a:t>17:58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39896"/>
              </p:ext>
            </p:extLst>
          </p:nvPr>
        </p:nvGraphicFramePr>
        <p:xfrm>
          <a:off x="457200" y="1339558"/>
          <a:ext cx="8139724" cy="142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862"/>
                <a:gridCol w="4069862"/>
              </a:tblGrid>
              <a:tr h="32432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Department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Annual</a:t>
                      </a:r>
                      <a:r>
                        <a:rPr lang="en-US" sz="2500" baseline="0" dirty="0" smtClean="0"/>
                        <a:t> Cost ($M)</a:t>
                      </a:r>
                      <a:endParaRPr lang="en-US" sz="2500" dirty="0"/>
                    </a:p>
                  </a:txBody>
                  <a:tcPr/>
                </a:tc>
              </a:tr>
              <a:tr h="48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Core Site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$5.13M ($5.99M</a:t>
                      </a:r>
                      <a:r>
                        <a:rPr lang="en-US" sz="2500" baseline="0" dirty="0" smtClean="0"/>
                        <a:t> in 2013)</a:t>
                      </a:r>
                      <a:endParaRPr lang="en-US" sz="2500" dirty="0"/>
                    </a:p>
                  </a:txBody>
                  <a:tcPr/>
                </a:tc>
              </a:tr>
              <a:tr h="32432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$6.77M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53378505"/>
              </p:ext>
            </p:extLst>
          </p:nvPr>
        </p:nvGraphicFramePr>
        <p:xfrm>
          <a:off x="615462" y="2767838"/>
          <a:ext cx="7981462" cy="3953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206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490" y="1600200"/>
            <a:ext cx="482215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P2P Browser support</a:t>
            </a:r>
          </a:p>
          <a:p>
            <a:pPr lvl="1"/>
            <a:r>
              <a:rPr lang="en-US" dirty="0"/>
              <a:t>Direct comm. (</a:t>
            </a:r>
            <a:r>
              <a:rPr lang="en-US" dirty="0" err="1"/>
              <a:t>WebRTC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 execution (</a:t>
            </a:r>
            <a:r>
              <a:rPr lang="en-US" dirty="0" err="1" smtClean="0"/>
              <a:t>NaCl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Enables </a:t>
            </a:r>
            <a:r>
              <a:rPr lang="en-US" dirty="0"/>
              <a:t>p</a:t>
            </a:r>
            <a:r>
              <a:rPr lang="en-US" dirty="0" smtClean="0"/>
              <a:t>ervasive </a:t>
            </a:r>
            <a:br>
              <a:rPr lang="en-US" dirty="0" smtClean="0"/>
            </a:br>
            <a:r>
              <a:rPr lang="en-US" dirty="0" smtClean="0"/>
              <a:t>P2P web apps</a:t>
            </a:r>
          </a:p>
          <a:p>
            <a:pPr lvl="1"/>
            <a:r>
              <a:rPr lang="en-US" dirty="0" smtClean="0"/>
              <a:t>Instant </a:t>
            </a:r>
            <a:r>
              <a:rPr lang="en-US" dirty="0" err="1" smtClean="0"/>
              <a:t>deployability</a:t>
            </a:r>
            <a:endParaRPr lang="en-US" dirty="0" smtClean="0"/>
          </a:p>
          <a:p>
            <a:pPr lvl="1"/>
            <a:r>
              <a:rPr lang="en-US" dirty="0" smtClean="0"/>
              <a:t>Aligns incentives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BC95-C645-C741-A3D8-B9190BDEF684}" type="datetime10">
              <a:rPr lang="en-US" smtClean="0"/>
              <a:t>20:36</a:t>
            </a:fld>
            <a:endParaRPr lang="en-US"/>
          </a:p>
        </p:txBody>
      </p:sp>
      <p:pic>
        <p:nvPicPr>
          <p:cNvPr id="9" name="Picture 8" descr="system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66" y="1180093"/>
            <a:ext cx="5022356" cy="5286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3101" y="4891132"/>
            <a:ext cx="2500245" cy="1081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ikipedia.org_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29" y="4719148"/>
            <a:ext cx="2052512" cy="14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FreeDOM</a:t>
            </a:r>
            <a:r>
              <a:rPr lang="en-US" dirty="0" smtClean="0"/>
              <a:t>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444" y="2431645"/>
            <a:ext cx="7673212" cy="3788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Self-Scaling Infrastructure</a:t>
            </a:r>
          </a:p>
          <a:p>
            <a:r>
              <a:rPr lang="en-US" sz="2500" dirty="0"/>
              <a:t>Push application logic </a:t>
            </a:r>
            <a:r>
              <a:rPr lang="en-US" sz="2500" dirty="0" smtClean="0"/>
              <a:t>to </a:t>
            </a:r>
            <a:r>
              <a:rPr lang="en-US" sz="2500" dirty="0"/>
              <a:t>clients</a:t>
            </a:r>
          </a:p>
          <a:p>
            <a:r>
              <a:rPr lang="en-US" sz="2500" dirty="0" smtClean="0"/>
              <a:t>Leverage bandwidth among </a:t>
            </a:r>
            <a:r>
              <a:rPr lang="en-US" sz="2500" dirty="0"/>
              <a:t>peers</a:t>
            </a:r>
            <a:br>
              <a:rPr lang="en-US" sz="2500" dirty="0"/>
            </a:br>
            <a:endParaRPr lang="en-US" sz="2500" dirty="0"/>
          </a:p>
          <a:p>
            <a:pPr marL="0" indent="0">
              <a:buNone/>
            </a:pPr>
            <a:r>
              <a:rPr lang="en-US" sz="2500" dirty="0"/>
              <a:t>Enable New Applications</a:t>
            </a:r>
          </a:p>
          <a:p>
            <a:r>
              <a:rPr lang="en-US" sz="2500" dirty="0"/>
              <a:t>Browser-based overlay networks</a:t>
            </a:r>
          </a:p>
          <a:p>
            <a:r>
              <a:rPr lang="en-US" sz="2500" dirty="0"/>
              <a:t>Privacy-preserving web services</a:t>
            </a:r>
          </a:p>
          <a:p>
            <a:r>
              <a:rPr lang="en-US" sz="2500" dirty="0"/>
              <a:t>Hybrid cloud-P2P architectures</a:t>
            </a:r>
          </a:p>
          <a:p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A60-A87D-DF47-B9DC-E625733D6259}" type="datetime10">
              <a:rPr lang="en-US" smtClean="0"/>
              <a:t>20:36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1225132"/>
            <a:ext cx="8150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Introduce a new model for building low-</a:t>
            </a:r>
            <a:r>
              <a:rPr lang="en-US" sz="3000" dirty="0" smtClean="0"/>
              <a:t>cost, community</a:t>
            </a:r>
            <a:r>
              <a:rPr lang="en-US" sz="3000" dirty="0"/>
              <a:t>-supported web applications 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4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Ephemeral Clients</a:t>
            </a:r>
          </a:p>
          <a:p>
            <a:pPr lvl="1"/>
            <a:r>
              <a:rPr lang="en-US" dirty="0" smtClean="0"/>
              <a:t>How do we leverage many ephemeral </a:t>
            </a:r>
            <a:r>
              <a:rPr lang="en-US" dirty="0" smtClean="0"/>
              <a:t>clients?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What are the limits on interactivity </a:t>
            </a:r>
            <a:br>
              <a:rPr lang="en-US" dirty="0" smtClean="0"/>
            </a:br>
            <a:r>
              <a:rPr lang="en-US" dirty="0" smtClean="0"/>
              <a:t>in browser-based computation?</a:t>
            </a:r>
          </a:p>
          <a:p>
            <a:r>
              <a:rPr lang="en-US" dirty="0" smtClean="0"/>
              <a:t>Security/Privacy</a:t>
            </a:r>
          </a:p>
          <a:p>
            <a:pPr lvl="1"/>
            <a:r>
              <a:rPr lang="en-US" dirty="0" smtClean="0"/>
              <a:t>Can we provide user control over their data and usage?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A60-A87D-DF47-B9DC-E625733D6259}" type="datetime10">
              <a:rPr lang="en-US" smtClean="0"/>
              <a:t>20:37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Public Databases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927156" y="1417638"/>
            <a:ext cx="5372947" cy="338673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93224" y="3401248"/>
            <a:ext cx="1056827" cy="4617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53427" y="3401248"/>
            <a:ext cx="1056827" cy="4617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33702" y="3401248"/>
            <a:ext cx="1056827" cy="4617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6" idx="0"/>
          </p:cNvCxnSpPr>
          <p:nvPr/>
        </p:nvCxnSpPr>
        <p:spPr>
          <a:xfrm flipH="1">
            <a:off x="3121638" y="2513194"/>
            <a:ext cx="2211345" cy="88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0"/>
          </p:cNvCxnSpPr>
          <p:nvPr/>
        </p:nvCxnSpPr>
        <p:spPr>
          <a:xfrm flipH="1">
            <a:off x="4481841" y="2513194"/>
            <a:ext cx="851142" cy="88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8" idx="0"/>
          </p:cNvCxnSpPr>
          <p:nvPr/>
        </p:nvCxnSpPr>
        <p:spPr>
          <a:xfrm>
            <a:off x="5332983" y="2513194"/>
            <a:ext cx="429133" cy="88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21663" y="5504506"/>
            <a:ext cx="1015966" cy="676353"/>
            <a:chOff x="621663" y="5504506"/>
            <a:chExt cx="1669610" cy="1111499"/>
          </a:xfrm>
        </p:grpSpPr>
        <p:grpSp>
          <p:nvGrpSpPr>
            <p:cNvPr id="19" name="Group 18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 descr="chrom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3553786" y="5454696"/>
            <a:ext cx="1015966" cy="676353"/>
            <a:chOff x="621663" y="5504506"/>
            <a:chExt cx="1669610" cy="1111499"/>
          </a:xfrm>
        </p:grpSpPr>
        <p:grpSp>
          <p:nvGrpSpPr>
            <p:cNvPr id="46" name="Group 45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7" name="Picture 46" descr="chrom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2085241" y="5471129"/>
            <a:ext cx="1015966" cy="676353"/>
            <a:chOff x="621663" y="5504506"/>
            <a:chExt cx="1669610" cy="1111499"/>
          </a:xfrm>
        </p:grpSpPr>
        <p:grpSp>
          <p:nvGrpSpPr>
            <p:cNvPr id="51" name="Group 50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 descr="chrom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5010254" y="5454696"/>
            <a:ext cx="1015966" cy="676353"/>
            <a:chOff x="621663" y="5504506"/>
            <a:chExt cx="1669610" cy="1111499"/>
          </a:xfrm>
        </p:grpSpPr>
        <p:grpSp>
          <p:nvGrpSpPr>
            <p:cNvPr id="56" name="Group 55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 descr="chrom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448960" y="5449292"/>
            <a:ext cx="1015966" cy="676353"/>
            <a:chOff x="621663" y="5504506"/>
            <a:chExt cx="1669610" cy="1111499"/>
          </a:xfrm>
        </p:grpSpPr>
        <p:grpSp>
          <p:nvGrpSpPr>
            <p:cNvPr id="61" name="Group 60"/>
            <p:cNvGrpSpPr/>
            <p:nvPr/>
          </p:nvGrpSpPr>
          <p:grpSpPr>
            <a:xfrm>
              <a:off x="621663" y="5504506"/>
              <a:ext cx="1669610" cy="1111499"/>
              <a:chOff x="621663" y="5504506"/>
              <a:chExt cx="1669610" cy="111149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1663" y="5719070"/>
                <a:ext cx="1669610" cy="8969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21663" y="5504506"/>
                <a:ext cx="346355" cy="2234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2" name="Picture 61" descr="chrom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875" y="5719070"/>
              <a:ext cx="726418" cy="772875"/>
            </a:xfrm>
            <a:prstGeom prst="rect">
              <a:avLst/>
            </a:prstGeom>
          </p:spPr>
        </p:pic>
      </p:grpSp>
      <p:cxnSp>
        <p:nvCxnSpPr>
          <p:cNvPr id="66" name="Straight Connector 65"/>
          <p:cNvCxnSpPr>
            <a:stCxn id="6" idx="2"/>
            <a:endCxn id="17" idx="0"/>
          </p:cNvCxnSpPr>
          <p:nvPr/>
        </p:nvCxnSpPr>
        <p:spPr>
          <a:xfrm flipH="1">
            <a:off x="1129646" y="3863037"/>
            <a:ext cx="1991992" cy="1772032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2"/>
            <a:endCxn id="48" idx="0"/>
          </p:cNvCxnSpPr>
          <p:nvPr/>
        </p:nvCxnSpPr>
        <p:spPr>
          <a:xfrm flipH="1">
            <a:off x="4061769" y="3863037"/>
            <a:ext cx="420072" cy="1722222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2"/>
            <a:endCxn id="57" idx="0"/>
          </p:cNvCxnSpPr>
          <p:nvPr/>
        </p:nvCxnSpPr>
        <p:spPr>
          <a:xfrm flipH="1">
            <a:off x="5539302" y="3863037"/>
            <a:ext cx="222814" cy="1722222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2"/>
            <a:endCxn id="62" idx="0"/>
          </p:cNvCxnSpPr>
          <p:nvPr/>
        </p:nvCxnSpPr>
        <p:spPr>
          <a:xfrm>
            <a:off x="5762116" y="3863037"/>
            <a:ext cx="1215892" cy="1716818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53" idx="0"/>
          </p:cNvCxnSpPr>
          <p:nvPr/>
        </p:nvCxnSpPr>
        <p:spPr>
          <a:xfrm flipH="1">
            <a:off x="2593224" y="3863037"/>
            <a:ext cx="528414" cy="1738655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Can 80"/>
          <p:cNvSpPr/>
          <p:nvPr/>
        </p:nvSpPr>
        <p:spPr>
          <a:xfrm>
            <a:off x="4857423" y="1679923"/>
            <a:ext cx="1305493" cy="666041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20414646">
            <a:off x="2796360" y="2652268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* FROM …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Can 81"/>
          <p:cNvSpPr/>
          <p:nvPr/>
        </p:nvSpPr>
        <p:spPr>
          <a:xfrm>
            <a:off x="4757675" y="1745026"/>
            <a:ext cx="1305493" cy="666041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680236" y="1847153"/>
            <a:ext cx="1305493" cy="666041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pic>
        <p:nvPicPr>
          <p:cNvPr id="83" name="Picture 82" descr="d3-js-choroplet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8" y="3712098"/>
            <a:ext cx="1976528" cy="1034036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</p:pic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8</a:t>
            </a:fld>
            <a:endParaRPr lang="en-US"/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809-5AA6-164A-B6C2-43DF3C0CBF4D}" type="datetime10">
              <a:rPr lang="en-US" smtClean="0"/>
              <a:t>20:37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0414646">
            <a:off x="779799" y="4868024"/>
            <a:ext cx="699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GET</a:t>
            </a:r>
            <a:endParaRPr lang="en-US" sz="25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66595"/>
              </p:ext>
            </p:extLst>
          </p:nvPr>
        </p:nvGraphicFramePr>
        <p:xfrm>
          <a:off x="3210814" y="1980204"/>
          <a:ext cx="13020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05"/>
                <a:gridCol w="651005"/>
              </a:tblGrid>
              <a:tr h="224693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4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7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11007 -0.1196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11007 0.06713 " pathEditMode="relative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10052 0.11991 " pathEditMode="relative" ptsTypes="AA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65" grpId="0"/>
      <p:bldP spid="65" grpId="1"/>
      <p:bldP spid="6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Server-Client Model</a:t>
            </a:r>
          </a:p>
          <a:p>
            <a:pPr marL="0" indent="0">
              <a:buNone/>
            </a:pPr>
            <a:r>
              <a:rPr lang="en-US" u="sng" dirty="0" smtClean="0"/>
              <a:t>Web Server</a:t>
            </a:r>
            <a:endParaRPr lang="en-US" u="sng" dirty="0" smtClean="0"/>
          </a:p>
          <a:p>
            <a:r>
              <a:rPr lang="en-US" dirty="0" smtClean="0"/>
              <a:t>Assembles data and presentation for the client</a:t>
            </a:r>
          </a:p>
          <a:p>
            <a:r>
              <a:rPr lang="en-US" dirty="0" smtClean="0"/>
              <a:t>Acts as a middleman for dynamic updates (AJAX)</a:t>
            </a:r>
          </a:p>
          <a:p>
            <a:pPr marL="0" indent="0">
              <a:buNone/>
            </a:pPr>
            <a:r>
              <a:rPr lang="en-US" u="sng" dirty="0" smtClean="0"/>
              <a:t>Browser</a:t>
            </a:r>
          </a:p>
          <a:p>
            <a:r>
              <a:rPr lang="en-US" dirty="0" smtClean="0"/>
              <a:t>Renders UI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FreeDOM</a:t>
            </a:r>
            <a:r>
              <a:rPr lang="en-US" b="1" dirty="0" smtClean="0"/>
              <a:t> Model</a:t>
            </a:r>
          </a:p>
          <a:p>
            <a:pPr marL="0" indent="0">
              <a:buNone/>
            </a:pPr>
            <a:r>
              <a:rPr lang="en-US" u="sng" dirty="0" smtClean="0"/>
              <a:t>Web Server</a:t>
            </a:r>
            <a:endParaRPr lang="en-US" u="sng" dirty="0" smtClean="0"/>
          </a:p>
          <a:p>
            <a:r>
              <a:rPr lang="en-US" dirty="0" smtClean="0"/>
              <a:t>Serves code and layout</a:t>
            </a:r>
          </a:p>
          <a:p>
            <a:r>
              <a:rPr lang="en-US" dirty="0" smtClean="0"/>
              <a:t>Tracks information flows </a:t>
            </a:r>
          </a:p>
          <a:p>
            <a:pPr marL="0" indent="0">
              <a:buNone/>
            </a:pPr>
            <a:r>
              <a:rPr lang="en-US" u="sng" dirty="0" smtClean="0"/>
              <a:t>Browser</a:t>
            </a:r>
          </a:p>
          <a:p>
            <a:r>
              <a:rPr lang="en-US" dirty="0" smtClean="0"/>
              <a:t>Code </a:t>
            </a:r>
            <a:r>
              <a:rPr lang="en-US" dirty="0"/>
              <a:t>coordinates where and how clients can access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Renders UI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A60-A87D-DF47-B9DC-E625733D6259}" type="datetime10">
              <a:rPr lang="en-US" smtClean="0"/>
              <a:t>16:24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964A-6BB0-A74F-955B-11804AAC8B02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1600200"/>
            <a:ext cx="0" cy="4756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18897</TotalTime>
  <Words>884</Words>
  <Application>Microsoft Macintosh PowerPoint</Application>
  <PresentationFormat>On-screen Show (4:3)</PresentationFormat>
  <Paragraphs>224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FreeDOM  a New Baseline for the Web</vt:lpstr>
      <vt:lpstr>Position</vt:lpstr>
      <vt:lpstr>Free Services Are Great…</vt:lpstr>
      <vt:lpstr>Wikimedia Expenses (2011-2012)</vt:lpstr>
      <vt:lpstr>Enabling Technologies</vt:lpstr>
      <vt:lpstr>FreeDOM Vision</vt:lpstr>
      <vt:lpstr>Challenges</vt:lpstr>
      <vt:lpstr>Example: Public Databases</vt:lpstr>
      <vt:lpstr>Execution Model</vt:lpstr>
      <vt:lpstr>Collaborative WebDB</vt:lpstr>
      <vt:lpstr>Client-Side Query Execution</vt:lpstr>
      <vt:lpstr>FreeDOM Platform</vt:lpstr>
      <vt:lpstr>Applications</vt:lpstr>
      <vt:lpstr>Conclusion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Cheng</dc:creator>
  <cp:lastModifiedBy>Raymond Cheng</cp:lastModifiedBy>
  <cp:revision>88</cp:revision>
  <cp:lastPrinted>2012-10-29T03:27:48Z</cp:lastPrinted>
  <dcterms:created xsi:type="dcterms:W3CDTF">2012-10-15T23:55:48Z</dcterms:created>
  <dcterms:modified xsi:type="dcterms:W3CDTF">2012-10-29T03:38:03Z</dcterms:modified>
</cp:coreProperties>
</file>