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3" r:id="rId2"/>
    <p:sldId id="360" r:id="rId3"/>
    <p:sldId id="257" r:id="rId4"/>
    <p:sldId id="364" r:id="rId5"/>
    <p:sldId id="361" r:id="rId6"/>
    <p:sldId id="3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/>
    <p:restoredTop sz="94675"/>
  </p:normalViewPr>
  <p:slideViewPr>
    <p:cSldViewPr snapToGrid="0">
      <p:cViewPr varScale="1">
        <p:scale>
          <a:sx n="119" d="100"/>
          <a:sy n="119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9E73-7E27-8B62-9DFF-C8D01C07F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EA50-4C97-28BB-A652-FAA70592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BB89-4DD4-711E-D836-A2A562D4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B33E-58A9-8197-1156-BE1198E2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830D-BE3D-6445-FF57-8FD72FC7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7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50C5-6272-8A04-6A3A-7A9FBB67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753B3-B9E8-7717-D215-E48FD7AD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B9AE-DC64-46E8-D9A9-6D326E77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F24E8-E3C0-0222-501F-5379F1D4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E56DB-354A-5EE6-5DAB-AFC237D7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CC8DA-8592-9280-6FE0-B579E83C1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F0A19-6D99-D299-9D88-A2BBD0B4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8E822-9001-E681-91BF-AFD7D562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754D-4025-319B-DDE2-938F47F3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F828-219C-2305-2747-700614D4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7CBF-B3BD-B51C-ED84-2769E84B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EDAB-1896-90B8-EC01-9F6D43A5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D378-92E3-3297-B4E4-EEEC6239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0297-50B1-0582-4A8E-D212787A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0DDA-DF05-F9FC-36E5-10DF563B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F1ED-F099-3698-B1F1-59B7E920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DA29-83C2-6D56-89D9-874D7F85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B3AC-77C7-092C-5DB0-D421F671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AA193-83F8-5602-2DD7-2C702A72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EEB-5250-BA07-C7F2-55F5484C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1336-7536-55E7-06FB-E3C1EFDB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EF9F-6545-E768-1521-697B4EFC2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FA56-CD03-6583-75ED-AA56D8C9F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9A5A-3A44-5532-971A-60168425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D2DA6-FCD0-111B-A2C5-3F158E6E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5C93C-7AC8-EF9E-D8B7-7928F8C4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C267-00B7-C015-6818-AD118DD6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1DC7-EB1E-1AB2-2AA7-1C55C311E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C67C2-2765-BE5B-0323-7CC9CC32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C0BC3-6C3C-BBCB-4210-8820EBA97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206A0-FC75-7793-B05D-926B99421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6BAB2-5546-F51F-0ABE-C4C49161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28047-FE51-4B4A-F437-0FA237D7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AFFE0-32CF-29D1-7B9B-C03EB4E2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BB13-0BE5-F58C-BACD-B2BC28D3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73CAE-59F5-13AF-225A-4981D673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1C7D-98B7-2FCE-1A26-2EB3611D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A8901-FF92-7F73-7D0E-00E59EFE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F9F3E-A346-B44D-C568-75E5C654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34F79-C161-8646-F189-AC566EC8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AC724-B753-45AE-7BA8-FFC837A6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4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91DC-37EE-79F0-CA29-5A0F5803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7B69-0DAA-1C58-3E39-43853C4C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D040-1DC4-5155-6079-69EC50DE1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DF3A-6F75-FB9E-FBD1-E7804921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1425F-6E85-39D6-34AB-F759A944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22742-36A9-108E-B8A7-00B3751F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02F5-57F7-4F2C-E1E2-FCA2C92B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FBBA5-CC38-6ED1-EDBF-597C00A30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951F9-62B4-0F8C-CF59-BA29F5589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1F632-2CC2-868E-64A2-4F9D398E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10B5D-0DD1-435B-916D-677AAC32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2987D-D9FA-9FD2-D8F8-AF6E2485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F12B8-1273-FED1-822A-2CC1AD23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767D-01A5-634E-B82D-982832225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005E-6AA7-3432-A9F6-2BFEF6704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CAC5C-C6CB-404A-9617-7CD8A65B9DF0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1DAF-D3FD-E852-0548-C6A177B56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A1F3-B86C-023B-DDA8-2503C177B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1E46C6-4456-D64E-A7A7-F46593AD9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1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506F-13C8-1153-A2D6-0AA8A421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BFD3-8EC8-24DE-13FE-96BA39DB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Characteristics of Study Cohort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Polymorphisms and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 Biomarkers in Non-Hispanic Whites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Genome-Wide Analysis of AD biomarkers</a:t>
            </a: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 Chr21 trisomy data</a:t>
            </a:r>
          </a:p>
          <a:p>
            <a:pPr lvl="1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Non-Hispanic Whites DS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Multi-Phenotype analysis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Amyloid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Tau</a:t>
            </a:r>
          </a:p>
        </p:txBody>
      </p:sp>
    </p:spTree>
    <p:extLst>
      <p:ext uri="{BB962C8B-B14F-4D97-AF65-F5344CB8AC3E}">
        <p14:creationId xmlns:p14="http://schemas.microsoft.com/office/powerpoint/2010/main" val="309416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BE29-5224-4445-9775-0CCEB828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Multi-Phenotype Analysis of AD biomarkers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36572-4EF3-6D48-9321-51C83B567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9471"/>
                <a:ext cx="11198902" cy="52745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major types of AD biomarkers were analyzed previously. </a:t>
                </a:r>
              </a:p>
              <a:p>
                <a:pPr lvl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Amyloid/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Centiloid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Tau 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 explore if there is any genetic elements affect any of these two types of biomarker, we conduct two sets of multi-phenotype analysis. </a:t>
                </a:r>
              </a:p>
              <a:p>
                <a:pPr lvl="1"/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AD biomarker were regressed to the following covariates</a:t>
                </a:r>
              </a:p>
              <a:p>
                <a:pPr lvl="2">
                  <a:buFont typeface="Wingdings" pitchFamily="2" charset="2"/>
                  <a:buChar char="v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Age</a:t>
                </a:r>
              </a:p>
              <a:p>
                <a:pPr lvl="2">
                  <a:buFont typeface="Wingdings" pitchFamily="2" charset="2"/>
                  <a:buChar char="v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</a:p>
              <a:p>
                <a:pPr lvl="2">
                  <a:buFont typeface="Wingdings" pitchFamily="2" charset="2"/>
                  <a:buChar char="v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Dementia</a:t>
                </a:r>
              </a:p>
              <a:p>
                <a:pPr lvl="2">
                  <a:buFont typeface="Wingdings" pitchFamily="2" charset="2"/>
                  <a:buChar char="v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four (4) principal components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the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two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types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residuals 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ℇ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of the regression were used as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phenotype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Multi-Phenotype analysis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through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GEMMA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software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v0.94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(Zhou &amp; Stephens, 2014)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mixed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𝐴𝑊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𝑋𝑇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𝑀𝑁</m:t>
                    </m:r>
                    <m:r>
                      <m:rPr>
                        <m:nor/>
                      </m:rPr>
                      <a:rPr lang="en-US" altLang="zh-CN" sz="18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sz="18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18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n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altLang="zh-CN" sz="1800" i="1" baseline="-25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𝑀𝑁</m:t>
                    </m:r>
                    <m:r>
                      <m:rPr>
                        <m:nor/>
                      </m:rPr>
                      <a:rPr lang="en-US" altLang="zh-CN" sz="18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sz="18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18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n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zh-CN" sz="1800" i="1" baseline="-25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m:rPr>
                        <m:nor/>
                      </m:rPr>
                      <a:rPr lang="en-US" altLang="zh-CN" sz="1800" b="0" i="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18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1800" baseline="-25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n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d×n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phenotypes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individuals;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 is an n×1 matrix of a column of 1s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covariate;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 is a 1 by d matrix of the corresponding coefficients;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an n-vector of marker genotypes;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l-GR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β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d vector of marker effect sizes for the d phenotypes</a:t>
                </a:r>
              </a:p>
              <a:p>
                <a:pPr lvl="1"/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was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corrected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relatedness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centered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relatedness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matrix.</a:t>
                </a:r>
              </a:p>
              <a:p>
                <a:pPr lvl="1"/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36572-4EF3-6D48-9321-51C83B567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9471"/>
                <a:ext cx="11198902" cy="5274526"/>
              </a:xfrm>
              <a:blipFill>
                <a:blip r:embed="rId2"/>
                <a:stretch>
                  <a:fillRect l="-566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52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chart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73D8CC0-D6A2-BF4B-127E-981D65EF6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0" y="1904968"/>
            <a:ext cx="12128687" cy="4867307"/>
          </a:xfrm>
          <a:prstGeom prst="rect">
            <a:avLst/>
          </a:prstGeom>
        </p:spPr>
      </p:pic>
      <p:pic>
        <p:nvPicPr>
          <p:cNvPr id="6" name="Picture 5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8245F2B4-B8DB-6C00-34EB-C2C6B702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56" y="27316"/>
            <a:ext cx="2743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C59CB-1E34-7552-14C1-717451D1DE62}"/>
              </a:ext>
            </a:extLst>
          </p:cNvPr>
          <p:cNvSpPr txBox="1"/>
          <p:nvPr/>
        </p:nvSpPr>
        <p:spPr>
          <a:xfrm>
            <a:off x="3016471" y="167654"/>
            <a:ext cx="61590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199):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Amyloid-PET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Centiloid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Plasma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Ab40,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Plasma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Ab42,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Plasma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Ab42/40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FA934-A599-A963-AE42-A9F007B75ED2}"/>
              </a:ext>
            </a:extLst>
          </p:cNvPr>
          <p:cNvSpPr txBox="1"/>
          <p:nvPr/>
        </p:nvSpPr>
        <p:spPr>
          <a:xfrm>
            <a:off x="4229100" y="774701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s2033613</a:t>
            </a:r>
            <a:r>
              <a:rPr lang="en-US" altLang="zh-CN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/RNF150,</a:t>
            </a:r>
            <a:r>
              <a:rPr lang="zh-CN" altLang="en-US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MAF=0.05,</a:t>
            </a:r>
            <a:r>
              <a:rPr lang="zh-CN" altLang="en-US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=2.12E-10,</a:t>
            </a:r>
            <a:r>
              <a:rPr lang="zh-CN" altLang="en-US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--++</a:t>
            </a:r>
            <a:r>
              <a:rPr lang="en-US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5901BA-713E-357E-EA46-5014B973675E}"/>
              </a:ext>
            </a:extLst>
          </p:cNvPr>
          <p:cNvSpPr txBox="1"/>
          <p:nvPr/>
        </p:nvSpPr>
        <p:spPr>
          <a:xfrm>
            <a:off x="7210650" y="725753"/>
            <a:ext cx="2292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rs12796256/IFTAP,</a:t>
            </a:r>
            <a:r>
              <a:rPr lang="zh-CN" altLang="en-US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MAF=0.05,</a:t>
            </a:r>
            <a:r>
              <a:rPr lang="zh-CN" altLang="en-US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=2.23E-08,</a:t>
            </a:r>
            <a:r>
              <a:rPr lang="zh-CN" altLang="en-US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+-++</a:t>
            </a:r>
            <a:r>
              <a:rPr lang="en-US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521B5E-8710-2595-362E-6B0733783F47}"/>
              </a:ext>
            </a:extLst>
          </p:cNvPr>
          <p:cNvCxnSpPr/>
          <p:nvPr/>
        </p:nvCxnSpPr>
        <p:spPr>
          <a:xfrm flipH="1">
            <a:off x="4324865" y="1297921"/>
            <a:ext cx="160638" cy="607047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4995EE-F5DA-AE58-0EDA-89856817E34C}"/>
              </a:ext>
            </a:extLst>
          </p:cNvPr>
          <p:cNvCxnSpPr>
            <a:cxnSpLocks/>
          </p:cNvCxnSpPr>
          <p:nvPr/>
        </p:nvCxnSpPr>
        <p:spPr>
          <a:xfrm flipH="1">
            <a:off x="8188200" y="1131425"/>
            <a:ext cx="136597" cy="1611775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22C624-596A-89D7-84F8-B49E10242E4A}"/>
              </a:ext>
            </a:extLst>
          </p:cNvPr>
          <p:cNvCxnSpPr>
            <a:cxnSpLocks/>
          </p:cNvCxnSpPr>
          <p:nvPr/>
        </p:nvCxnSpPr>
        <p:spPr>
          <a:xfrm>
            <a:off x="6064343" y="1904968"/>
            <a:ext cx="1255571" cy="11352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E79B65-0FF1-B07B-E481-D16487B320B7}"/>
              </a:ext>
            </a:extLst>
          </p:cNvPr>
          <p:cNvSpPr txBox="1"/>
          <p:nvPr/>
        </p:nvSpPr>
        <p:spPr>
          <a:xfrm>
            <a:off x="5423276" y="1352191"/>
            <a:ext cx="2520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rs538665664/NFIL3,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MAF=0.06,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=2.23E-08,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+-++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4EB58-6A39-A8FF-1FC4-04224B50C63B}"/>
              </a:ext>
            </a:extLst>
          </p:cNvPr>
          <p:cNvSpPr txBox="1"/>
          <p:nvPr/>
        </p:nvSpPr>
        <p:spPr>
          <a:xfrm>
            <a:off x="6560191" y="1874437"/>
            <a:ext cx="261533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rs1415618834/MINDY3,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MAF=0.05,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=1.62E-07,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+-++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8E8D67-A569-C330-F5FE-FB374AEEF2F2}"/>
              </a:ext>
            </a:extLst>
          </p:cNvPr>
          <p:cNvCxnSpPr>
            <a:cxnSpLocks/>
          </p:cNvCxnSpPr>
          <p:nvPr/>
        </p:nvCxnSpPr>
        <p:spPr>
          <a:xfrm flipH="1">
            <a:off x="7581103" y="2397657"/>
            <a:ext cx="134788" cy="7868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152F1F-44DF-5DF5-1C48-0ED0A61B846D}"/>
              </a:ext>
            </a:extLst>
          </p:cNvPr>
          <p:cNvSpPr txBox="1"/>
          <p:nvPr/>
        </p:nvSpPr>
        <p:spPr>
          <a:xfrm>
            <a:off x="4342294" y="2154309"/>
            <a:ext cx="2292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rs1062270/NFIL3,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MAF=0.06,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=2.23E-08,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--++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5D95DC-BAC9-D43F-FCE6-3FF5304D4879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488602" y="2892973"/>
            <a:ext cx="970051" cy="3179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CF16D4-B644-BDE0-4CFE-77E0EDBE98BA}"/>
              </a:ext>
            </a:extLst>
          </p:cNvPr>
          <p:cNvSpPr txBox="1"/>
          <p:nvPr/>
        </p:nvSpPr>
        <p:spPr>
          <a:xfrm>
            <a:off x="1788076" y="2210968"/>
            <a:ext cx="2292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rs73211841/BFSP2,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MAF=0.09,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=4.99E-07, ++++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5C7FED-D913-C71D-DFE2-BFF1A7C377B7}"/>
              </a:ext>
            </a:extLst>
          </p:cNvPr>
          <p:cNvCxnSpPr>
            <a:cxnSpLocks/>
          </p:cNvCxnSpPr>
          <p:nvPr/>
        </p:nvCxnSpPr>
        <p:spPr>
          <a:xfrm>
            <a:off x="2641977" y="2686603"/>
            <a:ext cx="816117" cy="74239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C19831-64CC-BB3B-83BA-045F4991A953}"/>
              </a:ext>
            </a:extLst>
          </p:cNvPr>
          <p:cNvSpPr txBox="1"/>
          <p:nvPr/>
        </p:nvSpPr>
        <p:spPr>
          <a:xfrm>
            <a:off x="8600766" y="2733009"/>
            <a:ext cx="286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rs34658559/LINC01630,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MAF=0.09,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=4.82E-07,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+---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39EB4B-3360-919A-05F4-5AE18A4960A4}"/>
              </a:ext>
            </a:extLst>
          </p:cNvPr>
          <p:cNvCxnSpPr>
            <a:cxnSpLocks/>
          </p:cNvCxnSpPr>
          <p:nvPr/>
        </p:nvCxnSpPr>
        <p:spPr>
          <a:xfrm>
            <a:off x="10646982" y="3184536"/>
            <a:ext cx="220841" cy="2164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8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D15E0A-199C-D968-26FB-44C685F3C924}"/>
              </a:ext>
            </a:extLst>
          </p:cNvPr>
          <p:cNvSpPr txBox="1"/>
          <p:nvPr/>
        </p:nvSpPr>
        <p:spPr>
          <a:xfrm>
            <a:off x="0" y="1513005"/>
            <a:ext cx="823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Table1.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genome-wide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SNPs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AB-related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B6D509-5C99-0E69-85A1-3D1F2112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" y="2093123"/>
            <a:ext cx="12174635" cy="28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chart with numbers&#10;&#10;Description automatically generated with medium confidence">
            <a:extLst>
              <a:ext uri="{FF2B5EF4-FFF2-40B4-BE49-F238E27FC236}">
                <a16:creationId xmlns:a16="http://schemas.microsoft.com/office/drawing/2014/main" id="{B9D98F1B-328B-96FE-3877-EABF922F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716"/>
            <a:ext cx="10008511" cy="5560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71FBBB-4E2A-2B10-E843-9B58BEE03096}"/>
              </a:ext>
            </a:extLst>
          </p:cNvPr>
          <p:cNvSpPr txBox="1"/>
          <p:nvPr/>
        </p:nvSpPr>
        <p:spPr>
          <a:xfrm>
            <a:off x="3230055" y="112184"/>
            <a:ext cx="573188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Tau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76):</a:t>
            </a:r>
          </a:p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Tau-PET,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Plasma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Tau181,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Plasma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Tau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217,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Plasma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Tau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225AF-59DC-8E0F-DB15-BAE91EA7ED18}"/>
              </a:ext>
            </a:extLst>
          </p:cNvPr>
          <p:cNvSpPr txBox="1"/>
          <p:nvPr/>
        </p:nvSpPr>
        <p:spPr>
          <a:xfrm>
            <a:off x="8837934" y="3017964"/>
            <a:ext cx="286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rs3106346/ARL17A,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MAF=0.33,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=3.96E-07,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++-+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6305ED-F26E-DDC5-0F09-6FDFE7751B4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617569" y="3279574"/>
            <a:ext cx="220365" cy="780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69A579-7AE9-1BF9-0B23-4B8CF373A4A7}"/>
              </a:ext>
            </a:extLst>
          </p:cNvPr>
          <p:cNvSpPr txBox="1"/>
          <p:nvPr/>
        </p:nvSpPr>
        <p:spPr>
          <a:xfrm>
            <a:off x="2604930" y="1945798"/>
            <a:ext cx="286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rs200122675/TBXAS1,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MAF=0.12,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=3.95E-07,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+---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C20035-492E-3596-7534-460EBF99B9F0}"/>
              </a:ext>
            </a:extLst>
          </p:cNvPr>
          <p:cNvCxnSpPr>
            <a:cxnSpLocks/>
          </p:cNvCxnSpPr>
          <p:nvPr/>
        </p:nvCxnSpPr>
        <p:spPr>
          <a:xfrm>
            <a:off x="7219258" y="2726595"/>
            <a:ext cx="455468" cy="814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4567F6-7722-D6C6-6C62-8F3DA368FF6F}"/>
              </a:ext>
            </a:extLst>
          </p:cNvPr>
          <p:cNvCxnSpPr>
            <a:cxnSpLocks/>
          </p:cNvCxnSpPr>
          <p:nvPr/>
        </p:nvCxnSpPr>
        <p:spPr>
          <a:xfrm>
            <a:off x="4533989" y="2469018"/>
            <a:ext cx="551550" cy="8886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0B80FA-55AD-7738-CC5B-9B5D597E2BC1}"/>
              </a:ext>
            </a:extLst>
          </p:cNvPr>
          <p:cNvSpPr txBox="1"/>
          <p:nvPr/>
        </p:nvSpPr>
        <p:spPr>
          <a:xfrm>
            <a:off x="5818417" y="2136038"/>
            <a:ext cx="2863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rs190676860/LRFN5,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MAF=0.08,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=1.11E-06,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-++-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0" name="Content Placeholder 4" descr="A graph with a red line&#10;&#10;Description automatically generated">
            <a:extLst>
              <a:ext uri="{FF2B5EF4-FFF2-40B4-BE49-F238E27FC236}">
                <a16:creationId xmlns:a16="http://schemas.microsoft.com/office/drawing/2014/main" id="{90FDDB98-36B2-61DE-5392-4FE5FF6C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099" y="64331"/>
            <a:ext cx="2843638" cy="28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5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9F19D1E-D5AF-0319-BBFB-158D6DA9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2859"/>
            <a:ext cx="12185340" cy="1591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A6272-1162-9966-B681-72BD954EE1B3}"/>
              </a:ext>
            </a:extLst>
          </p:cNvPr>
          <p:cNvSpPr txBox="1"/>
          <p:nvPr/>
        </p:nvSpPr>
        <p:spPr>
          <a:xfrm>
            <a:off x="0" y="2028160"/>
            <a:ext cx="954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genome-wide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suggestive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SNPs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Tau-related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traits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4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437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Wingdings</vt:lpstr>
      <vt:lpstr>Office Theme</vt:lpstr>
      <vt:lpstr>Outline </vt:lpstr>
      <vt:lpstr>Multi-Phenotype Analysis of AD biomarkers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</dc:title>
  <dc:creator>Shi, Ruyu</dc:creator>
  <cp:lastModifiedBy>Shi, Ruyu</cp:lastModifiedBy>
  <cp:revision>3</cp:revision>
  <dcterms:created xsi:type="dcterms:W3CDTF">2024-05-10T19:34:03Z</dcterms:created>
  <dcterms:modified xsi:type="dcterms:W3CDTF">2024-05-14T03:04:34Z</dcterms:modified>
</cp:coreProperties>
</file>