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3" r:id="rId4"/>
    <p:sldId id="258" r:id="rId5"/>
    <p:sldId id="262" r:id="rId6"/>
    <p:sldId id="261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6FF"/>
    <a:srgbClr val="F8CFCC"/>
    <a:srgbClr val="FFD579"/>
    <a:srgbClr val="B1C1FF"/>
    <a:srgbClr val="CD6B67"/>
    <a:srgbClr val="4491B7"/>
    <a:srgbClr val="B1DFF2"/>
    <a:srgbClr val="B1DEF1"/>
    <a:srgbClr val="FFFFFF"/>
    <a:srgbClr val="96C7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4"/>
    <p:restoredTop sz="96266"/>
  </p:normalViewPr>
  <p:slideViewPr>
    <p:cSldViewPr snapToGrid="0">
      <p:cViewPr>
        <p:scale>
          <a:sx n="105" d="100"/>
          <a:sy n="105" d="100"/>
        </p:scale>
        <p:origin x="128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00776B2-1FDC-EC17-5FDB-49722AEA3C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4EDEE-54E6-3049-CB50-657F0413C4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6/15/24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A281F-9078-68AA-45DA-43F691AB5A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37FA4-44F5-1E9E-65B8-BBA231FC40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5294C-D755-DB45-9FE5-B5FE20F1B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6695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6/15/24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B4A0B-6D30-4D48-9FEC-6E2BFB48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514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B4A0B-6D30-4D48-9FEC-6E2BFB487714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BF414-AC40-080A-ACB2-E233E561077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6/15/24</a:t>
            </a:r>
          </a:p>
        </p:txBody>
      </p:sp>
    </p:spTree>
    <p:extLst>
      <p:ext uri="{BB962C8B-B14F-4D97-AF65-F5344CB8AC3E}">
        <p14:creationId xmlns:p14="http://schemas.microsoft.com/office/powerpoint/2010/main" val="85503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70AF-5ED4-454A-4AB8-7B852D6C9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D827C-D759-AF4B-D7B9-73BD3EE1E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AAFB2-237C-7854-16BF-5395DEA8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6/15/24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93611-6EFB-153F-FD6A-CD7A93E0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1A94B-EB79-97CA-9F4B-DF94121A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164C-9F06-1043-983C-C022F572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5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27F4-9AC1-B8B3-C1E1-91A1AACE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65C81-0951-3CCE-8003-C3A8D52A0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E869F-5274-6C18-B239-D121CE8C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6/15/24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8C05A-E60A-B79E-68BA-395F987D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FF193-4591-F567-C530-6A8D4B3E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164C-9F06-1043-983C-C022F572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2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424782-911B-9563-09AC-2C66BB2ED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07053-4C44-13C8-4DA9-27C633F96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2DD39-A035-3E7F-0357-01361128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6/15/24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4A686-7692-0D11-CE48-D847BE87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436B0-39F4-3991-228D-47E84A45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164C-9F06-1043-983C-C022F572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1E78-C49E-8118-14CB-0C119D14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3858A-9829-D6A9-C929-6A400DBB0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4C9D3-B03E-2236-E6D4-9D89BD3F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6/15/24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94D5D-9723-6B59-1032-CFA3C067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F8C8A-865D-3630-7940-605AFFF3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164C-9F06-1043-983C-C022F572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4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5B65-E01F-6075-3A57-0D211E6A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B0DDF-D7DB-0C03-9992-B9BA31990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A9C26-DBB1-47E9-31F6-BCF1B85E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6/15/24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C92B7-29C7-0B4F-FD9A-EC6086B4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4C104-F27E-B9B8-6033-AA082DF1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164C-9F06-1043-983C-C022F572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9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E607-AD3E-7D66-F533-8FDC43E3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27FD-5F83-DA71-4E38-58309DD2B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6DBD0-6DAD-EF02-E357-09C267174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AE359-F3EF-A58A-6F06-2B019E71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6/15/24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D2823-C64E-2C70-C0AE-9AAC2158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8185A-97C1-753F-01AE-6DF56015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164C-9F06-1043-983C-C022F572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6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9ED9-F9CC-4D73-8B1F-C8E42ED7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0F84B-829F-CDAF-59A0-9B3454E9E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9CEB3-93C6-5DA3-22E3-0D4400446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E81DC-8B7D-B72A-B273-3D239AC83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173C9-1D8E-13F9-A1A0-807B1D825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52EA2-77AD-7A70-440B-5F1C34F6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6/15/24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32392-B513-4C8A-F2DD-051FD14B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E0447-BBA7-A255-7DE0-9E95D304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164C-9F06-1043-983C-C022F572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6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B8B6-2C17-1657-4C55-1B293DCC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37522-E084-AC74-B47C-E5BAD5FF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6/15/24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B12DD-9D67-17F5-AEB3-87B051F1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5FE42-D57D-5087-B20A-EC53D7FA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164C-9F06-1043-983C-C022F572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1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D24E4-C93C-7B2C-A5D2-46011FD10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6/15/24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6ADA8D-2287-E6BB-9A2F-B9FA696B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D64D-8797-A114-2FD6-7C3D8FFE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164C-9F06-1043-983C-C022F572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8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AD46-7E7D-7186-563F-AAC53F49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DEFB3-30DC-8FCB-9750-811E95C9B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EE6D5-C191-7B28-D3E0-8CF64A2DF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9D0F2-9955-701D-ED60-50ED881D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6/15/24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16B60-FEEB-26CD-5C5D-1CAC1985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49B2E-DE86-2856-3456-29FD82E3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164C-9F06-1043-983C-C022F572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2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7C30-16B2-6DC0-EF5D-3E7E87E24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426E1-7B2A-D0BB-E006-F9F198EEE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D5560-31BB-463C-76E6-E44474A28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1804F-1D4A-0D9C-3B1D-D23BE00E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6/15/24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AA71B-CFF8-C031-DBF2-830B088C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A16B4-6E63-E0E8-DB89-F6C661FF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164C-9F06-1043-983C-C022F572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5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6E39E-8D65-B5FE-6B8E-B3727D9FA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740E2-28FD-C4A5-0E03-14F27E5FA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8BA78-61EE-BFA5-07FD-9F3B40ACF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6/15/24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A0B6A-36E7-A378-0620-5420AA74D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BE65-2465-29A9-B12B-0DB760153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BA164C-9F06-1043-983C-C022F572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8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1CD6-E226-D7CB-0DCC-09C1C00BE0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Harmonization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9FAB6-3EDA-C04D-2C40-9E4960743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Ruyu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Frank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2024/06/15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13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699871-1F36-CC06-11E2-93C9068A8728}"/>
              </a:ext>
            </a:extLst>
          </p:cNvPr>
          <p:cNvSpPr txBox="1"/>
          <p:nvPr/>
        </p:nvSpPr>
        <p:spPr>
          <a:xfrm>
            <a:off x="9376292" y="1303447"/>
            <a:ext cx="2815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detailed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exclusion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listed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Harmonization_Sample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Stats_Final_2024_06_15.xlsx</a:t>
            </a: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8B1C6-931D-9EE3-4107-26A8688DAD53}"/>
              </a:ext>
            </a:extLst>
          </p:cNvPr>
          <p:cNvSpPr txBox="1"/>
          <p:nvPr/>
        </p:nvSpPr>
        <p:spPr>
          <a:xfrm>
            <a:off x="9376292" y="215990"/>
            <a:ext cx="2568058" cy="9541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panel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saved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Harmonization_scripts_for_BackUp.zip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D3A0037-107B-EFD4-7DE2-CB3062DDC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02536"/>
            <a:ext cx="8418369" cy="6652927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7DD62B4-E230-1642-B905-08A750CE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6/15/24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E1F4D10-F312-E5F6-9C0A-C498AA93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952A5B-B5E0-BD04-A41D-778C031B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164C-9F06-1043-983C-C022F5724F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3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36280C-E067-C3D2-AE02-E68590ECA9D2}"/>
              </a:ext>
            </a:extLst>
          </p:cNvPr>
          <p:cNvSpPr txBox="1"/>
          <p:nvPr/>
        </p:nvSpPr>
        <p:spPr>
          <a:xfrm>
            <a:off x="345935" y="243166"/>
            <a:ext cx="98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included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GWAS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Harmonization,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11,387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76FAE5-ED7E-9A1A-920E-8089644BE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422618"/>
              </p:ext>
            </p:extLst>
          </p:nvPr>
        </p:nvGraphicFramePr>
        <p:xfrm>
          <a:off x="345935" y="638790"/>
          <a:ext cx="11500130" cy="5717560"/>
        </p:xfrm>
        <a:graphic>
          <a:graphicData uri="http://schemas.openxmlformats.org/drawingml/2006/table">
            <a:tbl>
              <a:tblPr/>
              <a:tblGrid>
                <a:gridCol w="1150013">
                  <a:extLst>
                    <a:ext uri="{9D8B030D-6E8A-4147-A177-3AD203B41FA5}">
                      <a16:colId xmlns:a16="http://schemas.microsoft.com/office/drawing/2014/main" val="3682452678"/>
                    </a:ext>
                  </a:extLst>
                </a:gridCol>
                <a:gridCol w="1150013">
                  <a:extLst>
                    <a:ext uri="{9D8B030D-6E8A-4147-A177-3AD203B41FA5}">
                      <a16:colId xmlns:a16="http://schemas.microsoft.com/office/drawing/2014/main" val="3385966507"/>
                    </a:ext>
                  </a:extLst>
                </a:gridCol>
                <a:gridCol w="1150013">
                  <a:extLst>
                    <a:ext uri="{9D8B030D-6E8A-4147-A177-3AD203B41FA5}">
                      <a16:colId xmlns:a16="http://schemas.microsoft.com/office/drawing/2014/main" val="2897675495"/>
                    </a:ext>
                  </a:extLst>
                </a:gridCol>
                <a:gridCol w="1150013">
                  <a:extLst>
                    <a:ext uri="{9D8B030D-6E8A-4147-A177-3AD203B41FA5}">
                      <a16:colId xmlns:a16="http://schemas.microsoft.com/office/drawing/2014/main" val="1707806314"/>
                    </a:ext>
                  </a:extLst>
                </a:gridCol>
                <a:gridCol w="1150013">
                  <a:extLst>
                    <a:ext uri="{9D8B030D-6E8A-4147-A177-3AD203B41FA5}">
                      <a16:colId xmlns:a16="http://schemas.microsoft.com/office/drawing/2014/main" val="964538419"/>
                    </a:ext>
                  </a:extLst>
                </a:gridCol>
                <a:gridCol w="1150013">
                  <a:extLst>
                    <a:ext uri="{9D8B030D-6E8A-4147-A177-3AD203B41FA5}">
                      <a16:colId xmlns:a16="http://schemas.microsoft.com/office/drawing/2014/main" val="3106312681"/>
                    </a:ext>
                  </a:extLst>
                </a:gridCol>
                <a:gridCol w="1150013">
                  <a:extLst>
                    <a:ext uri="{9D8B030D-6E8A-4147-A177-3AD203B41FA5}">
                      <a16:colId xmlns:a16="http://schemas.microsoft.com/office/drawing/2014/main" val="1152022910"/>
                    </a:ext>
                  </a:extLst>
                </a:gridCol>
                <a:gridCol w="1150013">
                  <a:extLst>
                    <a:ext uri="{9D8B030D-6E8A-4147-A177-3AD203B41FA5}">
                      <a16:colId xmlns:a16="http://schemas.microsoft.com/office/drawing/2014/main" val="1383175592"/>
                    </a:ext>
                  </a:extLst>
                </a:gridCol>
                <a:gridCol w="1150013">
                  <a:extLst>
                    <a:ext uri="{9D8B030D-6E8A-4147-A177-3AD203B41FA5}">
                      <a16:colId xmlns:a16="http://schemas.microsoft.com/office/drawing/2014/main" val="3463172695"/>
                    </a:ext>
                  </a:extLst>
                </a:gridCol>
                <a:gridCol w="1150013">
                  <a:extLst>
                    <a:ext uri="{9D8B030D-6E8A-4147-A177-3AD203B41FA5}">
                      <a16:colId xmlns:a16="http://schemas.microsoft.com/office/drawing/2014/main" val="2412190466"/>
                    </a:ext>
                  </a:extLst>
                </a:gridCol>
              </a:tblGrid>
              <a:tr h="335477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57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ADRC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57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ADRC,BACNE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57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ADRC,BACNE,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WHITE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57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ADRC,GEM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57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ADRC,HCP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57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ADRC,HCP,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BACNE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57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BACNE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57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BACNE,SARP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57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BACNE,SARP,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WHITE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57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658783"/>
                  </a:ext>
                </a:extLst>
              </a:tr>
              <a:tr h="167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GEM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045606"/>
                  </a:ext>
                </a:extLst>
              </a:tr>
              <a:tr h="167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GWAS1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1588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034258"/>
                  </a:ext>
                </a:extLst>
              </a:tr>
              <a:tr h="167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GWAS2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658257"/>
                  </a:ext>
                </a:extLst>
              </a:tr>
              <a:tr h="167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GWAS3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442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015010"/>
                  </a:ext>
                </a:extLst>
              </a:tr>
              <a:tr h="167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GWAS4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1183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517357"/>
                  </a:ext>
                </a:extLst>
              </a:tr>
              <a:tr h="167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GWAS5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359136"/>
                  </a:ext>
                </a:extLst>
              </a:tr>
              <a:tr h="167739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653411"/>
                  </a:ext>
                </a:extLst>
              </a:tr>
              <a:tr h="33547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57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BACNE,WHITE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57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BENIN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57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GEM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57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GEM,BACNE,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SARP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57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GEM,BACNE,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WHITE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57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GEM,MYHAT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57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HCP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57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Heartscore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57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IGNITE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57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761242"/>
                  </a:ext>
                </a:extLst>
              </a:tr>
              <a:tr h="167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GEM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2794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670292"/>
                  </a:ext>
                </a:extLst>
              </a:tr>
              <a:tr h="167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GWAS1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734614"/>
                  </a:ext>
                </a:extLst>
              </a:tr>
              <a:tr h="167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GWAS2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593441"/>
                  </a:ext>
                </a:extLst>
              </a:tr>
              <a:tr h="167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GWAS3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115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269362"/>
                  </a:ext>
                </a:extLst>
              </a:tr>
              <a:tr h="167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GWAS4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787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174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141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459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10376"/>
                  </a:ext>
                </a:extLst>
              </a:tr>
              <a:tr h="167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GWAS5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265145"/>
                  </a:ext>
                </a:extLst>
              </a:tr>
              <a:tr h="157872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4357"/>
                  </a:ext>
                </a:extLst>
              </a:tr>
              <a:tr h="335477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57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LLDP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57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MOVIES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57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MYHAT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57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MYHAT_PiB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MYHAT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57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SARP,WHITE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57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SENIORS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57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SLVDS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57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WHITE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57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57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911779"/>
                  </a:ext>
                </a:extLst>
              </a:tr>
              <a:tr h="167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GEM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848559"/>
                  </a:ext>
                </a:extLst>
              </a:tr>
              <a:tr h="167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GWAS1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397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307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713158"/>
                  </a:ext>
                </a:extLst>
              </a:tr>
              <a:tr h="167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GWAS2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576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3897609"/>
                  </a:ext>
                </a:extLst>
              </a:tr>
              <a:tr h="167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GWAS3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00506"/>
                  </a:ext>
                </a:extLst>
              </a:tr>
              <a:tr h="167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GWAS4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571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576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824839"/>
                  </a:ext>
                </a:extLst>
              </a:tr>
              <a:tr h="167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GWAS5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400" marR="7400" marT="74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00" marR="7400" marT="74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220541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1E56ECD-BD1A-AD34-4C03-EC5E9BA6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6/15/24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6F5290-B302-A414-43D1-17C9492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EB7306E-C2EF-F974-CC8E-1B1C27C6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164C-9F06-1043-983C-C022F5724F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7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59A97C-E959-4505-30A1-79048F846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74" b="5125"/>
          <a:stretch/>
        </p:blipFill>
        <p:spPr>
          <a:xfrm>
            <a:off x="2647317" y="1828970"/>
            <a:ext cx="9041658" cy="38952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42A80E-0EEB-67B3-E1D3-2BA5E9E1479F}"/>
              </a:ext>
            </a:extLst>
          </p:cNvPr>
          <p:cNvSpPr txBox="1"/>
          <p:nvPr/>
        </p:nvSpPr>
        <p:spPr>
          <a:xfrm>
            <a:off x="267071" y="299811"/>
            <a:ext cx="909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involved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Harmonization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955880B-77BE-D9E2-6FB0-FFA153397B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78" t="8567" r="35093" b="31839"/>
          <a:stretch/>
        </p:blipFill>
        <p:spPr>
          <a:xfrm>
            <a:off x="267071" y="1744591"/>
            <a:ext cx="2177046" cy="4064000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CE36B3-5B07-62C3-A27F-77C7C5799130}"/>
              </a:ext>
            </a:extLst>
          </p:cNvPr>
          <p:cNvSpPr/>
          <p:nvPr/>
        </p:nvSpPr>
        <p:spPr>
          <a:xfrm>
            <a:off x="4203700" y="1515991"/>
            <a:ext cx="1846846" cy="4309991"/>
          </a:xfrm>
          <a:prstGeom prst="roundRect">
            <a:avLst/>
          </a:prstGeom>
          <a:solidFill>
            <a:srgbClr val="FFF3CC">
              <a:alpha val="29804"/>
            </a:srgbClr>
          </a:solidFill>
          <a:ln>
            <a:solidFill>
              <a:srgbClr val="D8BB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E441D9-5D98-5CC6-D096-72CCE35CFC3A}"/>
              </a:ext>
            </a:extLst>
          </p:cNvPr>
          <p:cNvSpPr txBox="1"/>
          <p:nvPr/>
        </p:nvSpPr>
        <p:spPr>
          <a:xfrm>
            <a:off x="4417748" y="5883302"/>
            <a:ext cx="1400704" cy="307777"/>
          </a:xfrm>
          <a:prstGeom prst="rect">
            <a:avLst/>
          </a:prstGeom>
          <a:solidFill>
            <a:srgbClr val="FFF3CC"/>
          </a:solidFill>
          <a:ln>
            <a:solidFill>
              <a:srgbClr val="D8BB63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Within-Batch</a:t>
            </a:r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QC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5E14D00-5F61-41A1-99F9-BE61207BDF44}"/>
              </a:ext>
            </a:extLst>
          </p:cNvPr>
          <p:cNvSpPr/>
          <p:nvPr/>
        </p:nvSpPr>
        <p:spPr>
          <a:xfrm>
            <a:off x="6981136" y="1515991"/>
            <a:ext cx="3686863" cy="4309991"/>
          </a:xfrm>
          <a:prstGeom prst="roundRect">
            <a:avLst/>
          </a:prstGeom>
          <a:solidFill>
            <a:srgbClr val="D6E8D5">
              <a:alpha val="29804"/>
            </a:srgbClr>
          </a:solidFill>
          <a:ln>
            <a:solidFill>
              <a:srgbClr val="96C7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A7E906-E294-37F5-DA02-31E3B0FF864D}"/>
              </a:ext>
            </a:extLst>
          </p:cNvPr>
          <p:cNvSpPr txBox="1"/>
          <p:nvPr/>
        </p:nvSpPr>
        <p:spPr>
          <a:xfrm>
            <a:off x="8124214" y="5883302"/>
            <a:ext cx="1400705" cy="307777"/>
          </a:xfrm>
          <a:prstGeom prst="rect">
            <a:avLst/>
          </a:prstGeom>
          <a:solidFill>
            <a:srgbClr val="D6E8D5">
              <a:alpha val="29804"/>
            </a:srgbClr>
          </a:solidFill>
          <a:ln>
            <a:solidFill>
              <a:srgbClr val="96C77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Cross-Batch</a:t>
            </a:r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QC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7D8E98-4E57-E2AB-5AD3-0CA678802020}"/>
              </a:ext>
            </a:extLst>
          </p:cNvPr>
          <p:cNvSpPr txBox="1"/>
          <p:nvPr/>
        </p:nvSpPr>
        <p:spPr>
          <a:xfrm>
            <a:off x="4417748" y="6251419"/>
            <a:ext cx="6553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sex-mislabeled</a:t>
            </a:r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issue</a:t>
            </a:r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identified</a:t>
            </a:r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within-batch</a:t>
            </a:r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QC,</a:t>
            </a:r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removed</a:t>
            </a:r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later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0D88F-D0EF-75B5-F67B-FCC63D89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6/15/24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415F5-099A-1F94-B025-4E6274B4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8CF68C9-0E8A-E65D-8C7A-F6D89DD2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164C-9F06-1043-983C-C022F5724F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0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D73C07C-78F9-9E0D-821E-6AFF0D158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25" t="8568" r="35302" b="13588"/>
          <a:stretch/>
        </p:blipFill>
        <p:spPr>
          <a:xfrm>
            <a:off x="279400" y="774700"/>
            <a:ext cx="2146300" cy="5308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76311C-355D-C35D-541B-E3BD5D4981A1}"/>
              </a:ext>
            </a:extLst>
          </p:cNvPr>
          <p:cNvSpPr/>
          <p:nvPr/>
        </p:nvSpPr>
        <p:spPr>
          <a:xfrm>
            <a:off x="88900" y="457200"/>
            <a:ext cx="2476500" cy="35306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F1BD4F-DE3A-3266-7107-0DD2F2CC88A8}"/>
              </a:ext>
            </a:extLst>
          </p:cNvPr>
          <p:cNvSpPr/>
          <p:nvPr/>
        </p:nvSpPr>
        <p:spPr>
          <a:xfrm>
            <a:off x="5452971" y="1650657"/>
            <a:ext cx="1638299" cy="3749703"/>
          </a:xfrm>
          <a:prstGeom prst="roundRect">
            <a:avLst/>
          </a:prstGeom>
          <a:solidFill>
            <a:srgbClr val="F8CFCC">
              <a:alpha val="29804"/>
            </a:srgbClr>
          </a:solidFill>
          <a:ln>
            <a:solidFill>
              <a:srgbClr val="CD6B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6B6AF-ACF4-62C3-2288-E808CEC1B8B0}"/>
              </a:ext>
            </a:extLst>
          </p:cNvPr>
          <p:cNvSpPr txBox="1"/>
          <p:nvPr/>
        </p:nvSpPr>
        <p:spPr>
          <a:xfrm>
            <a:off x="5888219" y="5483288"/>
            <a:ext cx="787395" cy="307777"/>
          </a:xfrm>
          <a:prstGeom prst="rect">
            <a:avLst/>
          </a:prstGeom>
          <a:solidFill>
            <a:srgbClr val="F8CFCC"/>
          </a:solidFill>
          <a:ln>
            <a:solidFill>
              <a:srgbClr val="CD6B67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QC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 descr="A blue rectangle with black text&#10;&#10;Description automatically generated">
            <a:extLst>
              <a:ext uri="{FF2B5EF4-FFF2-40B4-BE49-F238E27FC236}">
                <a16:creationId xmlns:a16="http://schemas.microsoft.com/office/drawing/2014/main" id="{022F8484-7E18-F277-A30F-61C06E9E4C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10" r="73337"/>
          <a:stretch/>
        </p:blipFill>
        <p:spPr>
          <a:xfrm>
            <a:off x="8534400" y="2111412"/>
            <a:ext cx="1424835" cy="9004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B71F3C-5730-61D9-B991-100C82DAE83C}"/>
              </a:ext>
            </a:extLst>
          </p:cNvPr>
          <p:cNvSpPr txBox="1"/>
          <p:nvPr/>
        </p:nvSpPr>
        <p:spPr>
          <a:xfrm>
            <a:off x="10066764" y="2052919"/>
            <a:ext cx="1731536" cy="274393"/>
          </a:xfrm>
          <a:prstGeom prst="rect">
            <a:avLst/>
          </a:prstGeom>
          <a:solidFill>
            <a:srgbClr val="B1DEF1"/>
          </a:solidFill>
          <a:ln>
            <a:solidFill>
              <a:srgbClr val="4491B7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GWAS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Harmonization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48906B-2015-CE33-2F73-18B3368BBE0F}"/>
              </a:ext>
            </a:extLst>
          </p:cNvPr>
          <p:cNvSpPr txBox="1"/>
          <p:nvPr/>
        </p:nvSpPr>
        <p:spPr>
          <a:xfrm>
            <a:off x="10066764" y="2480304"/>
            <a:ext cx="1731536" cy="461665"/>
          </a:xfrm>
          <a:prstGeom prst="rect">
            <a:avLst/>
          </a:prstGeom>
          <a:solidFill>
            <a:srgbClr val="B1DEF1"/>
          </a:solidFill>
          <a:ln>
            <a:solidFill>
              <a:srgbClr val="4491B7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provided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Lynda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APOE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endParaRPr lang="en-US" sz="1200" dirty="0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8D394148-F25C-7AD9-3C75-4EF7AE2A3C9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7829549" y="2561619"/>
            <a:ext cx="704851" cy="963890"/>
          </a:xfrm>
          <a:prstGeom prst="bentConnector3">
            <a:avLst/>
          </a:prstGeom>
          <a:ln>
            <a:solidFill>
              <a:srgbClr val="4491B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1F052AD-6D74-10C6-D94D-1CF1E9E5F05D}"/>
              </a:ext>
            </a:extLst>
          </p:cNvPr>
          <p:cNvSpPr/>
          <p:nvPr/>
        </p:nvSpPr>
        <p:spPr>
          <a:xfrm>
            <a:off x="4545762" y="4972105"/>
            <a:ext cx="723900" cy="254000"/>
          </a:xfrm>
          <a:prstGeom prst="rect">
            <a:avLst/>
          </a:prstGeom>
          <a:solidFill>
            <a:srgbClr val="B1DFF2">
              <a:alpha val="29804"/>
            </a:srgbClr>
          </a:solidFill>
          <a:ln>
            <a:solidFill>
              <a:srgbClr val="4491B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4A3AC-0F80-918A-F162-C5490BC12C1F}"/>
              </a:ext>
            </a:extLst>
          </p:cNvPr>
          <p:cNvSpPr txBox="1"/>
          <p:nvPr/>
        </p:nvSpPr>
        <p:spPr>
          <a:xfrm>
            <a:off x="279399" y="199787"/>
            <a:ext cx="11272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involved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Harmonization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(cont.)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F2AE9A-2D5C-CCB0-683E-651B9CEEF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3" y="1755295"/>
            <a:ext cx="3782123" cy="34520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B5B1C2-ED2A-E677-1385-B0711FA48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4898" y="1755295"/>
            <a:ext cx="1801666" cy="345204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6C8EE-B4D8-5AE1-924E-F23D9CF3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6/15/24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9FC7B-D992-D8D6-D5F4-20E65B71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9F49104-1638-82B7-5986-0404861F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164C-9F06-1043-983C-C022F5724F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5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rectangle with black text&#10;&#10;Description automatically generated">
            <a:extLst>
              <a:ext uri="{FF2B5EF4-FFF2-40B4-BE49-F238E27FC236}">
                <a16:creationId xmlns:a16="http://schemas.microsoft.com/office/drawing/2014/main" id="{7E718DCB-0AFB-9447-7D65-BE2FB06DF0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10" r="73337"/>
          <a:stretch/>
        </p:blipFill>
        <p:spPr>
          <a:xfrm>
            <a:off x="178417" y="120510"/>
            <a:ext cx="1740362" cy="10998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6E8711-6778-1BBC-C106-EB81930266B8}"/>
              </a:ext>
            </a:extLst>
          </p:cNvPr>
          <p:cNvSpPr txBox="1"/>
          <p:nvPr/>
        </p:nvSpPr>
        <p:spPr>
          <a:xfrm>
            <a:off x="178417" y="5210513"/>
            <a:ext cx="4548809" cy="307777"/>
          </a:xfrm>
          <a:prstGeom prst="rect">
            <a:avLst/>
          </a:prstGeom>
          <a:solidFill>
            <a:srgbClr val="F8CFCC"/>
          </a:solidFill>
          <a:ln>
            <a:solidFill>
              <a:srgbClr val="CD6B67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Samples_GWASed_not_in_APOE24_Table_2024_0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6_15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.xlsx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8EB047-F2C4-C558-B865-97B80C0A5CB7}"/>
              </a:ext>
            </a:extLst>
          </p:cNvPr>
          <p:cNvSpPr txBox="1"/>
          <p:nvPr/>
        </p:nvSpPr>
        <p:spPr>
          <a:xfrm>
            <a:off x="6382059" y="2325659"/>
            <a:ext cx="4548809" cy="307777"/>
          </a:xfrm>
          <a:prstGeom prst="rect">
            <a:avLst/>
          </a:prstGeom>
          <a:solidFill>
            <a:srgbClr val="D8E6FF"/>
          </a:solidFill>
          <a:ln>
            <a:solidFill>
              <a:srgbClr val="B1C1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Samples_not_GWASed_in_APOE24_Table_2024_0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6_15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.xlsx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F55DEA-4E72-0502-FAB0-0009F2FDF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558393"/>
              </p:ext>
            </p:extLst>
          </p:nvPr>
        </p:nvGraphicFramePr>
        <p:xfrm>
          <a:off x="4933297" y="4965156"/>
          <a:ext cx="5778500" cy="1219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6314661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7929781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5125405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4695989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4475957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92894396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559018275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ADRC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ADRC,BACNE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BACNE,SARP,WHITE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BACNE,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4771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54043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GEM,BACNE,WHITE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IGNITE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LLDP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MYHAT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MYHAT_PiB,MYHAT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SLVDS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2619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34074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3ACB361-FC73-F109-9714-72B7D5848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89334"/>
              </p:ext>
            </p:extLst>
          </p:nvPr>
        </p:nvGraphicFramePr>
        <p:xfrm>
          <a:off x="6382059" y="152256"/>
          <a:ext cx="5628640" cy="2082800"/>
        </p:xfrm>
        <a:graphic>
          <a:graphicData uri="http://schemas.openxmlformats.org/drawingml/2006/table">
            <a:tbl>
              <a:tblPr/>
              <a:tblGrid>
                <a:gridCol w="680720">
                  <a:extLst>
                    <a:ext uri="{9D8B030D-6E8A-4147-A177-3AD203B41FA5}">
                      <a16:colId xmlns:a16="http://schemas.microsoft.com/office/drawing/2014/main" val="2188641734"/>
                    </a:ext>
                  </a:extLst>
                </a:gridCol>
                <a:gridCol w="719902">
                  <a:extLst>
                    <a:ext uri="{9D8B030D-6E8A-4147-A177-3AD203B41FA5}">
                      <a16:colId xmlns:a16="http://schemas.microsoft.com/office/drawing/2014/main" val="1843158462"/>
                    </a:ext>
                  </a:extLst>
                </a:gridCol>
                <a:gridCol w="825406">
                  <a:extLst>
                    <a:ext uri="{9D8B030D-6E8A-4147-A177-3AD203B41FA5}">
                      <a16:colId xmlns:a16="http://schemas.microsoft.com/office/drawing/2014/main" val="3259096742"/>
                    </a:ext>
                  </a:extLst>
                </a:gridCol>
                <a:gridCol w="598452">
                  <a:extLst>
                    <a:ext uri="{9D8B030D-6E8A-4147-A177-3AD203B41FA5}">
                      <a16:colId xmlns:a16="http://schemas.microsoft.com/office/drawing/2014/main" val="324977392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390983881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42550944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915540307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3892693165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ADRC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ADRC,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BACNE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AgeWise4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BACNE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BACNE,SARP,WHITE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BACNE,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46094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59115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DEKOSKY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FLOYD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HCP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Heartscore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IGNITE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LLDP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02322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43504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MSBrain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MYHAT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MYHAT_PiB,MYHAT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RAW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SCOOP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SLVDS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60664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4382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488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9579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1D02CAD-5FF5-5891-E548-8FBA92E75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6784" y="301716"/>
            <a:ext cx="7772400" cy="4663440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0D735EB-49CB-780E-AB11-15E0CC02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6/15/24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2C79618-3131-DCC1-C4BC-E6087FED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C283E7-423B-E027-C7BF-BC1FF56E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164C-9F06-1043-983C-C022F5724F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7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E7B6D6-73E3-FFA8-4056-D04180B0C746}"/>
              </a:ext>
            </a:extLst>
          </p:cNvPr>
          <p:cNvSpPr txBox="1"/>
          <p:nvPr/>
        </p:nvSpPr>
        <p:spPr>
          <a:xfrm>
            <a:off x="10865447" y="321335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10,431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E46F3-00C4-D02B-F748-933C8010B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9" y="156390"/>
            <a:ext cx="7162084" cy="64458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1862A4-77C6-23CC-2B3F-0C4E3A9C8184}"/>
              </a:ext>
            </a:extLst>
          </p:cNvPr>
          <p:cNvSpPr/>
          <p:nvPr/>
        </p:nvSpPr>
        <p:spPr>
          <a:xfrm>
            <a:off x="6555346" y="3763149"/>
            <a:ext cx="631065" cy="47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585AB5E-BF73-31E3-F3A2-9707EB799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285034"/>
              </p:ext>
            </p:extLst>
          </p:nvPr>
        </p:nvGraphicFramePr>
        <p:xfrm>
          <a:off x="6688517" y="3722541"/>
          <a:ext cx="5297420" cy="2514600"/>
        </p:xfrm>
        <a:graphic>
          <a:graphicData uri="http://schemas.openxmlformats.org/drawingml/2006/table">
            <a:tbl>
              <a:tblPr/>
              <a:tblGrid>
                <a:gridCol w="624492">
                  <a:extLst>
                    <a:ext uri="{9D8B030D-6E8A-4147-A177-3AD203B41FA5}">
                      <a16:colId xmlns:a16="http://schemas.microsoft.com/office/drawing/2014/main" val="586530129"/>
                    </a:ext>
                  </a:extLst>
                </a:gridCol>
                <a:gridCol w="624492">
                  <a:extLst>
                    <a:ext uri="{9D8B030D-6E8A-4147-A177-3AD203B41FA5}">
                      <a16:colId xmlns:a16="http://schemas.microsoft.com/office/drawing/2014/main" val="883952242"/>
                    </a:ext>
                  </a:extLst>
                </a:gridCol>
                <a:gridCol w="1158063">
                  <a:extLst>
                    <a:ext uri="{9D8B030D-6E8A-4147-A177-3AD203B41FA5}">
                      <a16:colId xmlns:a16="http://schemas.microsoft.com/office/drawing/2014/main" val="3927960"/>
                    </a:ext>
                  </a:extLst>
                </a:gridCol>
                <a:gridCol w="1062356">
                  <a:extLst>
                    <a:ext uri="{9D8B030D-6E8A-4147-A177-3AD203B41FA5}">
                      <a16:colId xmlns:a16="http://schemas.microsoft.com/office/drawing/2014/main" val="24389321"/>
                    </a:ext>
                  </a:extLst>
                </a:gridCol>
                <a:gridCol w="1043214">
                  <a:extLst>
                    <a:ext uri="{9D8B030D-6E8A-4147-A177-3AD203B41FA5}">
                      <a16:colId xmlns:a16="http://schemas.microsoft.com/office/drawing/2014/main" val="3155711494"/>
                    </a:ext>
                  </a:extLst>
                </a:gridCol>
                <a:gridCol w="784803">
                  <a:extLst>
                    <a:ext uri="{9D8B030D-6E8A-4147-A177-3AD203B41FA5}">
                      <a16:colId xmlns:a16="http://schemas.microsoft.com/office/drawing/2014/main" val="40604615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Final QC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8ED973"/>
                          </a:highlight>
                          <a:latin typeface="Calibri" panose="020F0502020204030204" pitchFamily="34" charset="0"/>
                        </a:rPr>
                        <a:t>Race Discrepancies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37228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Calibri" panose="020F0502020204030204" pitchFamily="34" charset="0"/>
                        </a:rPr>
                        <a:t>Self-reported White clustered in Black (PCA)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ED973"/>
                          </a:highlight>
                          <a:latin typeface="Calibri" panose="020F0502020204030204" pitchFamily="34" charset="0"/>
                        </a:rPr>
                        <a:t>Self-reported Black clustered in White (PCA)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Calibri" panose="020F0502020204030204" pitchFamily="34" charset="0"/>
                        </a:rPr>
                        <a:t>Self-reported Asian clustered in White (PCA)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ED973"/>
                          </a:highlight>
                          <a:latin typeface="Calibri" panose="020F0502020204030204" pitchFamily="34" charset="0"/>
                        </a:rPr>
                        <a:t>No Race in Database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54442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2731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ED973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ED973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D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5631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GWAS1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ED973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ED973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D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3585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GWAS2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8ED973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ED973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D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601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GWAS3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ED973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ED973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D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8254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GWAS4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4251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ED973"/>
                          </a:highlight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ED973"/>
                          </a:highlight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D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8331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GWAS5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ED973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ED973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32513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10431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sng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sng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ED973"/>
                          </a:highlight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sng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sng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ED973"/>
                          </a:highlight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1661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Calibri" panose="020F0502020204030204" pitchFamily="34" charset="0"/>
                        </a:rPr>
                        <a:t>39 Race Discrepancies &amp; 16 no Race in database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01710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4158F-E7E7-D5C3-869D-8010F556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6/15/24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AFA72-5DDC-8BCB-F5E4-0DFF1127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42C33-A5A3-9A71-2B95-FB471171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164C-9F06-1043-983C-C022F5724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1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C93786-9AEA-C075-4187-1EDCE6F9CDBC}"/>
              </a:ext>
            </a:extLst>
          </p:cNvPr>
          <p:cNvSpPr txBox="1"/>
          <p:nvPr/>
        </p:nvSpPr>
        <p:spPr>
          <a:xfrm>
            <a:off x="82925" y="282238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10,431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(2024_06_15)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F8A2A-17DF-1A58-91DD-5565C7CD14BB}"/>
              </a:ext>
            </a:extLst>
          </p:cNvPr>
          <p:cNvSpPr txBox="1"/>
          <p:nvPr/>
        </p:nvSpPr>
        <p:spPr>
          <a:xfrm>
            <a:off x="82925" y="2960536"/>
            <a:ext cx="415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color-coded</a:t>
            </a: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columns</a:t>
            </a: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</a:t>
            </a: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alleles</a:t>
            </a: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665A56-BA0F-0584-3AAE-8EB59363A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46279"/>
              </p:ext>
            </p:extLst>
          </p:nvPr>
        </p:nvGraphicFramePr>
        <p:xfrm>
          <a:off x="82925" y="865981"/>
          <a:ext cx="12026148" cy="2034033"/>
        </p:xfrm>
        <a:graphic>
          <a:graphicData uri="http://schemas.openxmlformats.org/drawingml/2006/table">
            <a:tbl>
              <a:tblPr/>
              <a:tblGrid>
                <a:gridCol w="576360">
                  <a:extLst>
                    <a:ext uri="{9D8B030D-6E8A-4147-A177-3AD203B41FA5}">
                      <a16:colId xmlns:a16="http://schemas.microsoft.com/office/drawing/2014/main" val="3974857666"/>
                    </a:ext>
                  </a:extLst>
                </a:gridCol>
                <a:gridCol w="493204">
                  <a:extLst>
                    <a:ext uri="{9D8B030D-6E8A-4147-A177-3AD203B41FA5}">
                      <a16:colId xmlns:a16="http://schemas.microsoft.com/office/drawing/2014/main" val="1053375691"/>
                    </a:ext>
                  </a:extLst>
                </a:gridCol>
                <a:gridCol w="458795">
                  <a:extLst>
                    <a:ext uri="{9D8B030D-6E8A-4147-A177-3AD203B41FA5}">
                      <a16:colId xmlns:a16="http://schemas.microsoft.com/office/drawing/2014/main" val="1419447777"/>
                    </a:ext>
                  </a:extLst>
                </a:gridCol>
                <a:gridCol w="447324">
                  <a:extLst>
                    <a:ext uri="{9D8B030D-6E8A-4147-A177-3AD203B41FA5}">
                      <a16:colId xmlns:a16="http://schemas.microsoft.com/office/drawing/2014/main" val="3140115185"/>
                    </a:ext>
                  </a:extLst>
                </a:gridCol>
                <a:gridCol w="458795">
                  <a:extLst>
                    <a:ext uri="{9D8B030D-6E8A-4147-A177-3AD203B41FA5}">
                      <a16:colId xmlns:a16="http://schemas.microsoft.com/office/drawing/2014/main" val="3028274674"/>
                    </a:ext>
                  </a:extLst>
                </a:gridCol>
                <a:gridCol w="438722">
                  <a:extLst>
                    <a:ext uri="{9D8B030D-6E8A-4147-A177-3AD203B41FA5}">
                      <a16:colId xmlns:a16="http://schemas.microsoft.com/office/drawing/2014/main" val="228326842"/>
                    </a:ext>
                  </a:extLst>
                </a:gridCol>
                <a:gridCol w="458795">
                  <a:extLst>
                    <a:ext uri="{9D8B030D-6E8A-4147-A177-3AD203B41FA5}">
                      <a16:colId xmlns:a16="http://schemas.microsoft.com/office/drawing/2014/main" val="2005219415"/>
                    </a:ext>
                  </a:extLst>
                </a:gridCol>
                <a:gridCol w="438722">
                  <a:extLst>
                    <a:ext uri="{9D8B030D-6E8A-4147-A177-3AD203B41FA5}">
                      <a16:colId xmlns:a16="http://schemas.microsoft.com/office/drawing/2014/main" val="2262735438"/>
                    </a:ext>
                  </a:extLst>
                </a:gridCol>
                <a:gridCol w="438722">
                  <a:extLst>
                    <a:ext uri="{9D8B030D-6E8A-4147-A177-3AD203B41FA5}">
                      <a16:colId xmlns:a16="http://schemas.microsoft.com/office/drawing/2014/main" val="2967432493"/>
                    </a:ext>
                  </a:extLst>
                </a:gridCol>
                <a:gridCol w="458795">
                  <a:extLst>
                    <a:ext uri="{9D8B030D-6E8A-4147-A177-3AD203B41FA5}">
                      <a16:colId xmlns:a16="http://schemas.microsoft.com/office/drawing/2014/main" val="2232393251"/>
                    </a:ext>
                  </a:extLst>
                </a:gridCol>
                <a:gridCol w="481734">
                  <a:extLst>
                    <a:ext uri="{9D8B030D-6E8A-4147-A177-3AD203B41FA5}">
                      <a16:colId xmlns:a16="http://schemas.microsoft.com/office/drawing/2014/main" val="1812907449"/>
                    </a:ext>
                  </a:extLst>
                </a:gridCol>
                <a:gridCol w="447324">
                  <a:extLst>
                    <a:ext uri="{9D8B030D-6E8A-4147-A177-3AD203B41FA5}">
                      <a16:colId xmlns:a16="http://schemas.microsoft.com/office/drawing/2014/main" val="2427992726"/>
                    </a:ext>
                  </a:extLst>
                </a:gridCol>
                <a:gridCol w="473132">
                  <a:extLst>
                    <a:ext uri="{9D8B030D-6E8A-4147-A177-3AD203B41FA5}">
                      <a16:colId xmlns:a16="http://schemas.microsoft.com/office/drawing/2014/main" val="3716900190"/>
                    </a:ext>
                  </a:extLst>
                </a:gridCol>
                <a:gridCol w="438722">
                  <a:extLst>
                    <a:ext uri="{9D8B030D-6E8A-4147-A177-3AD203B41FA5}">
                      <a16:colId xmlns:a16="http://schemas.microsoft.com/office/drawing/2014/main" val="3329299407"/>
                    </a:ext>
                  </a:extLst>
                </a:gridCol>
                <a:gridCol w="458795">
                  <a:extLst>
                    <a:ext uri="{9D8B030D-6E8A-4147-A177-3AD203B41FA5}">
                      <a16:colId xmlns:a16="http://schemas.microsoft.com/office/drawing/2014/main" val="1225732614"/>
                    </a:ext>
                  </a:extLst>
                </a:gridCol>
                <a:gridCol w="481734">
                  <a:extLst>
                    <a:ext uri="{9D8B030D-6E8A-4147-A177-3AD203B41FA5}">
                      <a16:colId xmlns:a16="http://schemas.microsoft.com/office/drawing/2014/main" val="2242596959"/>
                    </a:ext>
                  </a:extLst>
                </a:gridCol>
                <a:gridCol w="493204">
                  <a:extLst>
                    <a:ext uri="{9D8B030D-6E8A-4147-A177-3AD203B41FA5}">
                      <a16:colId xmlns:a16="http://schemas.microsoft.com/office/drawing/2014/main" val="1677980162"/>
                    </a:ext>
                  </a:extLst>
                </a:gridCol>
                <a:gridCol w="473132">
                  <a:extLst>
                    <a:ext uri="{9D8B030D-6E8A-4147-A177-3AD203B41FA5}">
                      <a16:colId xmlns:a16="http://schemas.microsoft.com/office/drawing/2014/main" val="140340239"/>
                    </a:ext>
                  </a:extLst>
                </a:gridCol>
                <a:gridCol w="493204">
                  <a:extLst>
                    <a:ext uri="{9D8B030D-6E8A-4147-A177-3AD203B41FA5}">
                      <a16:colId xmlns:a16="http://schemas.microsoft.com/office/drawing/2014/main" val="1387798842"/>
                    </a:ext>
                  </a:extLst>
                </a:gridCol>
                <a:gridCol w="447324">
                  <a:extLst>
                    <a:ext uri="{9D8B030D-6E8A-4147-A177-3AD203B41FA5}">
                      <a16:colId xmlns:a16="http://schemas.microsoft.com/office/drawing/2014/main" val="3260066830"/>
                    </a:ext>
                  </a:extLst>
                </a:gridCol>
                <a:gridCol w="507541">
                  <a:extLst>
                    <a:ext uri="{9D8B030D-6E8A-4147-A177-3AD203B41FA5}">
                      <a16:colId xmlns:a16="http://schemas.microsoft.com/office/drawing/2014/main" val="1382965805"/>
                    </a:ext>
                  </a:extLst>
                </a:gridCol>
                <a:gridCol w="458795">
                  <a:extLst>
                    <a:ext uri="{9D8B030D-6E8A-4147-A177-3AD203B41FA5}">
                      <a16:colId xmlns:a16="http://schemas.microsoft.com/office/drawing/2014/main" val="212603446"/>
                    </a:ext>
                  </a:extLst>
                </a:gridCol>
                <a:gridCol w="438722">
                  <a:extLst>
                    <a:ext uri="{9D8B030D-6E8A-4147-A177-3AD203B41FA5}">
                      <a16:colId xmlns:a16="http://schemas.microsoft.com/office/drawing/2014/main" val="1475060175"/>
                    </a:ext>
                  </a:extLst>
                </a:gridCol>
                <a:gridCol w="516143">
                  <a:extLst>
                    <a:ext uri="{9D8B030D-6E8A-4147-A177-3AD203B41FA5}">
                      <a16:colId xmlns:a16="http://schemas.microsoft.com/office/drawing/2014/main" val="3295227239"/>
                    </a:ext>
                  </a:extLst>
                </a:gridCol>
                <a:gridCol w="748408">
                  <a:extLst>
                    <a:ext uri="{9D8B030D-6E8A-4147-A177-3AD203B41FA5}">
                      <a16:colId xmlns:a16="http://schemas.microsoft.com/office/drawing/2014/main" val="3552079097"/>
                    </a:ext>
                  </a:extLst>
                </a:gridCol>
              </a:tblGrid>
              <a:tr h="1798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Final QC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APOE Discrepancies (Imputed | Lab)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93632"/>
                  </a:ext>
                </a:extLst>
              </a:tr>
              <a:tr h="39332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40" marR="7540" marT="754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22|23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22|33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23|22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23|24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23|33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23|34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24|23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24|33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24|34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33|22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33|23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33|24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33|34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33|44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BE5014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34|22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34|23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34|24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34|33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34|44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44|23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BE5014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44|33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44|34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APOE in Database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880903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GEM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2731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BE5014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BE5014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303830"/>
                  </a:ext>
                </a:extLst>
              </a:tr>
              <a:tr h="1798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GWAS1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2194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BE5014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BE5014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781225"/>
                  </a:ext>
                </a:extLst>
              </a:tr>
              <a:tr h="1798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GWAS2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606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BE5014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BE5014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239302"/>
                  </a:ext>
                </a:extLst>
              </a:tr>
              <a:tr h="1798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GWAS3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7F5D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BE5014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9E8A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BE5014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BE5014"/>
                        </a:solidFill>
                        <a:effectLst/>
                        <a:highlight>
                          <a:srgbClr val="F7F5D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0205"/>
                  </a:ext>
                </a:extLst>
              </a:tr>
              <a:tr h="1798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GWAS4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4251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11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7F5D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BE5014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BE5014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985436"/>
                  </a:ext>
                </a:extLst>
              </a:tr>
              <a:tr h="1798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GWAS5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BE5014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BE5014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BE5014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019121"/>
                  </a:ext>
                </a:extLst>
              </a:tr>
              <a:tr h="191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10431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sng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sng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sng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sng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sng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sng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1" u="sng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8</a:t>
                      </a:r>
                      <a:endParaRPr lang="en-US" sz="900" b="1" i="1" u="sng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7F5D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sng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sng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sng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sng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36</a:t>
                      </a:r>
                      <a:r>
                        <a:rPr lang="en-US" altLang="zh-CN" sz="900" b="1" i="1" u="sng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2</a:t>
                      </a:r>
                      <a:endParaRPr lang="en-US" sz="900" b="1" i="1" u="sng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7F5D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sng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sng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sng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sng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sng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sng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sng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en-US" altLang="zh-CN" sz="900" b="1" i="1" u="sng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6</a:t>
                      </a:r>
                      <a:endParaRPr lang="en-US" sz="900" b="1" i="1" u="sng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7F5D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sng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sng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sng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altLang="zh-CN" sz="900" b="1" i="1" u="sng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0</a:t>
                      </a:r>
                      <a:endParaRPr lang="en-US" sz="900" b="1" i="1" u="sng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highlight>
                          <a:srgbClr val="F7F5D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sng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7F5DD"/>
                          </a:highlight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1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  <a:endParaRPr lang="en-US" sz="9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806558"/>
                  </a:ext>
                </a:extLst>
              </a:tr>
              <a:tr h="17980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40" marR="7540" marT="754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40" marR="7540" marT="754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2"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1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997</a:t>
                      </a:r>
                      <a:r>
                        <a:rPr lang="en-US" sz="900" b="1" i="1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 APOE Discrepancies and 2</a:t>
                      </a:r>
                      <a:r>
                        <a:rPr lang="en-US" altLang="zh-CN" sz="900" b="1" i="1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65</a:t>
                      </a:r>
                      <a:r>
                        <a:rPr lang="en-US" sz="900" b="1" i="1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9E8A5"/>
                          </a:highlight>
                          <a:latin typeface="Calibri" panose="020F0502020204030204" pitchFamily="34" charset="0"/>
                        </a:rPr>
                        <a:t> no APOE in database</a:t>
                      </a: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E8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1" u="sng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7F5D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99894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7BBCF5-0EC2-7DDE-FC83-37788E7FC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186676"/>
              </p:ext>
            </p:extLst>
          </p:nvPr>
        </p:nvGraphicFramePr>
        <p:xfrm>
          <a:off x="82925" y="4400074"/>
          <a:ext cx="9715500" cy="1591945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825438">
                  <a:extLst>
                    <a:ext uri="{9D8B030D-6E8A-4147-A177-3AD203B41FA5}">
                      <a16:colId xmlns:a16="http://schemas.microsoft.com/office/drawing/2014/main" val="1488104825"/>
                    </a:ext>
                  </a:extLst>
                </a:gridCol>
                <a:gridCol w="825438">
                  <a:extLst>
                    <a:ext uri="{9D8B030D-6E8A-4147-A177-3AD203B41FA5}">
                      <a16:colId xmlns:a16="http://schemas.microsoft.com/office/drawing/2014/main" val="569077980"/>
                    </a:ext>
                  </a:extLst>
                </a:gridCol>
                <a:gridCol w="825438">
                  <a:extLst>
                    <a:ext uri="{9D8B030D-6E8A-4147-A177-3AD203B41FA5}">
                      <a16:colId xmlns:a16="http://schemas.microsoft.com/office/drawing/2014/main" val="1646981529"/>
                    </a:ext>
                  </a:extLst>
                </a:gridCol>
                <a:gridCol w="825438">
                  <a:extLst>
                    <a:ext uri="{9D8B030D-6E8A-4147-A177-3AD203B41FA5}">
                      <a16:colId xmlns:a16="http://schemas.microsoft.com/office/drawing/2014/main" val="1414149031"/>
                    </a:ext>
                  </a:extLst>
                </a:gridCol>
                <a:gridCol w="635682">
                  <a:extLst>
                    <a:ext uri="{9D8B030D-6E8A-4147-A177-3AD203B41FA5}">
                      <a16:colId xmlns:a16="http://schemas.microsoft.com/office/drawing/2014/main" val="2684106097"/>
                    </a:ext>
                  </a:extLst>
                </a:gridCol>
                <a:gridCol w="825438">
                  <a:extLst>
                    <a:ext uri="{9D8B030D-6E8A-4147-A177-3AD203B41FA5}">
                      <a16:colId xmlns:a16="http://schemas.microsoft.com/office/drawing/2014/main" val="1952553970"/>
                    </a:ext>
                  </a:extLst>
                </a:gridCol>
                <a:gridCol w="825438">
                  <a:extLst>
                    <a:ext uri="{9D8B030D-6E8A-4147-A177-3AD203B41FA5}">
                      <a16:colId xmlns:a16="http://schemas.microsoft.com/office/drawing/2014/main" val="1162424083"/>
                    </a:ext>
                  </a:extLst>
                </a:gridCol>
                <a:gridCol w="825438">
                  <a:extLst>
                    <a:ext uri="{9D8B030D-6E8A-4147-A177-3AD203B41FA5}">
                      <a16:colId xmlns:a16="http://schemas.microsoft.com/office/drawing/2014/main" val="2543320426"/>
                    </a:ext>
                  </a:extLst>
                </a:gridCol>
                <a:gridCol w="825438">
                  <a:extLst>
                    <a:ext uri="{9D8B030D-6E8A-4147-A177-3AD203B41FA5}">
                      <a16:colId xmlns:a16="http://schemas.microsoft.com/office/drawing/2014/main" val="598386235"/>
                    </a:ext>
                  </a:extLst>
                </a:gridCol>
                <a:gridCol w="825438">
                  <a:extLst>
                    <a:ext uri="{9D8B030D-6E8A-4147-A177-3AD203B41FA5}">
                      <a16:colId xmlns:a16="http://schemas.microsoft.com/office/drawing/2014/main" val="4036084601"/>
                    </a:ext>
                  </a:extLst>
                </a:gridCol>
                <a:gridCol w="825438">
                  <a:extLst>
                    <a:ext uri="{9D8B030D-6E8A-4147-A177-3AD203B41FA5}">
                      <a16:colId xmlns:a16="http://schemas.microsoft.com/office/drawing/2014/main" val="2274753569"/>
                    </a:ext>
                  </a:extLst>
                </a:gridCol>
                <a:gridCol w="825438">
                  <a:extLst>
                    <a:ext uri="{9D8B030D-6E8A-4147-A177-3AD203B41FA5}">
                      <a16:colId xmlns:a16="http://schemas.microsoft.com/office/drawing/2014/main" val="11564387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ADRC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ADRC,</a:t>
                      </a:r>
                    </a:p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BACNE,</a:t>
                      </a:r>
                    </a:p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SARP,</a:t>
                      </a:r>
                    </a:p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BACNE,WHITE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BENIN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LLDP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MYHAT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MYHAT_PiB,MYHAT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SENIORS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SLVDS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6938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38685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GWAS1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75794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GWAS2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111828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GWAS3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916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GWAS4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22896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871B8D-542B-DE31-E22A-4EB179A44706}"/>
              </a:ext>
            </a:extLst>
          </p:cNvPr>
          <p:cNvSpPr txBox="1"/>
          <p:nvPr/>
        </p:nvSpPr>
        <p:spPr>
          <a:xfrm>
            <a:off x="82925" y="4030742"/>
            <a:ext cx="4723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Details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samples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APOE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60B0671-D5B2-D0EE-5DA6-B91221F9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6/15/24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BC39F24-2CA3-E7ED-6A6D-9BCD8A9D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A4AE77D-8F5D-C859-7132-364591B9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164C-9F06-1043-983C-C022F5724F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4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926</Words>
  <Application>Microsoft Macintosh PowerPoint</Application>
  <PresentationFormat>Widescreen</PresentationFormat>
  <Paragraphs>656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Aptos Narrow</vt:lpstr>
      <vt:lpstr>Arial</vt:lpstr>
      <vt:lpstr>Calibri</vt:lpstr>
      <vt:lpstr>Office Theme</vt:lpstr>
      <vt:lpstr>Harmonization  Data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Shi, Ruyu</dc:creator>
  <cp:lastModifiedBy>Shi, Ruyu</cp:lastModifiedBy>
  <cp:revision>15</cp:revision>
  <dcterms:created xsi:type="dcterms:W3CDTF">2024-05-27T14:21:01Z</dcterms:created>
  <dcterms:modified xsi:type="dcterms:W3CDTF">2024-06-18T01:54:53Z</dcterms:modified>
</cp:coreProperties>
</file>