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72" r:id="rId7"/>
    <p:sldId id="273" r:id="rId8"/>
    <p:sldId id="274" r:id="rId9"/>
    <p:sldId id="275" r:id="rId10"/>
    <p:sldId id="277"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0704" autoAdjust="0"/>
  </p:normalViewPr>
  <p:slideViewPr>
    <p:cSldViewPr snapToGrid="0">
      <p:cViewPr varScale="1">
        <p:scale>
          <a:sx n="103" d="100"/>
          <a:sy n="103" d="100"/>
        </p:scale>
        <p:origin x="88" y="3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xel Rojas Lopez" userId="80d345e8-6c8c-47f7-b0ab-3bbc759b8df8" providerId="ADAL" clId="{FD850DF9-08B4-4EBD-A025-19454E438EE6}"/>
    <pc:docChg chg="undo custSel addSld modSld">
      <pc:chgData name="Jaxel Rojas Lopez" userId="80d345e8-6c8c-47f7-b0ab-3bbc759b8df8" providerId="ADAL" clId="{FD850DF9-08B4-4EBD-A025-19454E438EE6}" dt="2023-07-27T20:06:22.013" v="688" actId="255"/>
      <pc:docMkLst>
        <pc:docMk/>
      </pc:docMkLst>
      <pc:sldChg chg="modSp mod">
        <pc:chgData name="Jaxel Rojas Lopez" userId="80d345e8-6c8c-47f7-b0ab-3bbc759b8df8" providerId="ADAL" clId="{FD850DF9-08B4-4EBD-A025-19454E438EE6}" dt="2023-07-27T20:05:24.359" v="676" actId="14100"/>
        <pc:sldMkLst>
          <pc:docMk/>
          <pc:sldMk cId="1713219598" sldId="257"/>
        </pc:sldMkLst>
        <pc:spChg chg="mod">
          <ac:chgData name="Jaxel Rojas Lopez" userId="80d345e8-6c8c-47f7-b0ab-3bbc759b8df8" providerId="ADAL" clId="{FD850DF9-08B4-4EBD-A025-19454E438EE6}" dt="2023-07-27T20:05:24.359" v="676" actId="14100"/>
          <ac:spMkLst>
            <pc:docMk/>
            <pc:sldMk cId="1713219598" sldId="257"/>
            <ac:spMk id="3" creationId="{5671D7E5-EF66-4BCD-8DAA-E9061157F0BE}"/>
          </ac:spMkLst>
        </pc:spChg>
      </pc:sldChg>
      <pc:sldChg chg="modSp mod">
        <pc:chgData name="Jaxel Rojas Lopez" userId="80d345e8-6c8c-47f7-b0ab-3bbc759b8df8" providerId="ADAL" clId="{FD850DF9-08B4-4EBD-A025-19454E438EE6}" dt="2023-07-27T20:04:26.315" v="640" actId="20577"/>
        <pc:sldMkLst>
          <pc:docMk/>
          <pc:sldMk cId="2691711886" sldId="273"/>
        </pc:sldMkLst>
        <pc:spChg chg="mod">
          <ac:chgData name="Jaxel Rojas Lopez" userId="80d345e8-6c8c-47f7-b0ab-3bbc759b8df8" providerId="ADAL" clId="{FD850DF9-08B4-4EBD-A025-19454E438EE6}" dt="2023-07-27T20:04:26.315" v="640" actId="20577"/>
          <ac:spMkLst>
            <pc:docMk/>
            <pc:sldMk cId="2691711886" sldId="273"/>
            <ac:spMk id="22" creationId="{B765C4EB-F17E-56A6-3F34-BF9D2C29DA94}"/>
          </ac:spMkLst>
        </pc:spChg>
      </pc:sldChg>
      <pc:sldChg chg="modSp mod">
        <pc:chgData name="Jaxel Rojas Lopez" userId="80d345e8-6c8c-47f7-b0ab-3bbc759b8df8" providerId="ADAL" clId="{FD850DF9-08B4-4EBD-A025-19454E438EE6}" dt="2023-07-27T20:04:33.667" v="644" actId="20577"/>
        <pc:sldMkLst>
          <pc:docMk/>
          <pc:sldMk cId="120165874" sldId="274"/>
        </pc:sldMkLst>
        <pc:spChg chg="mod">
          <ac:chgData name="Jaxel Rojas Lopez" userId="80d345e8-6c8c-47f7-b0ab-3bbc759b8df8" providerId="ADAL" clId="{FD850DF9-08B4-4EBD-A025-19454E438EE6}" dt="2023-07-27T20:04:33.667" v="644" actId="20577"/>
          <ac:spMkLst>
            <pc:docMk/>
            <pc:sldMk cId="120165874" sldId="274"/>
            <ac:spMk id="2" creationId="{C39391DD-965E-7B18-24C9-1A85BE43C111}"/>
          </ac:spMkLst>
        </pc:spChg>
      </pc:sldChg>
      <pc:sldChg chg="modSp new mod">
        <pc:chgData name="Jaxel Rojas Lopez" userId="80d345e8-6c8c-47f7-b0ab-3bbc759b8df8" providerId="ADAL" clId="{FD850DF9-08B4-4EBD-A025-19454E438EE6}" dt="2023-07-27T20:04:54.784" v="653"/>
        <pc:sldMkLst>
          <pc:docMk/>
          <pc:sldMk cId="1782513599" sldId="275"/>
        </pc:sldMkLst>
        <pc:spChg chg="mod">
          <ac:chgData name="Jaxel Rojas Lopez" userId="80d345e8-6c8c-47f7-b0ab-3bbc759b8df8" providerId="ADAL" clId="{FD850DF9-08B4-4EBD-A025-19454E438EE6}" dt="2023-07-27T20:04:39.588" v="648" actId="20577"/>
          <ac:spMkLst>
            <pc:docMk/>
            <pc:sldMk cId="1782513599" sldId="275"/>
            <ac:spMk id="2" creationId="{421C3591-CFE4-19C3-3800-C740B7949603}"/>
          </ac:spMkLst>
        </pc:spChg>
        <pc:spChg chg="mod">
          <ac:chgData name="Jaxel Rojas Lopez" userId="80d345e8-6c8c-47f7-b0ab-3bbc759b8df8" providerId="ADAL" clId="{FD850DF9-08B4-4EBD-A025-19454E438EE6}" dt="2023-07-27T15:01:51.799" v="636" actId="20577"/>
          <ac:spMkLst>
            <pc:docMk/>
            <pc:sldMk cId="1782513599" sldId="275"/>
            <ac:spMk id="3" creationId="{CAD990F4-927A-7B4D-64DB-BEC37B461656}"/>
          </ac:spMkLst>
        </pc:spChg>
        <pc:spChg chg="mod">
          <ac:chgData name="Jaxel Rojas Lopez" userId="80d345e8-6c8c-47f7-b0ab-3bbc759b8df8" providerId="ADAL" clId="{FD850DF9-08B4-4EBD-A025-19454E438EE6}" dt="2023-07-27T20:04:47.930" v="652" actId="20577"/>
          <ac:spMkLst>
            <pc:docMk/>
            <pc:sldMk cId="1782513599" sldId="275"/>
            <ac:spMk id="4" creationId="{205F9160-F798-4B99-7E36-7629FD7568C3}"/>
          </ac:spMkLst>
        </pc:spChg>
        <pc:spChg chg="mod">
          <ac:chgData name="Jaxel Rojas Lopez" userId="80d345e8-6c8c-47f7-b0ab-3bbc759b8df8" providerId="ADAL" clId="{FD850DF9-08B4-4EBD-A025-19454E438EE6}" dt="2023-07-27T20:04:54.784" v="653"/>
          <ac:spMkLst>
            <pc:docMk/>
            <pc:sldMk cId="1782513599" sldId="275"/>
            <ac:spMk id="5" creationId="{5AFD9DB7-BE03-6FA0-E368-3AE30AE13F18}"/>
          </ac:spMkLst>
        </pc:spChg>
      </pc:sldChg>
      <pc:sldChg chg="addSp delSp modSp new mod modClrScheme chgLayout">
        <pc:chgData name="Jaxel Rojas Lopez" userId="80d345e8-6c8c-47f7-b0ab-3bbc759b8df8" providerId="ADAL" clId="{FD850DF9-08B4-4EBD-A025-19454E438EE6}" dt="2023-07-27T20:06:22.013" v="688" actId="255"/>
        <pc:sldMkLst>
          <pc:docMk/>
          <pc:sldMk cId="3537118657" sldId="276"/>
        </pc:sldMkLst>
        <pc:spChg chg="del mod ord">
          <ac:chgData name="Jaxel Rojas Lopez" userId="80d345e8-6c8c-47f7-b0ab-3bbc759b8df8" providerId="ADAL" clId="{FD850DF9-08B4-4EBD-A025-19454E438EE6}" dt="2023-07-27T20:05:49.350" v="678" actId="700"/>
          <ac:spMkLst>
            <pc:docMk/>
            <pc:sldMk cId="3537118657" sldId="276"/>
            <ac:spMk id="2" creationId="{DF8BD2FC-7F2B-EE2D-CF18-AC8B0BF70F27}"/>
          </ac:spMkLst>
        </pc:spChg>
        <pc:spChg chg="del mod ord">
          <ac:chgData name="Jaxel Rojas Lopez" userId="80d345e8-6c8c-47f7-b0ab-3bbc759b8df8" providerId="ADAL" clId="{FD850DF9-08B4-4EBD-A025-19454E438EE6}" dt="2023-07-27T20:05:49.350" v="678" actId="700"/>
          <ac:spMkLst>
            <pc:docMk/>
            <pc:sldMk cId="3537118657" sldId="276"/>
            <ac:spMk id="3" creationId="{E2AF2287-F58D-972F-5F06-A09AA5580E33}"/>
          </ac:spMkLst>
        </pc:spChg>
        <pc:spChg chg="mod ord">
          <ac:chgData name="Jaxel Rojas Lopez" userId="80d345e8-6c8c-47f7-b0ab-3bbc759b8df8" providerId="ADAL" clId="{FD850DF9-08B4-4EBD-A025-19454E438EE6}" dt="2023-07-27T20:05:49.350" v="678" actId="700"/>
          <ac:spMkLst>
            <pc:docMk/>
            <pc:sldMk cId="3537118657" sldId="276"/>
            <ac:spMk id="4" creationId="{98DED095-5FE1-470E-1ABF-9B2A767B5C4F}"/>
          </ac:spMkLst>
        </pc:spChg>
        <pc:spChg chg="mod ord">
          <ac:chgData name="Jaxel Rojas Lopez" userId="80d345e8-6c8c-47f7-b0ab-3bbc759b8df8" providerId="ADAL" clId="{FD850DF9-08B4-4EBD-A025-19454E438EE6}" dt="2023-07-27T20:05:49.350" v="678" actId="700"/>
          <ac:spMkLst>
            <pc:docMk/>
            <pc:sldMk cId="3537118657" sldId="276"/>
            <ac:spMk id="5" creationId="{0BA995A7-77A9-23AF-0167-3F94186DA1C6}"/>
          </ac:spMkLst>
        </pc:spChg>
        <pc:spChg chg="mod ord">
          <ac:chgData name="Jaxel Rojas Lopez" userId="80d345e8-6c8c-47f7-b0ab-3bbc759b8df8" providerId="ADAL" clId="{FD850DF9-08B4-4EBD-A025-19454E438EE6}" dt="2023-07-27T20:05:49.350" v="678" actId="700"/>
          <ac:spMkLst>
            <pc:docMk/>
            <pc:sldMk cId="3537118657" sldId="276"/>
            <ac:spMk id="6" creationId="{E0B7FA38-FFCF-95C3-8C11-C57798C0B720}"/>
          </ac:spMkLst>
        </pc:spChg>
        <pc:spChg chg="add mod ord">
          <ac:chgData name="Jaxel Rojas Lopez" userId="80d345e8-6c8c-47f7-b0ab-3bbc759b8df8" providerId="ADAL" clId="{FD850DF9-08B4-4EBD-A025-19454E438EE6}" dt="2023-07-27T20:06:22.013" v="688" actId="255"/>
          <ac:spMkLst>
            <pc:docMk/>
            <pc:sldMk cId="3537118657" sldId="276"/>
            <ac:spMk id="7" creationId="{22146FF1-8758-577F-A57A-9F1219849CBA}"/>
          </ac:spMkLst>
        </pc:spChg>
        <pc:spChg chg="add del mod ord">
          <ac:chgData name="Jaxel Rojas Lopez" userId="80d345e8-6c8c-47f7-b0ab-3bbc759b8df8" providerId="ADAL" clId="{FD850DF9-08B4-4EBD-A025-19454E438EE6}" dt="2023-07-27T20:06:14.587" v="687" actId="478"/>
          <ac:spMkLst>
            <pc:docMk/>
            <pc:sldMk cId="3537118657" sldId="276"/>
            <ac:spMk id="8" creationId="{02E25FAD-A318-B0C8-1EEC-CA2E631877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8/7/2023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30891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Allows us to </a:t>
            </a:r>
            <a:r>
              <a:rPr lang="en-US" b="0" i="0" dirty="0">
                <a:solidFill>
                  <a:srgbClr val="111111"/>
                </a:solidFill>
                <a:effectLst/>
                <a:latin typeface="-apple-system"/>
              </a:rPr>
              <a:t>save time and money.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This of course applies just for the finite possibilities that we describe on our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Confidence gives us the ability to refactor while corroborating that functionalities are kept on the same levels as describes on our 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Tests can describe usages of unis of code, it can also imply unforeseeable scenarios, which could happen when we find ways the source behave, and we find no documented tests showing considerations of this usages.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All code has bugs; we want to identify them as quickly as possible in the development lifecycle.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apple-system"/>
              </a:rPr>
              <a:t>- As we iterate adding more scenarios and coverage on our tests, the trust on the code increases, this makes it easier to understand the impact of new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11111"/>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94134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Aside from most of the core dotnet/</a:t>
            </a:r>
            <a:r>
              <a:rPr lang="en-US" dirty="0" err="1"/>
              <a:t>roslyn</a:t>
            </a:r>
            <a:r>
              <a:rPr lang="en-US" dirty="0"/>
              <a:t> team, a bunch of Open-source libraries like Dapper, </a:t>
            </a:r>
            <a:r>
              <a:rPr lang="en-US" dirty="0" err="1"/>
              <a:t>Hangfire</a:t>
            </a:r>
            <a:r>
              <a:rPr lang="en-US" dirty="0"/>
              <a:t>, </a:t>
            </a:r>
            <a:r>
              <a:rPr lang="en-US" dirty="0" err="1"/>
              <a:t>RavenDb</a:t>
            </a:r>
            <a:r>
              <a:rPr lang="en-US" dirty="0"/>
              <a:t>, </a:t>
            </a:r>
            <a:r>
              <a:rPr lang="en-US" dirty="0" err="1"/>
              <a:t>StackExchangeRedis</a:t>
            </a:r>
            <a:r>
              <a:rPr lang="en-US" dirty="0"/>
              <a:t>, </a:t>
            </a:r>
            <a:r>
              <a:rPr lang="en-US" dirty="0" err="1"/>
              <a:t>Newtonsoft.Json</a:t>
            </a:r>
            <a:r>
              <a:rPr lang="en-US" dirty="0"/>
              <a:t> use </a:t>
            </a:r>
            <a:r>
              <a:rPr lang="en-US" dirty="0" err="1"/>
              <a:t>xunit</a:t>
            </a:r>
            <a:r>
              <a:rPr lang="en-US" dirty="0"/>
              <a:t> as well. </a:t>
            </a:r>
          </a:p>
          <a:p>
            <a:r>
              <a:rPr lang="en-US" dirty="0"/>
              <a:t>- Also, very importantly our very own team uses it. 1PACS, some </a:t>
            </a:r>
            <a:r>
              <a:rPr lang="en-US" dirty="0" err="1"/>
              <a:t>SignTools</a:t>
            </a:r>
            <a:r>
              <a:rPr lang="en-US" dirty="0"/>
              <a:t> and </a:t>
            </a:r>
            <a:r>
              <a:rPr lang="en-US" dirty="0" err="1"/>
              <a:t>NotationPlugin</a:t>
            </a:r>
            <a:r>
              <a:rPr lang="en-US" dirty="0"/>
              <a:t>.</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448086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Unit Testing with Xunit.net &amp; Moq</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Reyis Nieves / Jaxel Rojas</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790825"/>
          </a:xfrm>
        </p:spPr>
        <p:txBody>
          <a:bodyPr/>
          <a:lstStyle/>
          <a:p>
            <a:r>
              <a:rPr lang="en-US" dirty="0"/>
              <a:t>Why Unit Test?</a:t>
            </a:r>
          </a:p>
          <a:p>
            <a:r>
              <a:rPr lang="en-US" dirty="0"/>
              <a:t>What’s </a:t>
            </a:r>
            <a:r>
              <a:rPr lang="en-US" dirty="0" err="1"/>
              <a:t>XUnit</a:t>
            </a:r>
            <a:r>
              <a:rPr lang="en-US" dirty="0"/>
              <a:t>?</a:t>
            </a:r>
          </a:p>
          <a:p>
            <a:r>
              <a:rPr lang="en-US" dirty="0"/>
              <a:t>Why </a:t>
            </a:r>
            <a:r>
              <a:rPr lang="en-US" dirty="0" err="1"/>
              <a:t>XUnit</a:t>
            </a:r>
            <a:r>
              <a:rPr lang="en-US" dirty="0"/>
              <a:t>?</a:t>
            </a:r>
          </a:p>
          <a:p>
            <a:r>
              <a:rPr lang="en-US" dirty="0"/>
              <a:t>What's Moq?</a:t>
            </a:r>
          </a:p>
          <a:p>
            <a:r>
              <a:rPr lang="en-US" dirty="0"/>
              <a:t>Demos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5299-0040-D10F-CC11-84138B6399D4}"/>
              </a:ext>
            </a:extLst>
          </p:cNvPr>
          <p:cNvSpPr>
            <a:spLocks noGrp="1"/>
          </p:cNvSpPr>
          <p:nvPr>
            <p:ph type="title"/>
          </p:nvPr>
        </p:nvSpPr>
        <p:spPr>
          <a:xfrm>
            <a:off x="1318826" y="318574"/>
            <a:ext cx="5111750" cy="1204912"/>
          </a:xfrm>
        </p:spPr>
        <p:txBody>
          <a:bodyPr/>
          <a:lstStyle/>
          <a:p>
            <a:r>
              <a:rPr lang="en-US" dirty="0"/>
              <a:t>Why Unit test?</a:t>
            </a:r>
          </a:p>
        </p:txBody>
      </p:sp>
      <p:sp>
        <p:nvSpPr>
          <p:cNvPr id="3" name="Text Placeholder 2">
            <a:extLst>
              <a:ext uri="{FF2B5EF4-FFF2-40B4-BE49-F238E27FC236}">
                <a16:creationId xmlns:a16="http://schemas.microsoft.com/office/drawing/2014/main" id="{39D21602-FF03-4586-F3A8-C7321586B514}"/>
              </a:ext>
            </a:extLst>
          </p:cNvPr>
          <p:cNvSpPr>
            <a:spLocks noGrp="1"/>
          </p:cNvSpPr>
          <p:nvPr>
            <p:ph type="body" idx="1"/>
          </p:nvPr>
        </p:nvSpPr>
        <p:spPr>
          <a:xfrm>
            <a:off x="1318826" y="1903411"/>
            <a:ext cx="5111750" cy="4046367"/>
          </a:xfrm>
        </p:spPr>
        <p:txBody>
          <a:bodyPr>
            <a:normAutofit/>
          </a:bodyPr>
          <a:lstStyle/>
          <a:p>
            <a:pPr marL="285750" indent="-285750">
              <a:buFont typeface="Wingdings" panose="05000000000000000000" pitchFamily="2" charset="2"/>
              <a:buChar char="Ø"/>
            </a:pPr>
            <a:r>
              <a:rPr lang="en-US" b="0" i="0" dirty="0">
                <a:solidFill>
                  <a:srgbClr val="111111"/>
                </a:solidFill>
                <a:effectLst/>
                <a:latin typeface="-apple-system"/>
              </a:rPr>
              <a:t>Unit testing helps to identify and fix bugs early in the development lifecycle.</a:t>
            </a:r>
          </a:p>
          <a:p>
            <a:pPr marL="285750" indent="-285750">
              <a:buFont typeface="Wingdings" panose="05000000000000000000" pitchFamily="2" charset="2"/>
              <a:buChar char="Ø"/>
            </a:pPr>
            <a:r>
              <a:rPr lang="en-US" b="0" i="0" dirty="0">
                <a:solidFill>
                  <a:srgbClr val="111111"/>
                </a:solidFill>
                <a:effectLst/>
                <a:latin typeface="-apple-system"/>
              </a:rPr>
              <a:t>We can ensure that the code is working as expected on different types of scenarios and requirements.</a:t>
            </a:r>
          </a:p>
          <a:p>
            <a:pPr marL="285750" indent="-285750">
              <a:buFont typeface="Wingdings" panose="05000000000000000000" pitchFamily="2" charset="2"/>
              <a:buChar char="Ø"/>
            </a:pPr>
            <a:r>
              <a:rPr lang="en-US" b="0" i="0" dirty="0">
                <a:solidFill>
                  <a:srgbClr val="111111"/>
                </a:solidFill>
                <a:effectLst/>
                <a:latin typeface="-apple-system"/>
              </a:rPr>
              <a:t>Improves the confidence in the code by providing a safety net for code changes.</a:t>
            </a:r>
          </a:p>
          <a:p>
            <a:pPr marL="285750" indent="-285750">
              <a:buFont typeface="Wingdings" panose="05000000000000000000" pitchFamily="2" charset="2"/>
              <a:buChar char="Ø"/>
            </a:pPr>
            <a:r>
              <a:rPr lang="en-US" b="0" i="0" dirty="0">
                <a:solidFill>
                  <a:srgbClr val="111111"/>
                </a:solidFill>
                <a:effectLst/>
                <a:latin typeface="-apple-system"/>
              </a:rPr>
              <a:t>Provides documented examples of how each unit of the code should behave.</a:t>
            </a:r>
          </a:p>
          <a:p>
            <a:pPr marL="285750" indent="-285750">
              <a:buFont typeface="Wingdings" panose="05000000000000000000" pitchFamily="2" charset="2"/>
              <a:buChar char="Ø"/>
            </a:pPr>
            <a:r>
              <a:rPr lang="en-US" b="0" i="0" dirty="0">
                <a:solidFill>
                  <a:srgbClr val="111111"/>
                </a:solidFill>
                <a:effectLst/>
                <a:latin typeface="-apple-system"/>
              </a:rPr>
              <a:t>By testing each unit of code in isolation, it is easier to identify the source of any issues that arise.</a:t>
            </a:r>
          </a:p>
          <a:p>
            <a:pPr marL="285750" indent="-285750">
              <a:buFont typeface="Wingdings" panose="05000000000000000000" pitchFamily="2" charset="2"/>
              <a:buChar char="Ø"/>
            </a:pPr>
            <a:r>
              <a:rPr lang="en-US" dirty="0"/>
              <a:t>Makes it easier to add new features while maintaining visibility on scenarios that the unit of code should comply with.</a:t>
            </a:r>
          </a:p>
        </p:txBody>
      </p:sp>
      <p:sp>
        <p:nvSpPr>
          <p:cNvPr id="4" name="Date Placeholder 3">
            <a:extLst>
              <a:ext uri="{FF2B5EF4-FFF2-40B4-BE49-F238E27FC236}">
                <a16:creationId xmlns:a16="http://schemas.microsoft.com/office/drawing/2014/main" id="{A76B2153-4773-C0FB-605D-41CBD549DD8F}"/>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9789B7D2-6397-D103-D4F4-526D3B083FC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D1688CDC-691F-6EF5-BDB4-4C4CBCC1AA43}"/>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69076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765C4EB-F17E-56A6-3F34-BF9D2C29DA94}"/>
              </a:ext>
            </a:extLst>
          </p:cNvPr>
          <p:cNvSpPr>
            <a:spLocks noGrp="1"/>
          </p:cNvSpPr>
          <p:nvPr>
            <p:ph type="title"/>
          </p:nvPr>
        </p:nvSpPr>
        <p:spPr>
          <a:xfrm>
            <a:off x="5597525" y="637318"/>
            <a:ext cx="5111750" cy="561895"/>
          </a:xfrm>
        </p:spPr>
        <p:txBody>
          <a:bodyPr/>
          <a:lstStyle/>
          <a:p>
            <a:r>
              <a:rPr lang="en-US" dirty="0"/>
              <a:t>What’s </a:t>
            </a:r>
            <a:r>
              <a:rPr lang="en-US" dirty="0" err="1"/>
              <a:t>Xunit.Net</a:t>
            </a:r>
            <a:r>
              <a:rPr lang="en-US" dirty="0"/>
              <a:t>?</a:t>
            </a:r>
          </a:p>
        </p:txBody>
      </p:sp>
      <p:sp>
        <p:nvSpPr>
          <p:cNvPr id="23" name="Text Placeholder 2">
            <a:extLst>
              <a:ext uri="{FF2B5EF4-FFF2-40B4-BE49-F238E27FC236}">
                <a16:creationId xmlns:a16="http://schemas.microsoft.com/office/drawing/2014/main" id="{05FF832D-8FAC-7D2D-88E8-208454CDDE94}"/>
              </a:ext>
            </a:extLst>
          </p:cNvPr>
          <p:cNvSpPr>
            <a:spLocks noGrp="1"/>
          </p:cNvSpPr>
          <p:nvPr>
            <p:ph type="body" idx="1"/>
          </p:nvPr>
        </p:nvSpPr>
        <p:spPr>
          <a:xfrm>
            <a:off x="5732461" y="2010269"/>
            <a:ext cx="5756275" cy="2837462"/>
          </a:xfrm>
        </p:spPr>
        <p:txBody>
          <a:bodyPr/>
          <a:lstStyle/>
          <a:p>
            <a:pPr marL="285750" indent="-285750">
              <a:buFont typeface="Arial" panose="020B0604020202020204" pitchFamily="34" charset="0"/>
              <a:buChar char="•"/>
            </a:pPr>
            <a:r>
              <a:rPr lang="en-US" dirty="0" err="1"/>
              <a:t>Xunit</a:t>
            </a:r>
            <a:r>
              <a:rPr lang="en-US" dirty="0"/>
              <a:t> is a free, open-source, community-focused unit testing tool for </a:t>
            </a:r>
            <a:r>
              <a:rPr lang="en-US" dirty="0" err="1"/>
              <a:t>.Net</a:t>
            </a:r>
            <a:r>
              <a:rPr lang="en-US" dirty="0"/>
              <a:t>.</a:t>
            </a:r>
          </a:p>
          <a:p>
            <a:pPr marL="285750" indent="-285750">
              <a:buFont typeface="Arial" panose="020B0604020202020204" pitchFamily="34" charset="0"/>
              <a:buChar char="•"/>
            </a:pPr>
            <a:r>
              <a:rPr lang="en-US" dirty="0"/>
              <a:t>It was created by James Newkirk and Brad Wilson.</a:t>
            </a:r>
          </a:p>
          <a:p>
            <a:pPr marL="285750" indent="-285750">
              <a:buFont typeface="Arial" panose="020B0604020202020204" pitchFamily="34" charset="0"/>
              <a:buChar char="•"/>
            </a:pPr>
            <a:r>
              <a:rPr lang="en-US" dirty="0" err="1"/>
              <a:t>xUnit</a:t>
            </a:r>
            <a:r>
              <a:rPr lang="en-US" dirty="0"/>
              <a:t> is designed to be extensible, flexible, and easy to use.</a:t>
            </a:r>
          </a:p>
          <a:p>
            <a:pPr marL="285750" indent="-285750">
              <a:buFont typeface="Arial" panose="020B0604020202020204" pitchFamily="34" charset="0"/>
              <a:buChar char="•"/>
            </a:pPr>
            <a:r>
              <a:rPr lang="en-US" dirty="0"/>
              <a:t>It provides a rich seat of features, including test fixtures, test runners, and assertions.</a:t>
            </a:r>
          </a:p>
          <a:p>
            <a:pPr marL="285750" indent="-285750">
              <a:buFont typeface="Arial" panose="020B0604020202020204" pitchFamily="34" charset="0"/>
              <a:buChar char="•"/>
            </a:pPr>
            <a:r>
              <a:rPr lang="en-US" dirty="0"/>
              <a:t>It can be customized to meet the needs of specific projects.</a:t>
            </a:r>
          </a:p>
          <a:p>
            <a:pPr marL="285750" indent="-285750">
              <a:buFont typeface="Arial" panose="020B0604020202020204" pitchFamily="34" charset="0"/>
              <a:buChar char="•"/>
            </a:pPr>
            <a:r>
              <a:rPr lang="en-US" dirty="0"/>
              <a:t>It’s designed to be easy to use and learn, with a simple and intuitive API.</a:t>
            </a:r>
          </a:p>
        </p:txBody>
      </p:sp>
      <p:sp>
        <p:nvSpPr>
          <p:cNvPr id="4" name="Date Placeholder 3">
            <a:extLst>
              <a:ext uri="{FF2B5EF4-FFF2-40B4-BE49-F238E27FC236}">
                <a16:creationId xmlns:a16="http://schemas.microsoft.com/office/drawing/2014/main" id="{507143D6-D400-0719-2453-F7CFC27F5B7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4EDE7B75-C5F4-78C6-6184-1F1DCDE4F35E}"/>
              </a:ext>
            </a:extLst>
          </p:cNvPr>
          <p:cNvSpPr>
            <a:spLocks noGrp="1"/>
          </p:cNvSpPr>
          <p:nvPr>
            <p:ph type="ftr" sz="quarter" idx="11"/>
          </p:nvPr>
        </p:nvSpPr>
        <p:spPr>
          <a:xfrm>
            <a:off x="4038600" y="6356350"/>
            <a:ext cx="4114800" cy="365125"/>
          </a:xfrm>
        </p:spPr>
        <p:txBody>
          <a:bodyPr anchor="ctr">
            <a:normAutofit/>
          </a:bodyPr>
          <a:lstStyle/>
          <a:p>
            <a:r>
              <a:rPr lang="en-US" dirty="0"/>
              <a:t>Unit testing  with Xunit.net &amp; Moq</a:t>
            </a:r>
          </a:p>
        </p:txBody>
      </p:sp>
      <p:sp>
        <p:nvSpPr>
          <p:cNvPr id="6" name="Slide Number Placeholder 5">
            <a:extLst>
              <a:ext uri="{FF2B5EF4-FFF2-40B4-BE49-F238E27FC236}">
                <a16:creationId xmlns:a16="http://schemas.microsoft.com/office/drawing/2014/main" id="{90D9D556-8E28-10E3-231A-ED4E220494DA}"/>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269171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91DD-965E-7B18-24C9-1A85BE43C111}"/>
              </a:ext>
            </a:extLst>
          </p:cNvPr>
          <p:cNvSpPr>
            <a:spLocks noGrp="1"/>
          </p:cNvSpPr>
          <p:nvPr>
            <p:ph type="title"/>
          </p:nvPr>
        </p:nvSpPr>
        <p:spPr>
          <a:xfrm>
            <a:off x="5476875" y="629823"/>
            <a:ext cx="5111750" cy="1204912"/>
          </a:xfrm>
        </p:spPr>
        <p:txBody>
          <a:bodyPr/>
          <a:lstStyle/>
          <a:p>
            <a:r>
              <a:rPr lang="en-US" dirty="0"/>
              <a:t>Who uses </a:t>
            </a:r>
            <a:r>
              <a:rPr lang="en-US" dirty="0" err="1"/>
              <a:t>Xunit.Net</a:t>
            </a:r>
            <a:r>
              <a:rPr lang="en-US" dirty="0"/>
              <a:t>?</a:t>
            </a:r>
          </a:p>
        </p:txBody>
      </p:sp>
      <p:sp>
        <p:nvSpPr>
          <p:cNvPr id="3" name="Text Placeholder 2">
            <a:extLst>
              <a:ext uri="{FF2B5EF4-FFF2-40B4-BE49-F238E27FC236}">
                <a16:creationId xmlns:a16="http://schemas.microsoft.com/office/drawing/2014/main" id="{0AA41832-A326-37E0-693C-125C05BD89CC}"/>
              </a:ext>
            </a:extLst>
          </p:cNvPr>
          <p:cNvSpPr>
            <a:spLocks noGrp="1"/>
          </p:cNvSpPr>
          <p:nvPr>
            <p:ph type="body" idx="1"/>
          </p:nvPr>
        </p:nvSpPr>
        <p:spPr>
          <a:xfrm>
            <a:off x="5476875" y="2525843"/>
            <a:ext cx="5111750" cy="2660519"/>
          </a:xfrm>
        </p:spPr>
        <p:txBody>
          <a:bodyPr/>
          <a:lstStyle/>
          <a:p>
            <a:pPr marL="285750" indent="-285750">
              <a:buFont typeface="Arial" panose="020B0604020202020204" pitchFamily="34" charset="0"/>
              <a:buChar char="•"/>
            </a:pPr>
            <a:r>
              <a:rPr lang="en-US" dirty="0" err="1"/>
              <a:t>Asp.Net</a:t>
            </a:r>
            <a:r>
              <a:rPr lang="en-US" dirty="0"/>
              <a:t> Core</a:t>
            </a:r>
          </a:p>
          <a:p>
            <a:pPr marL="285750" indent="-285750">
              <a:buFont typeface="Arial" panose="020B0604020202020204" pitchFamily="34" charset="0"/>
              <a:buChar char="•"/>
            </a:pPr>
            <a:r>
              <a:rPr lang="en-US" dirty="0" err="1"/>
              <a:t>SignalR</a:t>
            </a:r>
            <a:endParaRPr lang="en-US" dirty="0"/>
          </a:p>
          <a:p>
            <a:pPr marL="285750" indent="-285750">
              <a:buFont typeface="Arial" panose="020B0604020202020204" pitchFamily="34" charset="0"/>
              <a:buChar char="•"/>
            </a:pPr>
            <a:r>
              <a:rPr lang="en-US" dirty="0" err="1"/>
              <a:t>Powershell</a:t>
            </a:r>
            <a:r>
              <a:rPr lang="en-US" dirty="0"/>
              <a:t> Core</a:t>
            </a:r>
          </a:p>
          <a:p>
            <a:pPr marL="285750" indent="-285750">
              <a:buFont typeface="Arial" panose="020B0604020202020204" pitchFamily="34" charset="0"/>
              <a:buChar char="•"/>
            </a:pPr>
            <a:r>
              <a:rPr lang="en-US" dirty="0"/>
              <a:t>Dotnet</a:t>
            </a:r>
          </a:p>
          <a:p>
            <a:endParaRPr lang="en-US" dirty="0"/>
          </a:p>
        </p:txBody>
      </p:sp>
      <p:sp>
        <p:nvSpPr>
          <p:cNvPr id="4" name="Date Placeholder 3">
            <a:extLst>
              <a:ext uri="{FF2B5EF4-FFF2-40B4-BE49-F238E27FC236}">
                <a16:creationId xmlns:a16="http://schemas.microsoft.com/office/drawing/2014/main" id="{0BBE8905-5677-B9E7-84AB-8BC8A0BF3E89}"/>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395C87AF-3B6A-5348-8F64-09C0B3E52773}"/>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5195BF98-0021-A1EC-99DA-DC9D34D5D46D}"/>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2016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Why </a:t>
            </a:r>
            <a:r>
              <a:rPr lang="en-US" dirty="0" err="1"/>
              <a:t>Xunit.Net</a:t>
            </a:r>
            <a:r>
              <a:rPr lang="en-US" dirty="0"/>
              <a:t>?</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Modern simple TDD oriented design</a:t>
            </a:r>
          </a:p>
          <a:p>
            <a:pPr marL="285750" indent="-285750">
              <a:buFont typeface="Arial" panose="020B0604020202020204" pitchFamily="34" charset="0"/>
              <a:buChar char="•"/>
            </a:pPr>
            <a:r>
              <a:rPr lang="en-US" dirty="0"/>
              <a:t>Very thin API surface to get started</a:t>
            </a:r>
          </a:p>
          <a:p>
            <a:pPr marL="285750" indent="-285750">
              <a:buFont typeface="Arial" panose="020B0604020202020204" pitchFamily="34" charset="0"/>
              <a:buChar char="•"/>
            </a:pPr>
            <a:r>
              <a:rPr lang="en-US" dirty="0"/>
              <a:t>Parallel execution by default</a:t>
            </a:r>
          </a:p>
          <a:p>
            <a:pPr marL="285750" indent="-285750">
              <a:buFont typeface="Arial" panose="020B0604020202020204" pitchFamily="34" charset="0"/>
              <a:buChar char="•"/>
            </a:pPr>
            <a:r>
              <a:rPr lang="en-US" dirty="0"/>
              <a:t>Tests are isolated from each other by default</a:t>
            </a:r>
          </a:p>
          <a:p>
            <a:pPr marL="285750" indent="-285750">
              <a:buFont typeface="Arial" panose="020B0604020202020204" pitchFamily="34" charset="0"/>
              <a:buChar char="•"/>
            </a:pPr>
            <a:r>
              <a:rPr lang="en-US" dirty="0"/>
              <a:t>Allows us the flexibility  to incorporate complexity using class fixtures and collection fixtures</a:t>
            </a:r>
          </a:p>
          <a:p>
            <a:pPr marL="285750" indent="-285750">
              <a:buFont typeface="Arial" panose="020B0604020202020204" pitchFamily="34" charset="0"/>
              <a:buChar char="•"/>
            </a:pPr>
            <a:r>
              <a:rPr lang="en-US" dirty="0"/>
              <a:t>Includes a (configurable) analyzer that evaluates our tests to promote consistent patterns</a:t>
            </a:r>
          </a:p>
          <a:p>
            <a:pPr marL="285750" indent="-285750">
              <a:buFont typeface="Arial" panose="020B0604020202020204" pitchFamily="34" charset="0"/>
              <a:buChar char="•"/>
            </a:pPr>
            <a:r>
              <a:rPr lang="en-US" dirty="0"/>
              <a:t> Works on any editor for any platform (VS, </a:t>
            </a:r>
            <a:r>
              <a:rPr lang="en-US" dirty="0" err="1"/>
              <a:t>VsCode</a:t>
            </a:r>
            <a:r>
              <a:rPr lang="en-US" dirty="0"/>
              <a:t>, Rider)</a:t>
            </a:r>
          </a:p>
          <a:p>
            <a:pPr marL="285750" indent="-285750">
              <a:buFont typeface="Arial" panose="020B0604020202020204" pitchFamily="34" charset="0"/>
              <a:buChar char="•"/>
            </a:pPr>
            <a:r>
              <a:rPr lang="en-US" dirty="0"/>
              <a:t>Flexibility to create custom test runners.</a:t>
            </a:r>
          </a:p>
          <a:p>
            <a:pPr marL="285750" indent="-28575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8251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3591-CFE4-19C3-3800-C740B7949603}"/>
              </a:ext>
            </a:extLst>
          </p:cNvPr>
          <p:cNvSpPr>
            <a:spLocks noGrp="1"/>
          </p:cNvSpPr>
          <p:nvPr>
            <p:ph type="title"/>
          </p:nvPr>
        </p:nvSpPr>
        <p:spPr>
          <a:xfrm>
            <a:off x="5476875" y="1303637"/>
            <a:ext cx="5111750" cy="553481"/>
          </a:xfrm>
        </p:spPr>
        <p:txBody>
          <a:bodyPr/>
          <a:lstStyle/>
          <a:p>
            <a:r>
              <a:rPr lang="en-US" dirty="0"/>
              <a:t>What's Moq?</a:t>
            </a:r>
          </a:p>
        </p:txBody>
      </p:sp>
      <p:sp>
        <p:nvSpPr>
          <p:cNvPr id="3" name="Text Placeholder 2">
            <a:extLst>
              <a:ext uri="{FF2B5EF4-FFF2-40B4-BE49-F238E27FC236}">
                <a16:creationId xmlns:a16="http://schemas.microsoft.com/office/drawing/2014/main" id="{CAD990F4-927A-7B4D-64DB-BEC37B461656}"/>
              </a:ext>
            </a:extLst>
          </p:cNvPr>
          <p:cNvSpPr>
            <a:spLocks noGrp="1"/>
          </p:cNvSpPr>
          <p:nvPr>
            <p:ph type="body" idx="1"/>
          </p:nvPr>
        </p:nvSpPr>
        <p:spPr>
          <a:xfrm>
            <a:off x="5476875" y="2230395"/>
            <a:ext cx="5111750" cy="3478427"/>
          </a:xfrm>
        </p:spPr>
        <p:txBody>
          <a:bodyPr>
            <a:normAutofit/>
          </a:bodyPr>
          <a:lstStyle/>
          <a:p>
            <a:pPr marL="285750" indent="-285750">
              <a:buFont typeface="Arial" panose="020B0604020202020204" pitchFamily="34" charset="0"/>
              <a:buChar char="•"/>
            </a:pPr>
            <a:r>
              <a:rPr lang="en-US" dirty="0"/>
              <a:t>Simplified Syntax</a:t>
            </a:r>
          </a:p>
          <a:p>
            <a:pPr marL="285750" indent="-285750">
              <a:buFont typeface="Arial" panose="020B0604020202020204" pitchFamily="34" charset="0"/>
              <a:buChar char="•"/>
            </a:pPr>
            <a:r>
              <a:rPr lang="en-US" dirty="0"/>
              <a:t>Lambda Expressions</a:t>
            </a:r>
          </a:p>
          <a:p>
            <a:pPr marL="285750" indent="-285750">
              <a:buFont typeface="Arial" panose="020B0604020202020204" pitchFamily="34" charset="0"/>
              <a:buChar char="•"/>
            </a:pPr>
            <a:r>
              <a:rPr lang="en-US" dirty="0"/>
              <a:t>No Interface Requirements</a:t>
            </a:r>
          </a:p>
          <a:p>
            <a:pPr marL="285750" indent="-285750">
              <a:buFont typeface="Arial" panose="020B0604020202020204" pitchFamily="34" charset="0"/>
              <a:buChar char="•"/>
            </a:pPr>
            <a:r>
              <a:rPr lang="en-US" dirty="0"/>
              <a:t>Strict Mocking by Default</a:t>
            </a:r>
          </a:p>
          <a:p>
            <a:pPr marL="285750" indent="-285750">
              <a:buFont typeface="Arial" panose="020B0604020202020204" pitchFamily="34" charset="0"/>
              <a:buChar char="•"/>
            </a:pPr>
            <a:r>
              <a:rPr lang="en-US" dirty="0"/>
              <a:t>Partial Mocking</a:t>
            </a:r>
          </a:p>
          <a:p>
            <a:pPr marL="285750" indent="-285750">
              <a:buFont typeface="Arial" panose="020B0604020202020204" pitchFamily="34" charset="0"/>
              <a:buChar char="•"/>
            </a:pPr>
            <a:r>
              <a:rPr lang="en-US" dirty="0"/>
              <a:t>Seamless Integration</a:t>
            </a:r>
          </a:p>
          <a:p>
            <a:pPr marL="285750" indent="-285750">
              <a:buFont typeface="Arial" panose="020B0604020202020204" pitchFamily="34" charset="0"/>
              <a:buChar char="•"/>
            </a:pPr>
            <a:r>
              <a:rPr lang="en-US" dirty="0"/>
              <a:t>Verification of Calls</a:t>
            </a:r>
          </a:p>
          <a:p>
            <a:pPr marL="285750" indent="-285750">
              <a:buFont typeface="Arial" panose="020B0604020202020204" pitchFamily="34" charset="0"/>
              <a:buChar char="•"/>
            </a:pPr>
            <a:r>
              <a:rPr lang="en-US" dirty="0"/>
              <a:t>No Need for Record and Replay</a:t>
            </a:r>
          </a:p>
          <a:p>
            <a:pPr marL="285750" indent="-285750">
              <a:buFont typeface="Arial" panose="020B0604020202020204" pitchFamily="34" charset="0"/>
              <a:buChar char="•"/>
            </a:pPr>
            <a:r>
              <a:rPr lang="en-US" dirty="0"/>
              <a:t>Strong Community Support</a:t>
            </a:r>
          </a:p>
          <a:p>
            <a:pPr marL="285750" indent="-285750">
              <a:buFont typeface="Arial" panose="020B0604020202020204" pitchFamily="34" charset="0"/>
              <a:buChar char="•"/>
            </a:pPr>
            <a:r>
              <a:rPr lang="en-US" dirty="0"/>
              <a:t>Readability and Maintainability</a:t>
            </a:r>
          </a:p>
        </p:txBody>
      </p:sp>
      <p:sp>
        <p:nvSpPr>
          <p:cNvPr id="4" name="Date Placeholder 3">
            <a:extLst>
              <a:ext uri="{FF2B5EF4-FFF2-40B4-BE49-F238E27FC236}">
                <a16:creationId xmlns:a16="http://schemas.microsoft.com/office/drawing/2014/main" id="{205F9160-F798-4B99-7E36-7629FD7568C3}"/>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5AFD9DB7-BE03-6FA0-E368-3AE30AE13F18}"/>
              </a:ext>
            </a:extLst>
          </p:cNvPr>
          <p:cNvSpPr>
            <a:spLocks noGrp="1"/>
          </p:cNvSpPr>
          <p:nvPr>
            <p:ph type="ftr" sz="quarter" idx="11"/>
          </p:nvPr>
        </p:nvSpPr>
        <p:spPr/>
        <p:txBody>
          <a:bodyPr/>
          <a:lstStyle/>
          <a:p>
            <a:r>
              <a:rPr lang="en-US" dirty="0"/>
              <a:t>Unit testing  with Xunit.net &amp; Moq</a:t>
            </a:r>
          </a:p>
        </p:txBody>
      </p:sp>
      <p:sp>
        <p:nvSpPr>
          <p:cNvPr id="6" name="Slide Number Placeholder 5">
            <a:extLst>
              <a:ext uri="{FF2B5EF4-FFF2-40B4-BE49-F238E27FC236}">
                <a16:creationId xmlns:a16="http://schemas.microsoft.com/office/drawing/2014/main" id="{1593F57E-B6AE-B9E5-EB77-283BA94280E1}"/>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83430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146FF1-8758-577F-A57A-9F1219849CBA}"/>
              </a:ext>
            </a:extLst>
          </p:cNvPr>
          <p:cNvSpPr>
            <a:spLocks noGrp="1"/>
          </p:cNvSpPr>
          <p:nvPr>
            <p:ph type="title"/>
          </p:nvPr>
        </p:nvSpPr>
        <p:spPr>
          <a:xfrm>
            <a:off x="6909485" y="690691"/>
            <a:ext cx="3596590" cy="1909763"/>
          </a:xfrm>
        </p:spPr>
        <p:txBody>
          <a:bodyPr>
            <a:normAutofit/>
          </a:bodyPr>
          <a:lstStyle/>
          <a:p>
            <a:r>
              <a:rPr lang="en-US" sz="3600" dirty="0"/>
              <a:t>DEMOS</a:t>
            </a:r>
          </a:p>
        </p:txBody>
      </p:sp>
      <p:sp>
        <p:nvSpPr>
          <p:cNvPr id="4" name="Date Placeholder 3">
            <a:extLst>
              <a:ext uri="{FF2B5EF4-FFF2-40B4-BE49-F238E27FC236}">
                <a16:creationId xmlns:a16="http://schemas.microsoft.com/office/drawing/2014/main" id="{98DED095-5FE1-470E-1ABF-9B2A767B5C4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BA995A7-77A9-23AF-0167-3F94186DA1C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E0B7FA38-FFCF-95C3-8C11-C57798C0B720}"/>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53711865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{AA4158E6-02A6-4AB1-BC65-2B441F232AE5}tf67328976_win32</Template>
  <TotalTime>408</TotalTime>
  <Words>614</Words>
  <Application>Microsoft Office PowerPoint</Application>
  <PresentationFormat>Widescreen</PresentationFormat>
  <Paragraphs>80</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Tenorite</vt:lpstr>
      <vt:lpstr>Wingdings</vt:lpstr>
      <vt:lpstr>Office Theme</vt:lpstr>
      <vt:lpstr>Unit Testing with Xunit.net &amp; Moq</vt:lpstr>
      <vt:lpstr>AGENDA</vt:lpstr>
      <vt:lpstr>Why Unit test?</vt:lpstr>
      <vt:lpstr>What’s Xunit.Net?</vt:lpstr>
      <vt:lpstr>Who uses Xunit.Net?</vt:lpstr>
      <vt:lpstr>Why Xunit.Net?</vt:lpstr>
      <vt:lpstr>What's Moq?</vt:lpstr>
      <vt:lpstr>DEMOS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with Xunit.net &amp; Moq</dc:title>
  <dc:creator>Jaxel Rojas Lopez</dc:creator>
  <cp:lastModifiedBy>Jaxel Rojas Lopez</cp:lastModifiedBy>
  <cp:revision>8</cp:revision>
  <dcterms:created xsi:type="dcterms:W3CDTF">2023-07-21T18:39:40Z</dcterms:created>
  <dcterms:modified xsi:type="dcterms:W3CDTF">2023-08-07T12:41:36Z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