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2" r:id="rId7"/>
    <p:sldId id="273" r:id="rId8"/>
    <p:sldId id="274" r:id="rId9"/>
    <p:sldId id="275" r:id="rId10"/>
    <p:sldId id="277" r:id="rId11"/>
    <p:sldId id="278"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0704" autoAdjust="0"/>
  </p:normalViewPr>
  <p:slideViewPr>
    <p:cSldViewPr snapToGrid="0">
      <p:cViewPr varScale="1">
        <p:scale>
          <a:sx n="110" d="100"/>
          <a:sy n="110" d="100"/>
        </p:scale>
        <p:origin x="462" y="11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xel Rojas Lopez" userId="80d345e8-6c8c-47f7-b0ab-3bbc759b8df8" providerId="ADAL" clId="{FD850DF9-08B4-4EBD-A025-19454E438EE6}"/>
    <pc:docChg chg="undo custSel addSld modSld">
      <pc:chgData name="Jaxel Rojas Lopez" userId="80d345e8-6c8c-47f7-b0ab-3bbc759b8df8" providerId="ADAL" clId="{FD850DF9-08B4-4EBD-A025-19454E438EE6}" dt="2023-07-27T20:06:22.013" v="688" actId="255"/>
      <pc:docMkLst>
        <pc:docMk/>
      </pc:docMkLst>
      <pc:sldChg chg="modSp mod">
        <pc:chgData name="Jaxel Rojas Lopez" userId="80d345e8-6c8c-47f7-b0ab-3bbc759b8df8" providerId="ADAL" clId="{FD850DF9-08B4-4EBD-A025-19454E438EE6}" dt="2023-07-27T20:05:24.359" v="676" actId="14100"/>
        <pc:sldMkLst>
          <pc:docMk/>
          <pc:sldMk cId="1713219598" sldId="257"/>
        </pc:sldMkLst>
        <pc:spChg chg="mod">
          <ac:chgData name="Jaxel Rojas Lopez" userId="80d345e8-6c8c-47f7-b0ab-3bbc759b8df8" providerId="ADAL" clId="{FD850DF9-08B4-4EBD-A025-19454E438EE6}" dt="2023-07-27T20:05:24.359" v="676" actId="14100"/>
          <ac:spMkLst>
            <pc:docMk/>
            <pc:sldMk cId="1713219598" sldId="257"/>
            <ac:spMk id="3" creationId="{5671D7E5-EF66-4BCD-8DAA-E9061157F0BE}"/>
          </ac:spMkLst>
        </pc:spChg>
      </pc:sldChg>
      <pc:sldChg chg="modSp mod">
        <pc:chgData name="Jaxel Rojas Lopez" userId="80d345e8-6c8c-47f7-b0ab-3bbc759b8df8" providerId="ADAL" clId="{FD850DF9-08B4-4EBD-A025-19454E438EE6}" dt="2023-07-27T20:04:26.315" v="640" actId="20577"/>
        <pc:sldMkLst>
          <pc:docMk/>
          <pc:sldMk cId="2691711886" sldId="273"/>
        </pc:sldMkLst>
        <pc:spChg chg="mod">
          <ac:chgData name="Jaxel Rojas Lopez" userId="80d345e8-6c8c-47f7-b0ab-3bbc759b8df8" providerId="ADAL" clId="{FD850DF9-08B4-4EBD-A025-19454E438EE6}" dt="2023-07-27T20:04:26.315" v="640" actId="20577"/>
          <ac:spMkLst>
            <pc:docMk/>
            <pc:sldMk cId="2691711886" sldId="273"/>
            <ac:spMk id="22" creationId="{B765C4EB-F17E-56A6-3F34-BF9D2C29DA94}"/>
          </ac:spMkLst>
        </pc:spChg>
      </pc:sldChg>
      <pc:sldChg chg="modSp mod">
        <pc:chgData name="Jaxel Rojas Lopez" userId="80d345e8-6c8c-47f7-b0ab-3bbc759b8df8" providerId="ADAL" clId="{FD850DF9-08B4-4EBD-A025-19454E438EE6}" dt="2023-07-27T20:04:33.667" v="644" actId="20577"/>
        <pc:sldMkLst>
          <pc:docMk/>
          <pc:sldMk cId="120165874" sldId="274"/>
        </pc:sldMkLst>
        <pc:spChg chg="mod">
          <ac:chgData name="Jaxel Rojas Lopez" userId="80d345e8-6c8c-47f7-b0ab-3bbc759b8df8" providerId="ADAL" clId="{FD850DF9-08B4-4EBD-A025-19454E438EE6}" dt="2023-07-27T20:04:33.667" v="644" actId="20577"/>
          <ac:spMkLst>
            <pc:docMk/>
            <pc:sldMk cId="120165874" sldId="274"/>
            <ac:spMk id="2" creationId="{C39391DD-965E-7B18-24C9-1A85BE43C111}"/>
          </ac:spMkLst>
        </pc:spChg>
      </pc:sldChg>
      <pc:sldChg chg="modSp new mod">
        <pc:chgData name="Jaxel Rojas Lopez" userId="80d345e8-6c8c-47f7-b0ab-3bbc759b8df8" providerId="ADAL" clId="{FD850DF9-08B4-4EBD-A025-19454E438EE6}" dt="2023-07-27T20:04:54.784" v="653"/>
        <pc:sldMkLst>
          <pc:docMk/>
          <pc:sldMk cId="1782513599" sldId="275"/>
        </pc:sldMkLst>
        <pc:spChg chg="mod">
          <ac:chgData name="Jaxel Rojas Lopez" userId="80d345e8-6c8c-47f7-b0ab-3bbc759b8df8" providerId="ADAL" clId="{FD850DF9-08B4-4EBD-A025-19454E438EE6}" dt="2023-07-27T20:04:39.588" v="648" actId="20577"/>
          <ac:spMkLst>
            <pc:docMk/>
            <pc:sldMk cId="1782513599" sldId="275"/>
            <ac:spMk id="2" creationId="{421C3591-CFE4-19C3-3800-C740B7949603}"/>
          </ac:spMkLst>
        </pc:spChg>
        <pc:spChg chg="mod">
          <ac:chgData name="Jaxel Rojas Lopez" userId="80d345e8-6c8c-47f7-b0ab-3bbc759b8df8" providerId="ADAL" clId="{FD850DF9-08B4-4EBD-A025-19454E438EE6}" dt="2023-07-27T15:01:51.799" v="636" actId="20577"/>
          <ac:spMkLst>
            <pc:docMk/>
            <pc:sldMk cId="1782513599" sldId="275"/>
            <ac:spMk id="3" creationId="{CAD990F4-927A-7B4D-64DB-BEC37B461656}"/>
          </ac:spMkLst>
        </pc:spChg>
        <pc:spChg chg="mod">
          <ac:chgData name="Jaxel Rojas Lopez" userId="80d345e8-6c8c-47f7-b0ab-3bbc759b8df8" providerId="ADAL" clId="{FD850DF9-08B4-4EBD-A025-19454E438EE6}" dt="2023-07-27T20:04:47.930" v="652" actId="20577"/>
          <ac:spMkLst>
            <pc:docMk/>
            <pc:sldMk cId="1782513599" sldId="275"/>
            <ac:spMk id="4" creationId="{205F9160-F798-4B99-7E36-7629FD7568C3}"/>
          </ac:spMkLst>
        </pc:spChg>
        <pc:spChg chg="mod">
          <ac:chgData name="Jaxel Rojas Lopez" userId="80d345e8-6c8c-47f7-b0ab-3bbc759b8df8" providerId="ADAL" clId="{FD850DF9-08B4-4EBD-A025-19454E438EE6}" dt="2023-07-27T20:04:54.784" v="653"/>
          <ac:spMkLst>
            <pc:docMk/>
            <pc:sldMk cId="1782513599" sldId="275"/>
            <ac:spMk id="5" creationId="{5AFD9DB7-BE03-6FA0-E368-3AE30AE13F18}"/>
          </ac:spMkLst>
        </pc:spChg>
      </pc:sldChg>
      <pc:sldChg chg="addSp delSp modSp new mod modClrScheme chgLayout">
        <pc:chgData name="Jaxel Rojas Lopez" userId="80d345e8-6c8c-47f7-b0ab-3bbc759b8df8" providerId="ADAL" clId="{FD850DF9-08B4-4EBD-A025-19454E438EE6}" dt="2023-07-27T20:06:22.013" v="688" actId="255"/>
        <pc:sldMkLst>
          <pc:docMk/>
          <pc:sldMk cId="3537118657" sldId="276"/>
        </pc:sldMkLst>
        <pc:spChg chg="del mod ord">
          <ac:chgData name="Jaxel Rojas Lopez" userId="80d345e8-6c8c-47f7-b0ab-3bbc759b8df8" providerId="ADAL" clId="{FD850DF9-08B4-4EBD-A025-19454E438EE6}" dt="2023-07-27T20:05:49.350" v="678" actId="700"/>
          <ac:spMkLst>
            <pc:docMk/>
            <pc:sldMk cId="3537118657" sldId="276"/>
            <ac:spMk id="2" creationId="{DF8BD2FC-7F2B-EE2D-CF18-AC8B0BF70F27}"/>
          </ac:spMkLst>
        </pc:spChg>
        <pc:spChg chg="del mod ord">
          <ac:chgData name="Jaxel Rojas Lopez" userId="80d345e8-6c8c-47f7-b0ab-3bbc759b8df8" providerId="ADAL" clId="{FD850DF9-08B4-4EBD-A025-19454E438EE6}" dt="2023-07-27T20:05:49.350" v="678" actId="700"/>
          <ac:spMkLst>
            <pc:docMk/>
            <pc:sldMk cId="3537118657" sldId="276"/>
            <ac:spMk id="3" creationId="{E2AF2287-F58D-972F-5F06-A09AA5580E33}"/>
          </ac:spMkLst>
        </pc:spChg>
        <pc:spChg chg="mod ord">
          <ac:chgData name="Jaxel Rojas Lopez" userId="80d345e8-6c8c-47f7-b0ab-3bbc759b8df8" providerId="ADAL" clId="{FD850DF9-08B4-4EBD-A025-19454E438EE6}" dt="2023-07-27T20:05:49.350" v="678" actId="700"/>
          <ac:spMkLst>
            <pc:docMk/>
            <pc:sldMk cId="3537118657" sldId="276"/>
            <ac:spMk id="4" creationId="{98DED095-5FE1-470E-1ABF-9B2A767B5C4F}"/>
          </ac:spMkLst>
        </pc:spChg>
        <pc:spChg chg="mod ord">
          <ac:chgData name="Jaxel Rojas Lopez" userId="80d345e8-6c8c-47f7-b0ab-3bbc759b8df8" providerId="ADAL" clId="{FD850DF9-08B4-4EBD-A025-19454E438EE6}" dt="2023-07-27T20:05:49.350" v="678" actId="700"/>
          <ac:spMkLst>
            <pc:docMk/>
            <pc:sldMk cId="3537118657" sldId="276"/>
            <ac:spMk id="5" creationId="{0BA995A7-77A9-23AF-0167-3F94186DA1C6}"/>
          </ac:spMkLst>
        </pc:spChg>
        <pc:spChg chg="mod ord">
          <ac:chgData name="Jaxel Rojas Lopez" userId="80d345e8-6c8c-47f7-b0ab-3bbc759b8df8" providerId="ADAL" clId="{FD850DF9-08B4-4EBD-A025-19454E438EE6}" dt="2023-07-27T20:05:49.350" v="678" actId="700"/>
          <ac:spMkLst>
            <pc:docMk/>
            <pc:sldMk cId="3537118657" sldId="276"/>
            <ac:spMk id="6" creationId="{E0B7FA38-FFCF-95C3-8C11-C57798C0B720}"/>
          </ac:spMkLst>
        </pc:spChg>
        <pc:spChg chg="add mod ord">
          <ac:chgData name="Jaxel Rojas Lopez" userId="80d345e8-6c8c-47f7-b0ab-3bbc759b8df8" providerId="ADAL" clId="{FD850DF9-08B4-4EBD-A025-19454E438EE6}" dt="2023-07-27T20:06:22.013" v="688" actId="255"/>
          <ac:spMkLst>
            <pc:docMk/>
            <pc:sldMk cId="3537118657" sldId="276"/>
            <ac:spMk id="7" creationId="{22146FF1-8758-577F-A57A-9F1219849CBA}"/>
          </ac:spMkLst>
        </pc:spChg>
        <pc:spChg chg="add del mod ord">
          <ac:chgData name="Jaxel Rojas Lopez" userId="80d345e8-6c8c-47f7-b0ab-3bbc759b8df8" providerId="ADAL" clId="{FD850DF9-08B4-4EBD-A025-19454E438EE6}" dt="2023-07-27T20:06:14.587" v="687" actId="478"/>
          <ac:spMkLst>
            <pc:docMk/>
            <pc:sldMk cId="3537118657" sldId="276"/>
            <ac:spMk id="8" creationId="{02E25FAD-A318-B0C8-1EEC-CA2E631877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30891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…allows us to </a:t>
            </a:r>
            <a:r>
              <a:rPr lang="en-US" b="0" i="0" dirty="0">
                <a:solidFill>
                  <a:srgbClr val="111111"/>
                </a:solidFill>
                <a:effectLst/>
                <a:latin typeface="-apple-system"/>
              </a:rPr>
              <a:t>save time and money by providing a more immediate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…for different types of scenarios and requirements in an automated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It makes it easier to add new features while maintaining compliance with current functionality, and this gives us better trust on the performance of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And at the same time, undocumented tests can also imply unforeseeable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All code has bugs; we want to identify them as quickly as possible in the development lifecycle.</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9413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a stable release version since 2002 and it is currently part of the dotnet foundation. </a:t>
            </a:r>
          </a:p>
          <a:p>
            <a:endParaRPr lang="en-US" dirty="0"/>
          </a:p>
          <a:p>
            <a:r>
              <a:rPr lang="en-US" dirty="0"/>
              <a:t>- James was the creator of </a:t>
            </a:r>
            <a:r>
              <a:rPr lang="en-US" dirty="0" err="1"/>
              <a:t>nUnit</a:t>
            </a:r>
            <a:r>
              <a:rPr lang="en-US" dirty="0"/>
              <a:t> which is another popular dotnet testing library that continues development up to this day and at the same time it was inspired by the </a:t>
            </a:r>
            <a:r>
              <a:rPr lang="en-US" dirty="0" err="1"/>
              <a:t>jUnit</a:t>
            </a:r>
            <a:r>
              <a:rPr lang="en-US" dirty="0"/>
              <a:t> Java testing </a:t>
            </a:r>
            <a:r>
              <a:rPr lang="en-US" dirty="0" err="1"/>
              <a:t>fx</a:t>
            </a:r>
            <a:r>
              <a:rPr lang="en-US" dirty="0"/>
              <a:t>. Currently Brad is the core maintainer of the framework and he’s a retired ex-Microsoft Engineer.</a:t>
            </a:r>
          </a:p>
          <a:p>
            <a:endParaRPr lang="en-US" dirty="0"/>
          </a:p>
          <a:p>
            <a:r>
              <a:rPr lang="en-US" dirty="0"/>
              <a:t>-  It allows us the possibility of configuring the framework as we see fit.</a:t>
            </a:r>
          </a:p>
          <a:p>
            <a:endParaRPr lang="en-US" dirty="0"/>
          </a:p>
          <a:p>
            <a:r>
              <a:rPr lang="en-US" dirty="0"/>
              <a:t>- We will see some examples of these later and how these components can affect our tests design.</a:t>
            </a:r>
          </a:p>
          <a:p>
            <a:endParaRPr lang="en-US" dirty="0"/>
          </a:p>
          <a:p>
            <a:r>
              <a:rPr lang="en-US" dirty="0"/>
              <a:t>- and specific environments, not only for the design of our tests but also for the execution of these via the runners.</a:t>
            </a:r>
          </a:p>
          <a:p>
            <a:endParaRPr lang="en-US" dirty="0"/>
          </a:p>
          <a:p>
            <a:r>
              <a:rPr lang="en-US" dirty="0"/>
              <a:t>- even though the API is minimal to use, it requires us to understands certain conventions for actions, it follows a pattern that will be familiar to </a:t>
            </a:r>
            <a:r>
              <a:rPr lang="en-US" dirty="0" err="1"/>
              <a:t>.net</a:t>
            </a:r>
            <a:r>
              <a:rPr lang="en-US" dirty="0"/>
              <a:t> engineers.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44726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Aside from the core dotnet/</a:t>
            </a:r>
            <a:r>
              <a:rPr lang="en-US" dirty="0" err="1"/>
              <a:t>roslyn</a:t>
            </a:r>
            <a:r>
              <a:rPr lang="en-US" dirty="0"/>
              <a:t> team, a bunch of Open-source libraries like Dapper, </a:t>
            </a:r>
            <a:r>
              <a:rPr lang="en-US" dirty="0" err="1"/>
              <a:t>Hangfire</a:t>
            </a:r>
            <a:r>
              <a:rPr lang="en-US" dirty="0"/>
              <a:t>, </a:t>
            </a:r>
            <a:r>
              <a:rPr lang="en-US" dirty="0" err="1"/>
              <a:t>RavenDb</a:t>
            </a:r>
            <a:r>
              <a:rPr lang="en-US" dirty="0"/>
              <a:t>, </a:t>
            </a:r>
            <a:r>
              <a:rPr lang="en-US" dirty="0" err="1"/>
              <a:t>StackExchangeRedis</a:t>
            </a:r>
            <a:r>
              <a:rPr lang="en-US" dirty="0"/>
              <a:t>, </a:t>
            </a:r>
            <a:r>
              <a:rPr lang="en-US" dirty="0" err="1"/>
              <a:t>Newtonsoft.Json</a:t>
            </a:r>
            <a:r>
              <a:rPr lang="en-US" dirty="0"/>
              <a:t> use </a:t>
            </a:r>
            <a:r>
              <a:rPr lang="en-US" dirty="0" err="1"/>
              <a:t>xUnit</a:t>
            </a:r>
            <a:r>
              <a:rPr lang="en-US" dirty="0"/>
              <a:t> as well. </a:t>
            </a:r>
          </a:p>
          <a:p>
            <a:r>
              <a:rPr lang="en-US" dirty="0"/>
              <a:t>- Also, very importantly our very own team already uses it. Some examples of these include 1pACS, some of our </a:t>
            </a:r>
            <a:r>
              <a:rPr lang="en-US" dirty="0" err="1"/>
              <a:t>SignTools</a:t>
            </a:r>
            <a:r>
              <a:rPr lang="en-US" dirty="0"/>
              <a:t> and the </a:t>
            </a:r>
            <a:r>
              <a:rPr lang="en-US" dirty="0" err="1"/>
              <a:t>NotationPlugin</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44808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Although our team rarely starts here for our design process, we do have the ability to do so.</a:t>
            </a:r>
          </a:p>
          <a:p>
            <a:endParaRPr lang="en-US" dirty="0"/>
          </a:p>
          <a:p>
            <a:r>
              <a:rPr lang="en-US" dirty="0"/>
              <a:t>- With just 1 attribute we have working examples that can be run against the runners.</a:t>
            </a:r>
          </a:p>
          <a:p>
            <a:endParaRPr lang="en-US" dirty="0"/>
          </a:p>
          <a:p>
            <a:r>
              <a:rPr lang="en-US" dirty="0"/>
              <a:t>- We will see its customizable to allow otherwise and share context between each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means our test execution runs faster unlike sequential testing execution.</a:t>
            </a:r>
          </a:p>
          <a:p>
            <a:endParaRPr lang="en-US" dirty="0"/>
          </a:p>
          <a:p>
            <a:r>
              <a:rPr lang="en-US" dirty="0"/>
              <a:t>- These are important to understand on the context of which type of tests we are designing.</a:t>
            </a:r>
          </a:p>
          <a:p>
            <a:endParaRPr lang="en-US" dirty="0"/>
          </a:p>
          <a:p>
            <a:r>
              <a:rPr lang="en-US" dirty="0"/>
              <a:t>- this would help our team follow similar patterns on our codebases and it can also allow us to enforce certain structures as anti-patterns and even gives us the capability to throw compiler errors for not following the suggested patterns &amp; guidelines.</a:t>
            </a:r>
          </a:p>
          <a:p>
            <a:endParaRPr lang="en-US" dirty="0"/>
          </a:p>
          <a:p>
            <a:r>
              <a:rPr lang="en-US" dirty="0"/>
              <a:t>- This means we can run on </a:t>
            </a:r>
            <a:r>
              <a:rPr lang="en-US" dirty="0" err="1"/>
              <a:t>linux</a:t>
            </a:r>
            <a:r>
              <a:rPr lang="en-US" dirty="0"/>
              <a:t> or </a:t>
            </a:r>
            <a:r>
              <a:rPr lang="en-US" dirty="0" err="1"/>
              <a:t>macos</a:t>
            </a:r>
            <a:r>
              <a:rPr lang="en-US" dirty="0"/>
              <a:t> as well.</a:t>
            </a:r>
          </a:p>
          <a:p>
            <a:endParaRPr lang="en-US" dirty="0"/>
          </a:p>
          <a:p>
            <a:r>
              <a:rPr lang="en-US" dirty="0"/>
              <a:t>- via abstractions provided.</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814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Moq</a:t>
            </a:r>
            <a:r>
              <a:rPr lang="en-US" dirty="0"/>
              <a:t> (pronounced "mock") is a popular mocking framework for .NET development that aids in unit testing by creating mock objects.</a:t>
            </a:r>
          </a:p>
          <a:p>
            <a:endParaRPr lang="en-US" dirty="0"/>
          </a:p>
          <a:p>
            <a:r>
              <a:rPr lang="en-US" dirty="0"/>
              <a:t>- This </a:t>
            </a:r>
            <a:r>
              <a:rPr lang="en-US" dirty="0" err="1"/>
              <a:t>Moq</a:t>
            </a:r>
            <a:r>
              <a:rPr lang="en-US" dirty="0"/>
              <a:t> framework was created by Daniel </a:t>
            </a:r>
            <a:r>
              <a:rPr lang="en-US" dirty="0" err="1"/>
              <a:t>Cazzulino</a:t>
            </a:r>
            <a:r>
              <a:rPr lang="en-US" dirty="0"/>
              <a:t> from Argentina and has been in active development since 2009 and it has being downloaded from NuGet around 500 million times.</a:t>
            </a:r>
          </a:p>
          <a:p>
            <a:r>
              <a:rPr lang="en-US" dirty="0"/>
              <a:t> </a:t>
            </a:r>
          </a:p>
          <a:p>
            <a:r>
              <a:rPr lang="en-US" dirty="0"/>
              <a:t>- Its primary purpose is to facilitate unit testing by allowing you to create mock objects that simulate the behavior of real objects </a:t>
            </a:r>
          </a:p>
          <a:p>
            <a:endParaRPr lang="en-US" dirty="0"/>
          </a:p>
          <a:p>
            <a:r>
              <a:rPr lang="en-US" dirty="0"/>
              <a:t>- These mock objects can be used to isolate the code you want to test and to control the behavior of dependencies, making it easier to verify the correctness of your code.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7165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Who uses: in addition to these projects there are other Microsoft teams that use this tool as Microsoft Core Systems, 1PACS, 3PACS and many more</a:t>
            </a:r>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1114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Why MOQ: In essence, </a:t>
            </a:r>
            <a:r>
              <a:rPr lang="en-US" dirty="0" err="1"/>
              <a:t>Moq</a:t>
            </a:r>
            <a:r>
              <a:rPr lang="en-US" dirty="0"/>
              <a:t> empowers you to write more efficient unit tests by providing a flexible and intuitive way to create and manipulate mock objects. This allows you to catch bugs early, improve code quality, and build more reliable software. These are some of the features</a:t>
            </a:r>
          </a:p>
          <a:p>
            <a:endParaRPr lang="en-US" dirty="0"/>
          </a:p>
          <a:p>
            <a:endParaRPr lang="en-US" dirty="0"/>
          </a:p>
          <a:p>
            <a:r>
              <a:rPr lang="en-US" dirty="0"/>
              <a:t>- Compared to some other mocking frameworks MOQ provides a concise and easy-to-understand syntax</a:t>
            </a:r>
          </a:p>
          <a:p>
            <a:endParaRPr lang="en-US" dirty="0"/>
          </a:p>
          <a:p>
            <a:r>
              <a:rPr lang="en-US" dirty="0"/>
              <a:t>- Use lambda expressions to set up mock behavior resulting in cleaner and more readable code</a:t>
            </a:r>
          </a:p>
          <a:p>
            <a:endParaRPr lang="en-US" dirty="0"/>
          </a:p>
          <a:p>
            <a:r>
              <a:rPr lang="en-US" dirty="0"/>
              <a:t>- MOQ can mock both interfaces and concrete classes</a:t>
            </a:r>
          </a:p>
          <a:p>
            <a:endParaRPr lang="en-US" dirty="0"/>
          </a:p>
          <a:p>
            <a:r>
              <a:rPr lang="en-US" dirty="0"/>
              <a:t>- MOQ is strict by default, meaning it throws exceptions for unexpected calls</a:t>
            </a:r>
          </a:p>
          <a:p>
            <a:endParaRPr lang="en-US" dirty="0"/>
          </a:p>
          <a:p>
            <a:r>
              <a:rPr lang="en-US" dirty="0"/>
              <a:t>- MOQ supports partial mocking, allowing developers to mock only specific methods of an object </a:t>
            </a:r>
          </a:p>
          <a:p>
            <a:endParaRPr lang="en-US" dirty="0"/>
          </a:p>
          <a:p>
            <a:r>
              <a:rPr lang="en-US" dirty="0"/>
              <a:t>- MOQ integrates with popular unit testing frameworks like </a:t>
            </a:r>
            <a:r>
              <a:rPr lang="en-US" dirty="0" err="1"/>
              <a:t>XUnit</a:t>
            </a:r>
            <a:r>
              <a:rPr lang="en-US" dirty="0"/>
              <a:t>, </a:t>
            </a:r>
            <a:r>
              <a:rPr lang="en-US" dirty="0" err="1"/>
              <a:t>NUnit</a:t>
            </a:r>
            <a:r>
              <a:rPr lang="en-US" dirty="0"/>
              <a:t>, and </a:t>
            </a:r>
            <a:r>
              <a:rPr lang="en-US" dirty="0" err="1"/>
              <a:t>MSTest</a:t>
            </a:r>
            <a:endParaRPr lang="en-US" dirty="0"/>
          </a:p>
          <a:p>
            <a:endParaRPr lang="en-US" dirty="0"/>
          </a:p>
          <a:p>
            <a:r>
              <a:rPr lang="en-US" dirty="0"/>
              <a:t>- MOQ provides verification methods to ensure that specific methods are called with the correct parameters during testing</a:t>
            </a:r>
          </a:p>
          <a:p>
            <a:endParaRPr lang="en-US" dirty="0"/>
          </a:p>
          <a:p>
            <a:r>
              <a:rPr lang="en-US" dirty="0"/>
              <a:t>- Unlike some older mocking frameworks, MOQ does not require a separate "record" and "replay"</a:t>
            </a:r>
          </a:p>
          <a:p>
            <a:endParaRPr lang="en-US" dirty="0"/>
          </a:p>
          <a:p>
            <a:r>
              <a:rPr lang="en-US" dirty="0"/>
              <a:t>- MOQ has a strong and active community, resulting in regular updates, bug fixes, and continuous improvements</a:t>
            </a:r>
          </a:p>
          <a:p>
            <a:endParaRPr lang="en-US" dirty="0"/>
          </a:p>
          <a:p>
            <a:r>
              <a:rPr lang="en-US" dirty="0"/>
              <a:t>- MOQ's syntax promotes clear and maintainable tests, contributing to better code readability and easier maintenance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2642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40135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github.com/PowerShell" TargetMode="External"/><Relationship Id="rId5" Type="http://schemas.openxmlformats.org/officeDocument/2006/relationships/hyperlink" Target="https://github.com/SignalR" TargetMode="External"/><Relationship Id="rId4" Type="http://schemas.openxmlformats.org/officeDocument/2006/relationships/hyperlink" Target="https://github.com/dotnet/aspne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owerToy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github.com/jellyfin/jellyfin" TargetMode="External"/><Relationship Id="rId5" Type="http://schemas.openxmlformats.org/officeDocument/2006/relationships/hyperlink" Target="https://github.com/AvaloniaUI/Avalonia" TargetMode="External"/><Relationship Id="rId4" Type="http://schemas.openxmlformats.org/officeDocument/2006/relationships/hyperlink" Target="https://github.com/Wox-launcher/Wo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Unit Testing with Xunit.net &amp; Moq</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Reyis Nieves / Jaxel Rojas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6FF1-8758-577F-A57A-9F1219849CBA}"/>
              </a:ext>
            </a:extLst>
          </p:cNvPr>
          <p:cNvSpPr>
            <a:spLocks noGrp="1"/>
          </p:cNvSpPr>
          <p:nvPr>
            <p:ph type="title"/>
          </p:nvPr>
        </p:nvSpPr>
        <p:spPr>
          <a:xfrm>
            <a:off x="6909485" y="690691"/>
            <a:ext cx="3596590" cy="1909763"/>
          </a:xfrm>
        </p:spPr>
        <p:txBody>
          <a:bodyPr>
            <a:normAutofit/>
          </a:bodyPr>
          <a:lstStyle/>
          <a:p>
            <a:r>
              <a:rPr lang="en-US" sz="3600" dirty="0"/>
              <a:t>DEMOS</a:t>
            </a:r>
          </a:p>
        </p:txBody>
      </p:sp>
      <p:sp>
        <p:nvSpPr>
          <p:cNvPr id="4" name="Date Placeholder 3">
            <a:extLst>
              <a:ext uri="{FF2B5EF4-FFF2-40B4-BE49-F238E27FC236}">
                <a16:creationId xmlns:a16="http://schemas.microsoft.com/office/drawing/2014/main" id="{98DED095-5FE1-470E-1ABF-9B2A767B5C4F}"/>
              </a:ext>
            </a:extLst>
          </p:cNvPr>
          <p:cNvSpPr>
            <a:spLocks noGrp="1"/>
          </p:cNvSpPr>
          <p:nvPr>
            <p:ph type="dt" sz="half" idx="10"/>
          </p:nvPr>
        </p:nvSpPr>
        <p:spPr>
          <a:xfrm>
            <a:off x="975631" y="6356349"/>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0BA995A7-77A9-23AF-0167-3F94186DA1C6}"/>
              </a:ext>
            </a:extLst>
          </p:cNvPr>
          <p:cNvSpPr>
            <a:spLocks noGrp="1"/>
          </p:cNvSpPr>
          <p:nvPr>
            <p:ph type="ftr" sz="quarter" idx="11"/>
          </p:nvPr>
        </p:nvSpPr>
        <p:spPr>
          <a:xfrm>
            <a:off x="4824412" y="6356348"/>
            <a:ext cx="2543175"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E0B7FA38-FFCF-95C3-8C11-C57798C0B72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53711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790825"/>
          </a:xfrm>
        </p:spPr>
        <p:txBody>
          <a:bodyPr/>
          <a:lstStyle/>
          <a:p>
            <a:r>
              <a:rPr lang="en-US" dirty="0"/>
              <a:t>Why Unit Test?</a:t>
            </a:r>
          </a:p>
          <a:p>
            <a:r>
              <a:rPr lang="en-US" dirty="0"/>
              <a:t>What’s </a:t>
            </a:r>
            <a:r>
              <a:rPr lang="en-US" dirty="0" err="1"/>
              <a:t>XUnit</a:t>
            </a:r>
            <a:r>
              <a:rPr lang="en-US" dirty="0"/>
              <a:t>?</a:t>
            </a:r>
          </a:p>
          <a:p>
            <a:r>
              <a:rPr lang="en-US" dirty="0"/>
              <a:t>Why </a:t>
            </a:r>
            <a:r>
              <a:rPr lang="en-US" dirty="0" err="1"/>
              <a:t>XUnit</a:t>
            </a:r>
            <a:r>
              <a:rPr lang="en-US" dirty="0"/>
              <a:t>?</a:t>
            </a:r>
          </a:p>
          <a:p>
            <a:r>
              <a:rPr lang="en-US" dirty="0"/>
              <a:t>What's </a:t>
            </a:r>
            <a:r>
              <a:rPr lang="en-US" dirty="0" err="1"/>
              <a:t>Moq</a:t>
            </a:r>
            <a:r>
              <a:rPr lang="en-US" dirty="0"/>
              <a:t>?</a:t>
            </a:r>
          </a:p>
          <a:p>
            <a:r>
              <a:rPr lang="en-US" dirty="0"/>
              <a:t>Why </a:t>
            </a:r>
            <a:r>
              <a:rPr lang="en-US" dirty="0" err="1"/>
              <a:t>Moq</a:t>
            </a:r>
            <a:r>
              <a:rPr lang="en-US" dirty="0"/>
              <a:t>?</a:t>
            </a:r>
          </a:p>
          <a:p>
            <a:r>
              <a:rPr lang="en-US" dirty="0"/>
              <a:t>Demos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Unit testing with Xunit.net &amp; MOQ</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5299-0040-D10F-CC11-84138B6399D4}"/>
              </a:ext>
            </a:extLst>
          </p:cNvPr>
          <p:cNvSpPr>
            <a:spLocks noGrp="1"/>
          </p:cNvSpPr>
          <p:nvPr>
            <p:ph type="title"/>
          </p:nvPr>
        </p:nvSpPr>
        <p:spPr>
          <a:xfrm>
            <a:off x="1318826" y="318574"/>
            <a:ext cx="5111750" cy="1204912"/>
          </a:xfrm>
        </p:spPr>
        <p:txBody>
          <a:bodyPr/>
          <a:lstStyle/>
          <a:p>
            <a:r>
              <a:rPr lang="en-US" dirty="0"/>
              <a:t>Why Unit test?</a:t>
            </a:r>
          </a:p>
        </p:txBody>
      </p:sp>
      <p:sp>
        <p:nvSpPr>
          <p:cNvPr id="3" name="Text Placeholder 2">
            <a:extLst>
              <a:ext uri="{FF2B5EF4-FFF2-40B4-BE49-F238E27FC236}">
                <a16:creationId xmlns:a16="http://schemas.microsoft.com/office/drawing/2014/main" id="{39D21602-FF03-4586-F3A8-C7321586B514}"/>
              </a:ext>
            </a:extLst>
          </p:cNvPr>
          <p:cNvSpPr>
            <a:spLocks noGrp="1"/>
          </p:cNvSpPr>
          <p:nvPr>
            <p:ph type="body" idx="1"/>
          </p:nvPr>
        </p:nvSpPr>
        <p:spPr>
          <a:xfrm>
            <a:off x="1318826" y="2187616"/>
            <a:ext cx="5111750" cy="3620059"/>
          </a:xfrm>
        </p:spPr>
        <p:txBody>
          <a:bodyPr>
            <a:normAutofit/>
          </a:bodyPr>
          <a:lstStyle/>
          <a:p>
            <a:pPr marL="285750" indent="-285750">
              <a:buFont typeface="Wingdings" panose="05000000000000000000" pitchFamily="2" charset="2"/>
              <a:buChar char="Ø"/>
            </a:pPr>
            <a:r>
              <a:rPr lang="en-US" b="0" i="0" dirty="0">
                <a:solidFill>
                  <a:srgbClr val="111111"/>
                </a:solidFill>
                <a:effectLst/>
                <a:latin typeface="-apple-system"/>
              </a:rPr>
              <a:t>Unit testing helps us identify and fix bugs early in the development lifecycle.</a:t>
            </a:r>
          </a:p>
          <a:p>
            <a:pPr marL="285750" indent="-285750">
              <a:buFont typeface="Wingdings" panose="05000000000000000000" pitchFamily="2" charset="2"/>
              <a:buChar char="Ø"/>
            </a:pPr>
            <a:r>
              <a:rPr lang="en-US" b="0" i="0" dirty="0">
                <a:solidFill>
                  <a:srgbClr val="111111"/>
                </a:solidFill>
                <a:effectLst/>
                <a:latin typeface="-apple-system"/>
              </a:rPr>
              <a:t>It provides a mechanism to ensure that the code is working as expected.</a:t>
            </a:r>
          </a:p>
          <a:p>
            <a:pPr marL="285750" indent="-285750">
              <a:buFont typeface="Wingdings" panose="05000000000000000000" pitchFamily="2" charset="2"/>
              <a:buChar char="Ø"/>
            </a:pPr>
            <a:r>
              <a:rPr lang="en-US" b="0" i="0" dirty="0">
                <a:solidFill>
                  <a:srgbClr val="111111"/>
                </a:solidFill>
                <a:effectLst/>
                <a:latin typeface="-apple-system"/>
              </a:rPr>
              <a:t>Improves the confidence in our code by providing a safety net for refactoring.</a:t>
            </a:r>
          </a:p>
          <a:p>
            <a:pPr marL="285750" indent="-285750">
              <a:buFont typeface="Wingdings" panose="05000000000000000000" pitchFamily="2" charset="2"/>
              <a:buChar char="Ø"/>
            </a:pPr>
            <a:r>
              <a:rPr lang="en-US" b="0" i="0" dirty="0">
                <a:solidFill>
                  <a:srgbClr val="111111"/>
                </a:solidFill>
                <a:effectLst/>
                <a:latin typeface="-apple-system"/>
              </a:rPr>
              <a:t>Provides documented examples of how each unit of code should behave.</a:t>
            </a:r>
          </a:p>
          <a:p>
            <a:pPr marL="285750" indent="-285750">
              <a:buFont typeface="Wingdings" panose="05000000000000000000" pitchFamily="2" charset="2"/>
              <a:buChar char="Ø"/>
            </a:pPr>
            <a:r>
              <a:rPr lang="en-US" b="0" i="0" dirty="0">
                <a:solidFill>
                  <a:srgbClr val="111111"/>
                </a:solidFill>
                <a:effectLst/>
                <a:latin typeface="-apple-system"/>
              </a:rPr>
              <a:t>By testing each unit of code in isolation, we can identify source of issues more easily.</a:t>
            </a:r>
          </a:p>
        </p:txBody>
      </p:sp>
      <p:sp>
        <p:nvSpPr>
          <p:cNvPr id="4" name="Date Placeholder 3">
            <a:extLst>
              <a:ext uri="{FF2B5EF4-FFF2-40B4-BE49-F238E27FC236}">
                <a16:creationId xmlns:a16="http://schemas.microsoft.com/office/drawing/2014/main" id="{A76B2153-4773-C0FB-605D-41CBD549DD8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789B7D2-6397-D103-D4F4-526D3B083FC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D1688CDC-691F-6EF5-BDB4-4C4CBCC1AA4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6907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765C4EB-F17E-56A6-3F34-BF9D2C29DA94}"/>
              </a:ext>
            </a:extLst>
          </p:cNvPr>
          <p:cNvSpPr>
            <a:spLocks noGrp="1"/>
          </p:cNvSpPr>
          <p:nvPr>
            <p:ph type="title"/>
          </p:nvPr>
        </p:nvSpPr>
        <p:spPr>
          <a:xfrm>
            <a:off x="5597525" y="637318"/>
            <a:ext cx="5111750" cy="561895"/>
          </a:xfrm>
        </p:spPr>
        <p:txBody>
          <a:bodyPr/>
          <a:lstStyle/>
          <a:p>
            <a:r>
              <a:rPr lang="en-US" dirty="0"/>
              <a:t>What’s </a:t>
            </a:r>
            <a:r>
              <a:rPr lang="en-US" dirty="0" err="1"/>
              <a:t>Xunit.Net</a:t>
            </a:r>
            <a:r>
              <a:rPr lang="en-US" dirty="0"/>
              <a:t>?</a:t>
            </a:r>
          </a:p>
        </p:txBody>
      </p:sp>
      <p:sp>
        <p:nvSpPr>
          <p:cNvPr id="23" name="Text Placeholder 2">
            <a:extLst>
              <a:ext uri="{FF2B5EF4-FFF2-40B4-BE49-F238E27FC236}">
                <a16:creationId xmlns:a16="http://schemas.microsoft.com/office/drawing/2014/main" id="{05FF832D-8FAC-7D2D-88E8-208454CDDE94}"/>
              </a:ext>
            </a:extLst>
          </p:cNvPr>
          <p:cNvSpPr>
            <a:spLocks noGrp="1"/>
          </p:cNvSpPr>
          <p:nvPr>
            <p:ph type="body" idx="1"/>
          </p:nvPr>
        </p:nvSpPr>
        <p:spPr>
          <a:xfrm>
            <a:off x="5732461" y="2010269"/>
            <a:ext cx="5756275" cy="2837462"/>
          </a:xfrm>
        </p:spPr>
        <p:txBody>
          <a:bodyPr/>
          <a:lstStyle/>
          <a:p>
            <a:pPr marL="285750" indent="-285750">
              <a:buFont typeface="Arial" panose="020B0604020202020204" pitchFamily="34" charset="0"/>
              <a:buChar char="•"/>
            </a:pPr>
            <a:r>
              <a:rPr lang="en-US" dirty="0" err="1"/>
              <a:t>Xunit</a:t>
            </a:r>
            <a:r>
              <a:rPr lang="en-US" dirty="0"/>
              <a:t> is a free, open-source, community-focused unit testing tool for </a:t>
            </a:r>
            <a:r>
              <a:rPr lang="en-US" dirty="0" err="1"/>
              <a:t>.Net</a:t>
            </a:r>
            <a:r>
              <a:rPr lang="en-US" dirty="0"/>
              <a:t>.</a:t>
            </a:r>
          </a:p>
          <a:p>
            <a:pPr marL="285750" indent="-285750">
              <a:buFont typeface="Arial" panose="020B0604020202020204" pitchFamily="34" charset="0"/>
              <a:buChar char="•"/>
            </a:pPr>
            <a:r>
              <a:rPr lang="en-US" dirty="0"/>
              <a:t>It was created by James Newkirk and Brad Wilson.</a:t>
            </a:r>
          </a:p>
          <a:p>
            <a:pPr marL="285750" indent="-285750">
              <a:buFont typeface="Arial" panose="020B0604020202020204" pitchFamily="34" charset="0"/>
              <a:buChar char="•"/>
            </a:pPr>
            <a:r>
              <a:rPr lang="en-US" dirty="0" err="1"/>
              <a:t>xUnit</a:t>
            </a:r>
            <a:r>
              <a:rPr lang="en-US" dirty="0"/>
              <a:t> is designed to be extensible, flexible, and easy to use.</a:t>
            </a:r>
          </a:p>
          <a:p>
            <a:pPr marL="285750" indent="-285750">
              <a:buFont typeface="Arial" panose="020B0604020202020204" pitchFamily="34" charset="0"/>
              <a:buChar char="•"/>
            </a:pPr>
            <a:r>
              <a:rPr lang="en-US" dirty="0"/>
              <a:t>It provides a rich set of features, including test fixtures, test runners, and assertions.</a:t>
            </a:r>
          </a:p>
          <a:p>
            <a:pPr marL="285750" indent="-285750">
              <a:buFont typeface="Arial" panose="020B0604020202020204" pitchFamily="34" charset="0"/>
              <a:buChar char="•"/>
            </a:pPr>
            <a:r>
              <a:rPr lang="en-US" dirty="0"/>
              <a:t>It can be customized to meet the needs of specific projects.</a:t>
            </a:r>
          </a:p>
          <a:p>
            <a:pPr marL="285750" indent="-285750">
              <a:buFont typeface="Arial" panose="020B0604020202020204" pitchFamily="34" charset="0"/>
              <a:buChar char="•"/>
            </a:pPr>
            <a:r>
              <a:rPr lang="en-US" dirty="0"/>
              <a:t>It’s designed to be easy to use and learn, with a simple and intuitive API.</a:t>
            </a:r>
          </a:p>
        </p:txBody>
      </p:sp>
      <p:sp>
        <p:nvSpPr>
          <p:cNvPr id="4" name="Date Placeholder 3">
            <a:extLst>
              <a:ext uri="{FF2B5EF4-FFF2-40B4-BE49-F238E27FC236}">
                <a16:creationId xmlns:a16="http://schemas.microsoft.com/office/drawing/2014/main" id="{507143D6-D400-0719-2453-F7CFC27F5B7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4EDE7B75-C5F4-78C6-6184-1F1DCDE4F35E}"/>
              </a:ext>
            </a:extLst>
          </p:cNvPr>
          <p:cNvSpPr>
            <a:spLocks noGrp="1"/>
          </p:cNvSpPr>
          <p:nvPr>
            <p:ph type="ftr" sz="quarter" idx="11"/>
          </p:nvPr>
        </p:nvSpPr>
        <p:spPr>
          <a:xfrm>
            <a:off x="4038600" y="6356350"/>
            <a:ext cx="4114800" cy="365125"/>
          </a:xfrm>
        </p:spPr>
        <p:txBody>
          <a:bodyPr anchor="ctr">
            <a:normAutofit/>
          </a:bodyPr>
          <a:lstStyle/>
          <a:p>
            <a:r>
              <a:rPr lang="en-US" dirty="0"/>
              <a:t>Unit testing with Xunit.net &amp; MOQ</a:t>
            </a:r>
          </a:p>
        </p:txBody>
      </p:sp>
      <p:sp>
        <p:nvSpPr>
          <p:cNvPr id="6" name="Slide Number Placeholder 5">
            <a:extLst>
              <a:ext uri="{FF2B5EF4-FFF2-40B4-BE49-F238E27FC236}">
                <a16:creationId xmlns:a16="http://schemas.microsoft.com/office/drawing/2014/main" id="{90D9D556-8E28-10E3-231A-ED4E220494D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69171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91DD-965E-7B18-24C9-1A85BE43C111}"/>
              </a:ext>
            </a:extLst>
          </p:cNvPr>
          <p:cNvSpPr>
            <a:spLocks noGrp="1"/>
          </p:cNvSpPr>
          <p:nvPr>
            <p:ph type="title"/>
          </p:nvPr>
        </p:nvSpPr>
        <p:spPr>
          <a:xfrm>
            <a:off x="5476875" y="629823"/>
            <a:ext cx="5111750" cy="1204912"/>
          </a:xfrm>
        </p:spPr>
        <p:txBody>
          <a:bodyPr/>
          <a:lstStyle/>
          <a:p>
            <a:r>
              <a:rPr lang="en-US" dirty="0"/>
              <a:t>Who uses </a:t>
            </a:r>
            <a:r>
              <a:rPr lang="en-US" dirty="0" err="1"/>
              <a:t>Xunit.Net</a:t>
            </a:r>
            <a:r>
              <a:rPr lang="en-US" dirty="0"/>
              <a:t>?</a:t>
            </a:r>
          </a:p>
        </p:txBody>
      </p:sp>
      <p:sp>
        <p:nvSpPr>
          <p:cNvPr id="3" name="Text Placeholder 2">
            <a:extLst>
              <a:ext uri="{FF2B5EF4-FFF2-40B4-BE49-F238E27FC236}">
                <a16:creationId xmlns:a16="http://schemas.microsoft.com/office/drawing/2014/main" id="{0AA41832-A326-37E0-693C-125C05BD89CC}"/>
              </a:ext>
            </a:extLst>
          </p:cNvPr>
          <p:cNvSpPr>
            <a:spLocks noGrp="1"/>
          </p:cNvSpPr>
          <p:nvPr>
            <p:ph type="body" idx="1"/>
          </p:nvPr>
        </p:nvSpPr>
        <p:spPr>
          <a:xfrm>
            <a:off x="5476875" y="2525843"/>
            <a:ext cx="5111750" cy="2660519"/>
          </a:xfrm>
        </p:spPr>
        <p:txBody>
          <a:bodyPr/>
          <a:lstStyle/>
          <a:p>
            <a:pPr marL="285750" indent="-285750">
              <a:buFont typeface="Arial" panose="020B0604020202020204" pitchFamily="34" charset="0"/>
              <a:buChar char="•"/>
            </a:pPr>
            <a:r>
              <a:rPr lang="en-US" dirty="0"/>
              <a:t>Dotnet (</a:t>
            </a:r>
            <a:r>
              <a:rPr lang="en-US" dirty="0">
                <a:hlinkClick r:id="rId3"/>
              </a:rPr>
              <a:t>https://github.com/dotnet</a:t>
            </a:r>
            <a:r>
              <a:rPr lang="en-US" dirty="0"/>
              <a:t>)</a:t>
            </a:r>
          </a:p>
          <a:p>
            <a:pPr marL="285750" indent="-285750">
              <a:buFont typeface="Arial" panose="020B0604020202020204" pitchFamily="34" charset="0"/>
              <a:buChar char="•"/>
            </a:pPr>
            <a:r>
              <a:rPr lang="en-US" dirty="0" err="1"/>
              <a:t>Asp.Net</a:t>
            </a:r>
            <a:r>
              <a:rPr lang="en-US" dirty="0"/>
              <a:t> Core (</a:t>
            </a:r>
            <a:r>
              <a:rPr lang="en-US" dirty="0">
                <a:hlinkClick r:id="rId4"/>
              </a:rPr>
              <a:t>https://github.com/dotnet/aspnetcore</a:t>
            </a:r>
            <a:r>
              <a:rPr lang="en-US" dirty="0"/>
              <a:t>)</a:t>
            </a:r>
          </a:p>
          <a:p>
            <a:pPr marL="285750" indent="-285750">
              <a:buFont typeface="Arial" panose="020B0604020202020204" pitchFamily="34" charset="0"/>
              <a:buChar char="•"/>
            </a:pPr>
            <a:r>
              <a:rPr lang="en-US" dirty="0" err="1"/>
              <a:t>SignalR</a:t>
            </a:r>
            <a:r>
              <a:rPr lang="en-US" dirty="0"/>
              <a:t> (</a:t>
            </a:r>
            <a:r>
              <a:rPr lang="en-US" dirty="0">
                <a:hlinkClick r:id="rId5"/>
              </a:rPr>
              <a:t>https://github.com/SignalR</a:t>
            </a:r>
            <a:r>
              <a:rPr lang="en-US" dirty="0"/>
              <a:t>)</a:t>
            </a:r>
          </a:p>
          <a:p>
            <a:pPr marL="285750" indent="-285750">
              <a:buFont typeface="Arial" panose="020B0604020202020204" pitchFamily="34" charset="0"/>
              <a:buChar char="•"/>
            </a:pPr>
            <a:r>
              <a:rPr lang="en-US" dirty="0" err="1"/>
              <a:t>Powershell</a:t>
            </a:r>
            <a:r>
              <a:rPr lang="en-US" dirty="0"/>
              <a:t> Core (</a:t>
            </a:r>
            <a:r>
              <a:rPr lang="en-US" dirty="0">
                <a:hlinkClick r:id="rId6"/>
              </a:rPr>
              <a:t>https://github.com/PowerShell</a:t>
            </a:r>
            <a:r>
              <a:rPr lang="en-US" dirty="0"/>
              <a:t>)</a:t>
            </a:r>
          </a:p>
          <a:p>
            <a:endParaRPr lang="en-US" dirty="0"/>
          </a:p>
        </p:txBody>
      </p:sp>
      <p:sp>
        <p:nvSpPr>
          <p:cNvPr id="4" name="Date Placeholder 3">
            <a:extLst>
              <a:ext uri="{FF2B5EF4-FFF2-40B4-BE49-F238E27FC236}">
                <a16:creationId xmlns:a16="http://schemas.microsoft.com/office/drawing/2014/main" id="{0BBE8905-5677-B9E7-84AB-8BC8A0BF3E8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5C87AF-3B6A-5348-8F64-09C0B3E52773}"/>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5195BF98-0021-A1EC-99DA-DC9D34D5D46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16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Xunit.Net</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Modern simple TDD oriented design</a:t>
            </a:r>
          </a:p>
          <a:p>
            <a:pPr marL="285750" indent="-285750">
              <a:buFont typeface="Arial" panose="020B0604020202020204" pitchFamily="34" charset="0"/>
              <a:buChar char="•"/>
            </a:pPr>
            <a:r>
              <a:rPr lang="en-US" dirty="0"/>
              <a:t>Very thin API surface to get started</a:t>
            </a:r>
          </a:p>
          <a:p>
            <a:pPr marL="285750" indent="-285750">
              <a:buFont typeface="Arial" panose="020B0604020202020204" pitchFamily="34" charset="0"/>
              <a:buChar char="•"/>
            </a:pPr>
            <a:r>
              <a:rPr lang="en-US" dirty="0"/>
              <a:t>Tests are isolated from each other by default</a:t>
            </a:r>
          </a:p>
          <a:p>
            <a:pPr marL="285750" indent="-285750">
              <a:buFont typeface="Arial" panose="020B0604020202020204" pitchFamily="34" charset="0"/>
              <a:buChar char="•"/>
            </a:pPr>
            <a:r>
              <a:rPr lang="en-US" dirty="0"/>
              <a:t>Parallel execution by default</a:t>
            </a:r>
          </a:p>
          <a:p>
            <a:pPr marL="285750" indent="-285750">
              <a:buFont typeface="Arial" panose="020B0604020202020204" pitchFamily="34" charset="0"/>
              <a:buChar char="•"/>
            </a:pPr>
            <a:r>
              <a:rPr lang="en-US" dirty="0"/>
              <a:t>Its flexible enough to incorporate complex patterns using class fixtures and collection fixtures</a:t>
            </a:r>
          </a:p>
          <a:p>
            <a:pPr marL="285750" indent="-285750">
              <a:buFont typeface="Arial" panose="020B0604020202020204" pitchFamily="34" charset="0"/>
              <a:buChar char="•"/>
            </a:pPr>
            <a:r>
              <a:rPr lang="en-US" dirty="0"/>
              <a:t>Includes a (configurable) analyzer that evaluates our tests to promote consistent patterns</a:t>
            </a:r>
          </a:p>
          <a:p>
            <a:pPr marL="285750" indent="-285750">
              <a:buFont typeface="Arial" panose="020B0604020202020204" pitchFamily="34" charset="0"/>
              <a:buChar char="•"/>
            </a:pPr>
            <a:r>
              <a:rPr lang="en-US" dirty="0"/>
              <a:t> Works on any editor for any platform (VS, </a:t>
            </a:r>
            <a:r>
              <a:rPr lang="en-US" dirty="0" err="1"/>
              <a:t>VsCode</a:t>
            </a:r>
            <a:r>
              <a:rPr lang="en-US" dirty="0"/>
              <a:t>, </a:t>
            </a:r>
            <a:r>
              <a:rPr lang="en-US" dirty="0" err="1"/>
              <a:t>Jetbrain</a:t>
            </a:r>
            <a:r>
              <a:rPr lang="en-US"/>
              <a:t> Rider</a:t>
            </a:r>
            <a:r>
              <a:rPr lang="en-US" dirty="0"/>
              <a:t>)</a:t>
            </a:r>
          </a:p>
          <a:p>
            <a:pPr marL="285750" indent="-285750">
              <a:buFont typeface="Arial" panose="020B0604020202020204" pitchFamily="34" charset="0"/>
              <a:buChar char="•"/>
            </a:pPr>
            <a:r>
              <a:rPr lang="en-US" dirty="0"/>
              <a:t>Flexibility to create custom test runners.</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825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What's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783308" cy="3478427"/>
          </a:xfrm>
        </p:spPr>
        <p:txBody>
          <a:bodyPr>
            <a:normAutofit/>
          </a:bodyPr>
          <a:lstStyle/>
          <a:p>
            <a:pPr marL="285750" indent="-285750">
              <a:buFont typeface="Arial" panose="020B0604020202020204" pitchFamily="34" charset="0"/>
              <a:buChar char="•"/>
            </a:pPr>
            <a:r>
              <a:rPr lang="en-US" dirty="0"/>
              <a:t>MOQ is a .NET mocking framework that aids in unit testing by creating mock objects.</a:t>
            </a:r>
          </a:p>
          <a:p>
            <a:pPr marL="285750" indent="-285750">
              <a:buFont typeface="Arial" panose="020B0604020202020204" pitchFamily="34" charset="0"/>
              <a:buChar char="•"/>
            </a:pPr>
            <a:r>
              <a:rPr lang="en-US" dirty="0"/>
              <a:t>It allows you to simulate the behavior of dependencies, enabling isolated testing.</a:t>
            </a:r>
          </a:p>
          <a:p>
            <a:pPr marL="285750" indent="-285750">
              <a:buFont typeface="Arial" panose="020B0604020202020204" pitchFamily="34" charset="0"/>
              <a:buChar char="•"/>
            </a:pPr>
            <a:r>
              <a:rPr lang="en-US" dirty="0"/>
              <a:t>It was created by Daniel Cazzulino.</a:t>
            </a:r>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3430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Who USES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4" y="2230395"/>
            <a:ext cx="5739765" cy="3478427"/>
          </a:xfrm>
        </p:spPr>
        <p:txBody>
          <a:bodyPr>
            <a:normAutofit/>
          </a:bodyPr>
          <a:lstStyle/>
          <a:p>
            <a:pPr marL="285750" indent="-285750">
              <a:buFont typeface="Arial" panose="020B0604020202020204" pitchFamily="34" charset="0"/>
              <a:buChar char="•"/>
            </a:pPr>
            <a:r>
              <a:rPr lang="en-US" dirty="0"/>
              <a:t>Microsoft/</a:t>
            </a:r>
            <a:r>
              <a:rPr lang="en-US" dirty="0" err="1"/>
              <a:t>PowerToys</a:t>
            </a:r>
            <a:r>
              <a:rPr lang="en-US" dirty="0"/>
              <a:t> (</a:t>
            </a:r>
            <a:r>
              <a:rPr lang="en-US" dirty="0">
                <a:hlinkClick r:id="rId3"/>
              </a:rPr>
              <a:t>https://github.com/microsoft/PowerToys</a:t>
            </a:r>
            <a:r>
              <a:rPr lang="en-US" dirty="0"/>
              <a:t>)</a:t>
            </a:r>
          </a:p>
          <a:p>
            <a:pPr marL="285750" indent="-285750">
              <a:buFont typeface="Arial" panose="020B0604020202020204" pitchFamily="34" charset="0"/>
              <a:buChar char="•"/>
            </a:pPr>
            <a:r>
              <a:rPr lang="en-US" dirty="0" err="1"/>
              <a:t>Wox</a:t>
            </a:r>
            <a:r>
              <a:rPr lang="en-US" dirty="0"/>
              <a:t> (</a:t>
            </a:r>
            <a:r>
              <a:rPr lang="en-US" dirty="0">
                <a:hlinkClick r:id="rId4"/>
              </a:rPr>
              <a:t>https://github.com/Wox-launcher/Wox</a:t>
            </a:r>
            <a:r>
              <a:rPr lang="en-US" dirty="0"/>
              <a:t>)</a:t>
            </a:r>
          </a:p>
          <a:p>
            <a:pPr marL="285750" indent="-285750">
              <a:buFont typeface="Arial" panose="020B0604020202020204" pitchFamily="34" charset="0"/>
              <a:buChar char="•"/>
            </a:pPr>
            <a:r>
              <a:rPr lang="en-US" dirty="0"/>
              <a:t>Avalonia (</a:t>
            </a:r>
            <a:r>
              <a:rPr lang="en-US" dirty="0">
                <a:hlinkClick r:id="rId5"/>
              </a:rPr>
              <a:t>https://github.com/AvaloniaUI/Avalonia</a:t>
            </a:r>
            <a:r>
              <a:rPr lang="en-US" dirty="0"/>
              <a:t>)</a:t>
            </a:r>
          </a:p>
          <a:p>
            <a:pPr marL="285750" indent="-285750">
              <a:buFont typeface="Arial" panose="020B0604020202020204" pitchFamily="34" charset="0"/>
              <a:buChar char="•"/>
            </a:pPr>
            <a:r>
              <a:rPr lang="en-US" dirty="0" err="1"/>
              <a:t>Jellyfin</a:t>
            </a:r>
            <a:r>
              <a:rPr lang="en-US" dirty="0"/>
              <a:t> (</a:t>
            </a:r>
            <a:r>
              <a:rPr lang="en-US" dirty="0">
                <a:hlinkClick r:id="rId6"/>
              </a:rPr>
              <a:t>https://github.com/jellyfin/jellyfin</a:t>
            </a:r>
            <a:r>
              <a:rPr lang="en-US" dirty="0"/>
              <a:t>)</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0182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Moq</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Simplified Syntax</a:t>
            </a:r>
          </a:p>
          <a:p>
            <a:pPr marL="285750" indent="-285750">
              <a:buFont typeface="Arial" panose="020B0604020202020204" pitchFamily="34" charset="0"/>
              <a:buChar char="•"/>
            </a:pPr>
            <a:r>
              <a:rPr lang="en-US" dirty="0"/>
              <a:t>Lambda Expressions</a:t>
            </a:r>
          </a:p>
          <a:p>
            <a:pPr marL="285750" indent="-285750">
              <a:buFont typeface="Arial" panose="020B0604020202020204" pitchFamily="34" charset="0"/>
              <a:buChar char="•"/>
            </a:pPr>
            <a:r>
              <a:rPr lang="en-US" dirty="0"/>
              <a:t>No Interface Requirements</a:t>
            </a:r>
          </a:p>
          <a:p>
            <a:pPr marL="285750" indent="-285750">
              <a:buFont typeface="Arial" panose="020B0604020202020204" pitchFamily="34" charset="0"/>
              <a:buChar char="•"/>
            </a:pPr>
            <a:r>
              <a:rPr lang="en-US" dirty="0"/>
              <a:t>Strict Mocking by Default</a:t>
            </a:r>
          </a:p>
          <a:p>
            <a:pPr marL="285750" indent="-285750">
              <a:buFont typeface="Arial" panose="020B0604020202020204" pitchFamily="34" charset="0"/>
              <a:buChar char="•"/>
            </a:pPr>
            <a:r>
              <a:rPr lang="en-US" dirty="0"/>
              <a:t>Partial Mocking</a:t>
            </a:r>
          </a:p>
          <a:p>
            <a:pPr marL="285750" indent="-285750">
              <a:buFont typeface="Arial" panose="020B0604020202020204" pitchFamily="34" charset="0"/>
              <a:buChar char="•"/>
            </a:pPr>
            <a:r>
              <a:rPr lang="en-US" dirty="0"/>
              <a:t>Seamless Integration</a:t>
            </a:r>
          </a:p>
          <a:p>
            <a:pPr marL="285750" indent="-285750">
              <a:buFont typeface="Arial" panose="020B0604020202020204" pitchFamily="34" charset="0"/>
              <a:buChar char="•"/>
            </a:pPr>
            <a:r>
              <a:rPr lang="en-US" dirty="0"/>
              <a:t>Verification of Calls</a:t>
            </a:r>
          </a:p>
          <a:p>
            <a:pPr marL="285750" indent="-285750">
              <a:buFont typeface="Arial" panose="020B0604020202020204" pitchFamily="34" charset="0"/>
              <a:buChar char="•"/>
            </a:pPr>
            <a:r>
              <a:rPr lang="en-US" dirty="0"/>
              <a:t>No Need for Record and Replay</a:t>
            </a:r>
          </a:p>
          <a:p>
            <a:pPr marL="285750" indent="-285750">
              <a:buFont typeface="Arial" panose="020B0604020202020204" pitchFamily="34" charset="0"/>
              <a:buChar char="•"/>
            </a:pPr>
            <a:r>
              <a:rPr lang="en-US" dirty="0"/>
              <a:t>Strong Community Support</a:t>
            </a:r>
          </a:p>
          <a:p>
            <a:pPr marL="285750" indent="-285750">
              <a:buFont typeface="Arial" panose="020B0604020202020204" pitchFamily="34" charset="0"/>
              <a:buChar char="•"/>
            </a:pPr>
            <a:r>
              <a:rPr lang="en-US" dirty="0"/>
              <a:t>Readability and Maintainability</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602447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{AA4158E6-02A6-4AB1-BC65-2B441F232AE5}tf67328976_win32</Template>
  <TotalTime>890</TotalTime>
  <Words>1375</Words>
  <Application>Microsoft Office PowerPoint</Application>
  <PresentationFormat>Widescreen</PresentationFormat>
  <Paragraphs>160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Tenorite</vt:lpstr>
      <vt:lpstr>Wingdings</vt:lpstr>
      <vt:lpstr>Office Theme</vt:lpstr>
      <vt:lpstr>Unit Testing with Xunit.net &amp; Moq</vt:lpstr>
      <vt:lpstr>AGENDA</vt:lpstr>
      <vt:lpstr>Why Unit test?</vt:lpstr>
      <vt:lpstr>What’s Xunit.Net?</vt:lpstr>
      <vt:lpstr>Who uses Xunit.Net?</vt:lpstr>
      <vt:lpstr>Why Xunit.Net?</vt:lpstr>
      <vt:lpstr>What's Moq?</vt:lpstr>
      <vt:lpstr>Who USES Moq?</vt:lpstr>
      <vt:lpstr>Why Moq?</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Xunit.net &amp; Moq</dc:title>
  <dc:creator>Jaxel Rojas Lopez</dc:creator>
  <cp:lastModifiedBy>Reyis Nieves</cp:lastModifiedBy>
  <cp:revision>36</cp:revision>
  <dcterms:created xsi:type="dcterms:W3CDTF">2023-07-21T18:39:40Z</dcterms:created>
  <dcterms:modified xsi:type="dcterms:W3CDTF">2023-08-11T03:31:50Z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