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8" r:id="rId3"/>
  </p:sldIdLst>
  <p:sldSz cx="10688638" cy="756285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 userDrawn="1">
          <p15:clr>
            <a:srgbClr val="A4A3A4"/>
          </p15:clr>
        </p15:guide>
        <p15:guide id="2" orient="horz" pos="1192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2777" userDrawn="1">
          <p15:clr>
            <a:srgbClr val="A4A3A4"/>
          </p15:clr>
        </p15:guide>
        <p15:guide id="5" orient="horz" pos="4015" userDrawn="1">
          <p15:clr>
            <a:srgbClr val="A4A3A4"/>
          </p15:clr>
        </p15:guide>
        <p15:guide id="6" orient="horz" pos="4160" userDrawn="1">
          <p15:clr>
            <a:srgbClr val="A4A3A4"/>
          </p15:clr>
        </p15:guide>
        <p15:guide id="7" pos="501" userDrawn="1">
          <p15:clr>
            <a:srgbClr val="A4A3A4"/>
          </p15:clr>
        </p15:guide>
        <p15:guide id="8" pos="3197" userDrawn="1">
          <p15:clr>
            <a:srgbClr val="A4A3A4"/>
          </p15:clr>
        </p15:guide>
        <p15:guide id="9" pos="3542" userDrawn="1">
          <p15:clr>
            <a:srgbClr val="A4A3A4"/>
          </p15:clr>
        </p15:guide>
        <p15:guide id="10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514" y="72"/>
      </p:cViewPr>
      <p:guideLst>
        <p:guide orient="horz" pos="1002"/>
        <p:guide orient="horz" pos="1192"/>
        <p:guide orient="horz" pos="2432"/>
        <p:guide orient="horz" pos="2777"/>
        <p:guide orient="horz" pos="4015"/>
        <p:guide orient="horz" pos="4160"/>
        <p:guide pos="501"/>
        <p:guide pos="3197"/>
        <p:guide pos="354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them Chauhan" userId="1b8481aea0094c6b" providerId="LiveId" clId="{07843CD9-CB1B-478D-9486-CE069E143752}"/>
    <pc:docChg chg="modSld">
      <pc:chgData name="Rythem Chauhan" userId="1b8481aea0094c6b" providerId="LiveId" clId="{07843CD9-CB1B-478D-9486-CE069E143752}" dt="2025-06-13T20:23:05.463" v="69" actId="1076"/>
      <pc:docMkLst>
        <pc:docMk/>
      </pc:docMkLst>
      <pc:sldChg chg="addSp modSp mod">
        <pc:chgData name="Rythem Chauhan" userId="1b8481aea0094c6b" providerId="LiveId" clId="{07843CD9-CB1B-478D-9486-CE069E143752}" dt="2025-06-13T20:23:05.463" v="69" actId="1076"/>
        <pc:sldMkLst>
          <pc:docMk/>
          <pc:sldMk cId="1551884107" sldId="256"/>
        </pc:sldMkLst>
        <pc:spChg chg="mod">
          <ac:chgData name="Rythem Chauhan" userId="1b8481aea0094c6b" providerId="LiveId" clId="{07843CD9-CB1B-478D-9486-CE069E143752}" dt="2025-06-13T20:22:54.374" v="66" actId="5793"/>
          <ac:spMkLst>
            <pc:docMk/>
            <pc:sldMk cId="1551884107" sldId="256"/>
            <ac:spMk id="5" creationId="{C5D580F8-F832-B79A-E647-0A63F5337C95}"/>
          </ac:spMkLst>
        </pc:spChg>
        <pc:graphicFrameChg chg="add mod">
          <ac:chgData name="Rythem Chauhan" userId="1b8481aea0094c6b" providerId="LiveId" clId="{07843CD9-CB1B-478D-9486-CE069E143752}" dt="2025-06-13T20:23:05.463" v="69" actId="1076"/>
          <ac:graphicFrameMkLst>
            <pc:docMk/>
            <pc:sldMk cId="1551884107" sldId="256"/>
            <ac:graphicFrameMk id="7" creationId="{3F7D3E1A-58DD-1462-E22F-B5CFC88C1A3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Shareholders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Happy Family</c:v>
                </c:pt>
                <c:pt idx="1">
                  <c:v>Hour Family</c:v>
                </c:pt>
                <c:pt idx="2">
                  <c:v>Co Family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0.6</c:v>
                </c:pt>
                <c:pt idx="1">
                  <c:v>0.2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A7-4859-946D-BFF3CB7823C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494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2678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1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42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279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3915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601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4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67725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64292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17997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</p:spTree>
    <p:extLst>
      <p:ext uri="{BB962C8B-B14F-4D97-AF65-F5344CB8AC3E}">
        <p14:creationId xmlns:p14="http://schemas.microsoft.com/office/powerpoint/2010/main" val="298335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709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8040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9715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565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87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183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709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52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636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91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15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</p:spPr>
        <p:txBody>
          <a:bodyPr/>
          <a:lstStyle/>
          <a:p>
            <a:r>
              <a:rPr lang="en-AU" dirty="0" err="1"/>
              <a:t>HappyHour</a:t>
            </a:r>
            <a:r>
              <a:rPr lang="en-AU" dirty="0"/>
              <a:t> Co. Company Profile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AU" sz="1400" dirty="0"/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95528" y="1892808"/>
            <a:ext cx="4279392" cy="1965960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900" dirty="0"/>
              <a:t>Producer and marketer of beer, spirits and non-alcoholic beverages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/>
              <a:t>Operations- Manufacturing facilities, distribution and direct sales 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900" dirty="0"/>
              <a:t>Geography of operations: Singapore, Malaysia, China.                  </a:t>
            </a:r>
            <a:r>
              <a:rPr lang="en-IN" sz="900" dirty="0"/>
              <a:t>Headquarters: Singapore. </a:t>
            </a:r>
            <a:endParaRPr lang="en-US" sz="900" dirty="0"/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900" dirty="0"/>
              <a:t>#1 player in beer and spirits in Singapore &amp; Malaysia and #1 player in non-alcoholic beverages in Malaysia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900" dirty="0"/>
              <a:t>Outsourced manufacturing- In Malaysia to Brew Co.                                       Own manufacturing-  Singapore and China (recently expanded operations in China)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900" dirty="0"/>
              <a:t>Strong supply chain, good relationships with distributors and creating new bottling facilities in Cambodia</a:t>
            </a:r>
            <a:endParaRPr lang="en-AU" sz="9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528" y="16459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5528" y="4309416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Shareholders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623561" y="4292798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Indicative valuation</a:t>
            </a:r>
          </a:p>
        </p:txBody>
      </p:sp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>
          <a:xfrm>
            <a:off x="795529" y="6876079"/>
            <a:ext cx="9107423" cy="12490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Source: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3560" y="1645920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Key financials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9457671" y="487407"/>
            <a:ext cx="445281" cy="445281"/>
            <a:chOff x="7791881" y="273464"/>
            <a:chExt cx="864014" cy="864014"/>
          </a:xfrm>
        </p:grpSpPr>
        <p:grpSp>
          <p:nvGrpSpPr>
            <p:cNvPr id="44" name="Group 43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3" name="Rectangle 22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6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7FC86-B328-0CD3-E51F-96DB06D80837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728789" y="1942040"/>
            <a:ext cx="4279392" cy="1965960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/>
              <a:t> </a:t>
            </a:r>
            <a:r>
              <a:rPr lang="en-AU" sz="900" u="sng" dirty="0"/>
              <a:t>FY2020 </a:t>
            </a:r>
          </a:p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900" dirty="0"/>
              <a:t>Revenue: </a:t>
            </a:r>
            <a:r>
              <a:rPr lang="en-IN" sz="900" dirty="0"/>
              <a:t>1,071 US$mm </a:t>
            </a:r>
          </a:p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IN" sz="900" dirty="0"/>
              <a:t>EBITDA: 300 US$mm (up 20% pcp )</a:t>
            </a:r>
          </a:p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IN" sz="900" dirty="0"/>
              <a:t>NPAT: 193 US$mm</a:t>
            </a:r>
          </a:p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170000"/>
              <a:buFont typeface="Wingdings" panose="05000000000000000000" pitchFamily="2" charset="2"/>
              <a:buChar char="§"/>
            </a:pPr>
            <a:r>
              <a:rPr lang="en-IN" sz="900" u="sng" dirty="0"/>
              <a:t>EBITDA breakdown by segment</a:t>
            </a:r>
          </a:p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900" dirty="0"/>
              <a:t>Beer: 135 </a:t>
            </a:r>
            <a:r>
              <a:rPr lang="en-IN" sz="900" dirty="0"/>
              <a:t>US$mm </a:t>
            </a:r>
            <a:endParaRPr lang="en-US" sz="900" dirty="0"/>
          </a:p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900" dirty="0"/>
              <a:t>Spirits: 105 </a:t>
            </a:r>
            <a:r>
              <a:rPr lang="en-IN" sz="900" dirty="0"/>
              <a:t>US$mm </a:t>
            </a:r>
            <a:endParaRPr lang="en-US" sz="900" dirty="0"/>
          </a:p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sz="900" dirty="0"/>
              <a:t>Non-alcoholic beverages: 60 </a:t>
            </a:r>
            <a:r>
              <a:rPr lang="en-IN" sz="900" dirty="0"/>
              <a:t>US$mm </a:t>
            </a:r>
          </a:p>
          <a:p>
            <a:pPr marL="171450" lvl="1" indent="-17145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endParaRPr lang="en-IN" sz="9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580F8-F832-B79A-E647-0A63F5337C9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95529" y="4583945"/>
            <a:ext cx="4279392" cy="1965960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0" lvl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</a:pP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D8185-2CFA-70F7-B750-AC47B513EF8A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728789" y="4614595"/>
            <a:ext cx="4279392" cy="1965960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900" dirty="0"/>
              <a:t>EV/EBITDA range of 10.0x – 11.5x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900" dirty="0"/>
              <a:t>Preliminary valuation = US$ 3,500 mm</a:t>
            </a:r>
            <a:endParaRPr lang="en-AU" sz="9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F7D3E1A-58DD-1462-E22F-B5CFC88C1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194598"/>
              </p:ext>
            </p:extLst>
          </p:nvPr>
        </p:nvGraphicFramePr>
        <p:xfrm>
          <a:off x="680457" y="4583801"/>
          <a:ext cx="3990498" cy="2125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5188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auction process and key workstreams</a:t>
            </a:r>
          </a:p>
        </p:txBody>
      </p:sp>
      <p:sp>
        <p:nvSpPr>
          <p:cNvPr id="9" name="PageNumber"/>
          <p:cNvSpPr txBox="1"/>
          <p:nvPr/>
        </p:nvSpPr>
        <p:spPr>
          <a:xfrm>
            <a:off x="5233101" y="6895540"/>
            <a:ext cx="222437" cy="17794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76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16754883"/>
              </p:ext>
            </p:extLst>
          </p:nvPr>
        </p:nvGraphicFramePr>
        <p:xfrm>
          <a:off x="913379" y="1745511"/>
          <a:ext cx="8861879" cy="4600672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1032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9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949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</a:rPr>
                        <a:t>Date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Event</a:t>
                      </a:r>
                      <a:endParaRPr lang="en-US" sz="900" b="1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Key workstreams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998">
                <a:tc rowSpan="3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1: Indicative Bid Phase </a:t>
                      </a:r>
                    </a:p>
                  </a:txBody>
                  <a:tcPr marL="44487" marR="88975" marT="17795" marB="0" anchor="ctr"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Mar 19, 2020</a:t>
                      </a:r>
                      <a:endParaRPr lang="en-US" sz="9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Release of indicative bid documents</a:t>
                      </a: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Access to the Transaction information memorandum (the “Information Memorandum”), vendor due diligence reports and financial forecasts.</a:t>
                      </a: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Bidders will have the opportunity to submit no 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more than 20 questions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via the form outlined in Appendix I to Financial Advisor </a:t>
                      </a: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Submission of  Bid Documents containing information about- 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Purchaser, Purchase Price, Assumptions, Sources of Funds, Due Diligence, Timing and Contingencies, Structure, Advisors, Additional Information</a:t>
                      </a:r>
                      <a:endParaRPr lang="en-US" sz="9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Apr 9, 2020 (9am) -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Apr 13, 2020 (5pm)</a:t>
                      </a:r>
                      <a:endParaRPr lang="en-US" sz="9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Indicative Bid Q&amp;A Process</a:t>
                      </a:r>
                      <a:endParaRPr lang="en-US" sz="9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May 13, 2020 (5pm)</a:t>
                      </a:r>
                      <a:endParaRPr lang="en-US" sz="9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Submission of Indicative Bid</a:t>
                      </a:r>
                      <a:endParaRPr lang="en-US" sz="9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5227">
                <a:tc rowSpan="2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2: Final Bid Phase </a:t>
                      </a:r>
                    </a:p>
                  </a:txBody>
                  <a:tcPr marL="44487" marR="88975" marT="17795" marB="0" anchor="ctr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Late May 2020</a:t>
                      </a:r>
                      <a:endParaRPr lang="en-US" sz="9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Start of final bid phase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Release of Process Letter Two and a short list of Bidders will be chosen to progress to the Final Bid Phase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Shortlisted Bidders will be provided with: Further access to the electronic data room populated with due diligence materials; • Guided site visits; • Presentations from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HappyHour’s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management team; • An additional question and answer process; and • Transaction implementation documentation. </a:t>
                      </a:r>
                      <a:endParaRPr lang="en-US" sz="9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5227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Late July 2020</a:t>
                      </a:r>
                      <a:endParaRPr lang="en-US" sz="900" b="0" i="0" u="none" strike="noStrike" cap="non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Submission of final bid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15666" y="1964858"/>
            <a:ext cx="971616" cy="1864544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5666" y="3925356"/>
            <a:ext cx="971616" cy="2276706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979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PITCHPROSLIDECOUNT" val="2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5232af7-736d-4928-93a7-3c7ce97efd42"/>
  <p:tag name="SIZEANDPOSITION" val="0d50b0f8-9899-4e4a-97a7-221586b77d6b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TWi5oHZEk/ImHbvuNYKGJCxNLw4+kR1zwQoZ0q83yPKwijhVyqbNtuyGAaTk/lDotoEJFCwGsMpMKEWpN4tAchKBEMsK/N3bzTos7Gd3IDvHQrXo13Q6YoNoRIw2VT3BbTGmRmCMLXx/FzFvknKX8JRXJzmadUbvlm8ymH6FRyMxRW+snvbqrqp8tq3umEZcudJA59gl64VL74/rXzf/o0ns/uyDUErpJoRJWuOYS+WjBLYLwsVSYAuU1tHv7N4eczqZPJFbAyUDTgaE6e8SITb5uK+oKRnm743yS+KK83U5+D0tPdgwmVUmQMLS8l9KBRNm/FP0zjXoGjzsItd+ioL8M6OrkJt1GUV8f3xzTQ0PIC1o+BZNIYxkzdxjP6SB6L3Se3by6Hi5y9p5iOpKvwF1NotQfi9sKRE8MSZ16P8Bmmtc0IqmEOTnz9eg/VYzzfJqMr6EIrlz3XRnPpzvNcc/4xnXDQmF0QL+8azIw3S3facSDcfrmnUdf2cKO63NcmZYWsNEjcvmjLx/fX/Lq13Uj3a9N9d/tB1ZiyhL+jczHAN+n+qI5aNNQmWHe4G+Czgq4MKsQ1ZJb/7ctXbcyqnJnsJyFHCYUsKYKaseAWiuLMJV2uTDMEqg7K52L1fdMFvZ5CNUe68vnq7cax0HmSlZcvdXLSnJVq5ErZyrKpE5opqm7Y7sJktZo3SqpeORyvG4A9BL4hZzkVg11kTrI0HvzQNx887fFHr+i1tOrEbrQ2cdGmrgdeaM9ahl7EVdvLN36+RXzMmhH1EfmfbRUrwnyClXO5k/E6puLBMwmQmrFixa6Q1ELmCeH5A9F/3PWAu9xLkjF0D/rrQpSZoTQX8wIhPrrmi1NrILRxVPRpGqoRfKpF+QzdeNK79eu3dy+KvC6NRW+/9Cz3gRY7nxGD75opy3EO1Ql5TSXM3PopmaboQwxT97Z5GZWMwC66kmnT9JXiYjMhwZWvqEzMrCiOCkfsXy4gX4zgzh/YVin6O70KgjxLrsHVdXxT88izm9qBqMuRfCqkN8BjCg8FeAQPw4KvgWeggCc+nLsSnMjGjEsDfPC5+Uy2bT2lUEwBq31GpV+6l0eN0MDcRWmf/qN5vcLG7zPszotglyDtlF2jiBNAkGdprcF0xbLPHyxx73J1VHQ72LXrOiYB9FoxoQOEqeGCOvS3aRduJAZJfOynCKyu4HQUrKz/qR8UIlxEETE3K7SAyZaIjn3ezYSD6JjdpyvaWsLBQLn/6y++m9pLXtfubhX3/YY6fhgsMDqixDhxVq0IU28b4cJB84gTrF+11NNZ9s1yvF8HGtc1C1KvbsQykdTSuN2X5YyyXbvXPBXBORRbJfjjST94sT5gNS81awCNBzwZ6k//PLgYNLLAEvZBXNkS9Y657vNyNb5rb0x7IeFzS5c6YOl1yDXBEiZ582Afxbcd/D0/slBquJ4phRomDISyvJty4hgzBG8qADMC0gwOKkQmLzXGCeCezhCOnc7Fr0xVQgAx4qBALHOYPrHPoxH075gNjBfboLP9Kk8eqAvfOk41c+abP+EWSI2CnzgVn/vw7UA/a5KszXyimESn811n0JuMk7HPYWfwwDVvhhQtNAi3KDQtkE7j68jXo/L06HzrzRYs7YzPSZUWSkG5kcbQfbdKTUNxaJzdDJsNikK8jrD6cPxrDFI7bpS+9DOhLPw3W0JZQV952FKIw4sUXLvSqw/dhNDW4jsOBqwQMJSG7wq7aZtT9kteEZCM/M+1YP+XdKSHBQJw4F6QT/jZO+WzUJlBz1/1gnjOeFwOmFT8ZI/aOQsQnPxe+ySqTKX96hMVllQnvdB9xWvYdATLTOvoPY3mxa+3MwpeKlVWKQtldgeV+8N2zW0mPbSbXjD4Uu3B/8FQA4NBScDoeRhmZFwY4qlzgRqlyGQHyl3zw3h+UDe8j/0pMOn/3Wuez6IeQ4gM69Ewg/ZGShUJArMBEP3qyfv0thq6YbRtVlNxDCoT7eSxuPU+WLW2akXgimBHpLsuY0A3ZIHOdLtXe4s2g/XsA0i2ndOsy73FnEVrtTgPbCRlZ1eETnNMtp6+pHSC8Dew3z99GuxQgZcK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geN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f6697a79-f97a-4327-b638-8b63a488487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SSHAPESIZEANDPOSITIONDETAILS" val="top=165.6&amp;left=37.44&amp;height=572.46&amp;width=717.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56b5bb0d-2f61-4d54-8cbf-2c285620e792.potx" id="{F6E0622A-2784-44F4-99C7-15C7C0F5D709}" vid="{0ED3CDAB-2188-4B27-AEDC-194B090485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301</TotalTime>
  <Words>385</Words>
  <Application>Microsoft Office PowerPoint</Application>
  <PresentationFormat>Custom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Times New Roman</vt:lpstr>
      <vt:lpstr>Wingdings</vt:lpstr>
      <vt:lpstr>PP+ UnifiedGIB - A4</vt:lpstr>
      <vt:lpstr>HappyHour Co. Company Profile</vt:lpstr>
      <vt:lpstr>Overview of auction process and key workstreams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Rythem Chauhan</cp:lastModifiedBy>
  <cp:revision>22</cp:revision>
  <dcterms:created xsi:type="dcterms:W3CDTF">2020-04-17T12:29:06Z</dcterms:created>
  <dcterms:modified xsi:type="dcterms:W3CDTF">2025-06-13T20:24:02Z</dcterms:modified>
</cp:coreProperties>
</file>