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5" r:id="rId3"/>
    <p:sldId id="357" r:id="rId4"/>
    <p:sldId id="257" r:id="rId5"/>
    <p:sldId id="318" r:id="rId6"/>
    <p:sldId id="319" r:id="rId7"/>
    <p:sldId id="324" r:id="rId8"/>
    <p:sldId id="325" r:id="rId9"/>
    <p:sldId id="326" r:id="rId10"/>
    <p:sldId id="329" r:id="rId11"/>
    <p:sldId id="328" r:id="rId12"/>
    <p:sldId id="335" r:id="rId13"/>
    <p:sldId id="337" r:id="rId14"/>
    <p:sldId id="351" r:id="rId15"/>
    <p:sldId id="333" r:id="rId16"/>
    <p:sldId id="336" r:id="rId17"/>
    <p:sldId id="332" r:id="rId18"/>
    <p:sldId id="338" r:id="rId19"/>
    <p:sldId id="339" r:id="rId20"/>
    <p:sldId id="340" r:id="rId21"/>
    <p:sldId id="343" r:id="rId22"/>
    <p:sldId id="341" r:id="rId23"/>
    <p:sldId id="344" r:id="rId24"/>
    <p:sldId id="347" r:id="rId25"/>
    <p:sldId id="348" r:id="rId26"/>
    <p:sldId id="346" r:id="rId27"/>
    <p:sldId id="350" r:id="rId28"/>
    <p:sldId id="342" r:id="rId29"/>
    <p:sldId id="353" r:id="rId30"/>
    <p:sldId id="321" r:id="rId31"/>
    <p:sldId id="296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_prefix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s://en.wikipedia.org/wiki/Decimal_prefi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EDEC_memory_standards#Unit_prefixes_for_semiconductor_storage_capacity" TargetMode="External"/><Relationship Id="rId5" Type="http://schemas.openxmlformats.org/officeDocument/2006/relationships/hyperlink" Target="https://en.wikipedia.org/wiki/IEC_80000-13" TargetMode="External"/><Relationship Id="rId4" Type="http://schemas.openxmlformats.org/officeDocument/2006/relationships/hyperlink" Target="https://en.wikipedia.org/wiki/Binary_prefi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mal" TargetMode="External"/><Relationship Id="rId7" Type="http://schemas.openxmlformats.org/officeDocument/2006/relationships/hyperlink" Target="https://en.wikipedia.org/wiki/JEDEC_memory_standards#Unit_prefixes_for_semiconductor_storage_capacity" TargetMode="External"/><Relationship Id="rId2" Type="http://schemas.openxmlformats.org/officeDocument/2006/relationships/hyperlink" Target="https://en.wikipedia.org/wiki/By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EC_80000-13" TargetMode="External"/><Relationship Id="rId5" Type="http://schemas.openxmlformats.org/officeDocument/2006/relationships/hyperlink" Target="https://en.wikipedia.org/wiki/Binary_prefix" TargetMode="External"/><Relationship Id="rId4" Type="http://schemas.openxmlformats.org/officeDocument/2006/relationships/hyperlink" Target="https://en.wikipedia.org/wiki/Metric_prefix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yte" TargetMode="External"/><Relationship Id="rId3" Type="http://schemas.openxmlformats.org/officeDocument/2006/relationships/hyperlink" Target="https://media-journal.info/?p=item&amp;aid=155" TargetMode="External"/><Relationship Id="rId7" Type="http://schemas.openxmlformats.org/officeDocument/2006/relationships/hyperlink" Target="https://en.wikipedia.org/wiki/Bit" TargetMode="External"/><Relationship Id="rId2" Type="http://schemas.openxmlformats.org/officeDocument/2006/relationships/hyperlink" Target="http://talkoven.onlinerechn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o.org/standard/63598.html" TargetMode="External"/><Relationship Id="rId5" Type="http://schemas.openxmlformats.org/officeDocument/2006/relationships/hyperlink" Target="https://en.wikipedia.org/wiki/Information" TargetMode="External"/><Relationship Id="rId10" Type="http://schemas.openxmlformats.org/officeDocument/2006/relationships/hyperlink" Target="https://en.wikipedia.org/wiki/Computer_science" TargetMode="External"/><Relationship Id="rId4" Type="http://schemas.openxmlformats.org/officeDocument/2006/relationships/hyperlink" Target="https://doi.org/10.21728/logeion.2016v3n1.p16-28" TargetMode="External"/><Relationship Id="rId9" Type="http://schemas.openxmlformats.org/officeDocument/2006/relationships/hyperlink" Target="https://en.wikipedia.org/wiki/Informat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1.</a:t>
            </a:r>
            <a:r>
              <a:rPr lang="bg-BG" altLang="bg-BG" i="1" dirty="0"/>
              <a:t>Информация</a:t>
            </a:r>
            <a:r>
              <a:rPr lang="en-US" altLang="bg-BG" i="1" dirty="0"/>
              <a:t>.</a:t>
            </a:r>
            <a:br>
              <a:rPr lang="bg-BG" altLang="bg-BG" i="1" dirty="0"/>
            </a:br>
            <a:r>
              <a:rPr lang="bg-BG" altLang="bg-BG" i="1" dirty="0"/>
              <a:t>Науката Информатика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694-941D-46C5-A176-85CA5DDE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B088-746C-4F6A-80D0-C86407EF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C00000"/>
                </a:solidFill>
              </a:rPr>
              <a:t>Предаването на информация става чрез съобщения.</a:t>
            </a:r>
          </a:p>
          <a:p>
            <a:r>
              <a:rPr lang="bg-BG" dirty="0"/>
              <a:t>(Представянето – чрез данни.)</a:t>
            </a:r>
          </a:p>
          <a:p>
            <a:r>
              <a:rPr lang="bg-BG" b="1" dirty="0">
                <a:solidFill>
                  <a:srgbClr val="C00000"/>
                </a:solidFill>
              </a:rPr>
              <a:t>Съобщението</a:t>
            </a:r>
            <a:r>
              <a:rPr lang="bg-BG" b="1" dirty="0"/>
              <a:t> е подредена последователност от знаци, предназначени да предават информация.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31343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C473-57BE-4102-B13A-A74F99F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Информацията като процес на разбиране</a:t>
            </a:r>
            <a:br>
              <a:rPr lang="bg-BG" dirty="0"/>
            </a:br>
            <a:r>
              <a:rPr lang="bg-BG" dirty="0"/>
              <a:t>(в теория на информацията)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7BE8-1604-4903-A2E5-D7DD6371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Знаците в получаваното </a:t>
            </a:r>
            <a:r>
              <a:rPr lang="bg-BG" dirty="0"/>
              <a:t>(от субекта) </a:t>
            </a:r>
            <a:r>
              <a:rPr lang="bg-BG" b="1" dirty="0"/>
              <a:t>съобщение принадлежат на някакъв входен език </a:t>
            </a:r>
            <a:r>
              <a:rPr lang="en-US" b="1" dirty="0"/>
              <a:t>X</a:t>
            </a:r>
            <a:r>
              <a:rPr lang="bg-BG" b="1" dirty="0"/>
              <a:t>.</a:t>
            </a:r>
          </a:p>
          <a:p>
            <a:r>
              <a:rPr lang="bg-BG" b="1" dirty="0"/>
              <a:t>За да се получи информация, входящото съобщение се интерпретира, при което се създава изходящ резултат, отново във вид на съобщение, знаците, на което са от изходен език </a:t>
            </a:r>
            <a:r>
              <a:rPr lang="en-US" b="1" dirty="0"/>
              <a:t>Y.</a:t>
            </a:r>
            <a:endParaRPr lang="bg-B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A903-8428-4215-BA20-0752E6B24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0" y="4385973"/>
            <a:ext cx="6239009" cy="150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DB19-C1CE-4DF4-98BA-25871595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bg-BG" dirty="0"/>
              <a:t>Сигнали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9DA2-216B-45A2-B2B7-7CA86447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913745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rgbClr val="C00000"/>
                </a:solidFill>
              </a:rPr>
              <a:t>Съобщенията се пренасят чрез сигнали.</a:t>
            </a:r>
          </a:p>
          <a:p>
            <a:r>
              <a:rPr lang="bg-BG" dirty="0"/>
              <a:t>Сигналът може да бъде разпознат като съобщение на някакъв език, ако има подходящ приемник.</a:t>
            </a:r>
          </a:p>
          <a:p>
            <a:pPr lvl="1"/>
            <a:r>
              <a:rPr lang="bg-BG" dirty="0"/>
              <a:t>Хората не обработват всички сигнали (със сила над прага за улавяне на сигнали), които получават, и съответно не ги преобразуват в съобщения и не извличат информация от тях. Напр. пропускаме (понякога) странични шумове, не виждаме някои предмети и т.н. Това не е сигурно, че е точно така, защото не познаваме добре механизмите на работа на съзнанието, а още по-малко – на подсъзнанието. Сигурно, на доста хора се е случвало докато се разхождат да се замислят за някой познат</a:t>
            </a:r>
            <a:r>
              <a:rPr lang="en-US" dirty="0"/>
              <a:t>, </a:t>
            </a:r>
            <a:r>
              <a:rPr lang="bg-BG" dirty="0"/>
              <a:t>когото не са видели осъзнато и след това наистина да го видят.</a:t>
            </a:r>
          </a:p>
          <a:p>
            <a:pPr lvl="1"/>
            <a:r>
              <a:rPr lang="bg-BG" dirty="0"/>
              <a:t>В компютърните системи е по-формално положението: една програма прихваща съобщения, които се отнасят и са „разбираеми“(т.е. може да ги обработва) за нея, а другите не ги използва.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035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/>
          </a:bodyPr>
          <a:lstStyle/>
          <a:p>
            <a:r>
              <a:rPr lang="bg-BG" dirty="0"/>
              <a:t>Около нас във въздуха има </a:t>
            </a:r>
            <a:r>
              <a:rPr lang="bg-BG" b="1" dirty="0"/>
              <a:t>множество сигнали – радиовълни, електро-магнитни, на различни честоти, звукове, миризми</a:t>
            </a:r>
            <a:r>
              <a:rPr lang="bg-BG" dirty="0"/>
              <a:t>…</a:t>
            </a:r>
          </a:p>
          <a:p>
            <a:r>
              <a:rPr lang="bg-BG" dirty="0"/>
              <a:t>(Очевидно) </a:t>
            </a:r>
            <a:r>
              <a:rPr lang="bg-BG" b="1" dirty="0"/>
              <a:t>Хората</a:t>
            </a:r>
            <a:r>
              <a:rPr lang="bg-BG" dirty="0"/>
              <a:t> не могат да </a:t>
            </a:r>
            <a:r>
              <a:rPr lang="bg-BG" b="1" dirty="0"/>
              <a:t>уловят</a:t>
            </a:r>
            <a:r>
              <a:rPr lang="bg-BG" dirty="0"/>
              <a:t> всички сигнали, а </a:t>
            </a:r>
            <a:r>
              <a:rPr lang="bg-BG" b="1" dirty="0"/>
              <a:t>само такива, за които притежават сензори: образи, звук, допир, мирис, вкус </a:t>
            </a:r>
            <a:r>
              <a:rPr lang="bg-BG" dirty="0"/>
              <a:t>(и други по-малко или повече известни, реални или нереални, сетива).</a:t>
            </a:r>
          </a:p>
          <a:p>
            <a:r>
              <a:rPr lang="bg-BG" dirty="0"/>
              <a:t>Съществуват много </a:t>
            </a:r>
            <a:r>
              <a:rPr lang="bg-BG" b="1" dirty="0"/>
              <a:t>технически устройства</a:t>
            </a:r>
            <a:r>
              <a:rPr lang="bg-BG" dirty="0"/>
              <a:t> за приемане. Някои са по-сложни и се наричат </a:t>
            </a:r>
            <a:r>
              <a:rPr lang="bg-BG" b="1" dirty="0">
                <a:solidFill>
                  <a:srgbClr val="C00000"/>
                </a:solidFill>
              </a:rPr>
              <a:t>приемници</a:t>
            </a:r>
            <a:r>
              <a:rPr lang="bg-BG" dirty="0"/>
              <a:t> – на радио и електро-магнитни сигнали. Други са по-специализирани и се наричат </a:t>
            </a:r>
            <a:r>
              <a:rPr lang="bg-BG" b="1" dirty="0">
                <a:solidFill>
                  <a:srgbClr val="C00000"/>
                </a:solidFill>
              </a:rPr>
              <a:t>сензори или датчици</a:t>
            </a:r>
            <a:r>
              <a:rPr lang="bg-BG" dirty="0"/>
              <a:t>. Такива са за измерване на различни параметри на различни обекти – температура, влажност на въздуха, замърсеност, скорост и мн. др.</a:t>
            </a:r>
          </a:p>
        </p:txBody>
      </p:sp>
    </p:spTree>
    <p:extLst>
      <p:ext uri="{BB962C8B-B14F-4D97-AF65-F5344CB8AC3E}">
        <p14:creationId xmlns:p14="http://schemas.microsoft.com/office/powerpoint/2010/main" val="29931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E300-0E1E-4755-8C6B-36E5BF6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bg-BG" dirty="0"/>
              <a:t>Сензори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A073-7D6C-48C2-BD17-88C6FEE8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5080000"/>
          </a:xfrm>
        </p:spPr>
        <p:txBody>
          <a:bodyPr>
            <a:normAutofit fontScale="92500"/>
          </a:bodyPr>
          <a:lstStyle/>
          <a:p>
            <a:r>
              <a:rPr lang="bg-BG" dirty="0"/>
              <a:t>При хората част от информацията получена от сензорите е във вид на размити знания за „топло-студено-нормално…“, „вкусно-горчиво-сладко…“, „аромат на теменужка, ябълка…“ и др.</a:t>
            </a:r>
          </a:p>
          <a:p>
            <a:r>
              <a:rPr lang="bg-BG" dirty="0"/>
              <a:t>Предимство на техническите устройства, е че измерените данни могат да бъдат записвани автоматизирано с техните точни стойности и в последствие обработвани. Разбира се, устройства за разпознаване на аромат и вкус не е лесно да бъдат разработени.</a:t>
            </a:r>
          </a:p>
          <a:p>
            <a:r>
              <a:rPr lang="bg-BG" dirty="0"/>
              <a:t>Разлика, която е интересно да се отбележи е, че </a:t>
            </a:r>
            <a:r>
              <a:rPr lang="bg-BG" b="1" dirty="0"/>
              <a:t>информацията получавана от човешките сензорите е качествена и съответно субективно вярна</a:t>
            </a:r>
            <a:r>
              <a:rPr lang="bg-BG" dirty="0"/>
              <a:t>, а </a:t>
            </a:r>
            <a:r>
              <a:rPr lang="bg-BG" b="1" dirty="0"/>
              <a:t>техническите средства за измерване отразяват обективни количествени стойности на характеристиките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Обективни измерената температура „23 градуса“, за един човек означава, че е „топло“, а за друг – „студено“.</a:t>
            </a:r>
          </a:p>
        </p:txBody>
      </p:sp>
    </p:spTree>
    <p:extLst>
      <p:ext uri="{BB962C8B-B14F-4D97-AF65-F5344CB8AC3E}">
        <p14:creationId xmlns:p14="http://schemas.microsoft.com/office/powerpoint/2010/main" val="3672115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8437-716A-4B7A-87DB-FF8E6307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Пренос на съобщенията/сигналите (накратко)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463A-F25A-4183-802F-7350EC872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807"/>
            <a:ext cx="10515600" cy="4900806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C00000"/>
                </a:solidFill>
              </a:rPr>
              <a:t>Съобщенията се пренасят в </a:t>
            </a:r>
            <a:r>
              <a:rPr lang="bg-BG" b="1" dirty="0">
                <a:solidFill>
                  <a:srgbClr val="C00000"/>
                </a:solidFill>
              </a:rPr>
              <a:t>комуникационна среда </a:t>
            </a:r>
          </a:p>
          <a:p>
            <a:pPr lvl="1"/>
            <a:r>
              <a:rPr lang="bg-BG" dirty="0"/>
              <a:t>въздух, електронни устройства</a:t>
            </a:r>
          </a:p>
          <a:p>
            <a:pPr lvl="1"/>
            <a:r>
              <a:rPr lang="bg-BG" dirty="0"/>
              <a:t>За устройства: кабели, въздух</a:t>
            </a:r>
          </a:p>
          <a:p>
            <a:r>
              <a:rPr lang="bg-BG" dirty="0"/>
              <a:t>Предаването и приемането става с помощта на </a:t>
            </a:r>
            <a:r>
              <a:rPr lang="bg-BG" b="1" dirty="0">
                <a:solidFill>
                  <a:srgbClr val="C00000"/>
                </a:solidFill>
              </a:rPr>
              <a:t>комуникационни средства</a:t>
            </a:r>
          </a:p>
          <a:p>
            <a:pPr lvl="1"/>
            <a:r>
              <a:rPr lang="bg-BG" dirty="0"/>
              <a:t>За хора: уста, ръце, лице, очи, уши, кожа (някои са за предаване чрез мимики и жестове)…</a:t>
            </a:r>
          </a:p>
          <a:p>
            <a:pPr lvl="1"/>
            <a:r>
              <a:rPr lang="bg-BG" dirty="0"/>
              <a:t>За устройства: общо се наричат приемници и предаватели.</a:t>
            </a:r>
          </a:p>
          <a:p>
            <a:r>
              <a:rPr lang="bg-BG" dirty="0"/>
              <a:t>В комуникационна среда едновременно може да съществуват </a:t>
            </a:r>
            <a:r>
              <a:rPr lang="bg-BG" b="1" dirty="0">
                <a:solidFill>
                  <a:srgbClr val="C00000"/>
                </a:solidFill>
              </a:rPr>
              <a:t>множество комуникационни канали</a:t>
            </a:r>
            <a:r>
              <a:rPr lang="bg-BG" b="1" dirty="0"/>
              <a:t> </a:t>
            </a:r>
            <a:r>
              <a:rPr lang="bg-BG" dirty="0"/>
              <a:t>за предаване и получаване на съобщения към (и съответно – от) различни източници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Хората едновременно може да възприемат музика, говор, допир…</a:t>
            </a:r>
          </a:p>
          <a:p>
            <a:pPr lvl="1"/>
            <a:r>
              <a:rPr lang="bg-BG" dirty="0"/>
              <a:t>Уеб браузърите може да отварят няколко страници едновременно…</a:t>
            </a:r>
          </a:p>
          <a:p>
            <a:pPr lvl="1"/>
            <a:r>
              <a:rPr lang="bg-BG" dirty="0"/>
              <a:t>„Едновременно“ е относително понятие и в двата случая. (По принцип, това че се правят няколко неща едновременно не е доказателство за съществуването на много канали. При разучаване на различни дисциплини ще се запознаете със сведения за различни комуникационни канали.)</a:t>
            </a:r>
          </a:p>
        </p:txBody>
      </p:sp>
    </p:spTree>
    <p:extLst>
      <p:ext uri="{BB962C8B-B14F-4D97-AF65-F5344CB8AC3E}">
        <p14:creationId xmlns:p14="http://schemas.microsoft.com/office/powerpoint/2010/main" val="306630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DB6-3C24-4877-B9C8-ECB7C5EF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929"/>
          </a:xfrm>
        </p:spPr>
        <p:txBody>
          <a:bodyPr>
            <a:normAutofit fontScale="90000"/>
          </a:bodyPr>
          <a:lstStyle/>
          <a:p>
            <a:r>
              <a:rPr lang="bg-BG" dirty="0"/>
              <a:t>Получаване на сигнали в комуникационна среда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2E790-4BF4-420C-9A47-6E1E3E4EF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7053" r="3620" b="3468"/>
          <a:stretch/>
        </p:blipFill>
        <p:spPr>
          <a:xfrm>
            <a:off x="2334639" y="1118681"/>
            <a:ext cx="8813259" cy="40474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E90CA-80C0-4701-8E45-0AE8A62F1BED}"/>
              </a:ext>
            </a:extLst>
          </p:cNvPr>
          <p:cNvSpPr txBox="1"/>
          <p:nvPr/>
        </p:nvSpPr>
        <p:spPr>
          <a:xfrm>
            <a:off x="912091" y="5292546"/>
            <a:ext cx="997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Някои сигнали се прихващат</a:t>
            </a:r>
            <a:r>
              <a:rPr lang="en-US" sz="2400" dirty="0"/>
              <a:t> </a:t>
            </a:r>
            <a:r>
              <a:rPr lang="bg-BG" sz="2400" dirty="0"/>
              <a:t>от един или повече субекта, а други – не.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/>
              <a:t>Комуникационния канал може да е двупосочен – за получаване и приемане на съобщения.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3207286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E970-9B90-4F7B-8144-EFDAF0F3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и декодиране на съобщенията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7BD32-BE9A-42AB-8B72-F6361AB5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За да се опише дадена информация като съобщение на даден език тя трябва да бъде кодирана</a:t>
            </a:r>
            <a:r>
              <a:rPr lang="bg-BG" dirty="0"/>
              <a:t>, т.е. </a:t>
            </a:r>
            <a:r>
              <a:rPr lang="bg-BG" b="1" dirty="0"/>
              <a:t>да се представи с буквите на азбуката и синтаксиса на езика</a:t>
            </a:r>
            <a:r>
              <a:rPr lang="bg-BG" dirty="0"/>
              <a:t>.</a:t>
            </a:r>
          </a:p>
          <a:p>
            <a:r>
              <a:rPr lang="bg-BG" dirty="0"/>
              <a:t>Предавателят кодира съобщението и го предава като сигнал към получателя.</a:t>
            </a:r>
          </a:p>
          <a:p>
            <a:r>
              <a:rPr lang="bg-BG" b="1" dirty="0"/>
              <a:t>За да може получателят да разпознае съобщението </a:t>
            </a:r>
            <a:r>
              <a:rPr lang="bg-BG" dirty="0"/>
              <a:t>(в сигнала), </a:t>
            </a:r>
            <a:r>
              <a:rPr lang="bg-BG" b="1" dirty="0"/>
              <a:t>той трябва да знае езика на входящото съобщение и да го декодира</a:t>
            </a:r>
            <a:r>
              <a:rPr lang="bg-BG" dirty="0"/>
              <a:t>, за да го прочете.</a:t>
            </a:r>
          </a:p>
          <a:p>
            <a:r>
              <a:rPr lang="bg-BG" sz="2000" i="1" dirty="0"/>
              <a:t>Ако езика на предавателя и получателя е еднакъв - напр. български език за двама комуникиращи си човека – може би, горе-долу те лесно ще се разберат. А може би – не?! Но ако входния и изходния език са различни</a:t>
            </a:r>
            <a:r>
              <a:rPr lang="en-US" sz="2000" i="1" dirty="0"/>
              <a:t>,</a:t>
            </a:r>
            <a:r>
              <a:rPr lang="bg-BG" sz="2000" i="1" dirty="0"/>
              <a:t> какво правим</a:t>
            </a:r>
            <a:r>
              <a:rPr lang="en-US" sz="2000" i="1" dirty="0"/>
              <a:t>?</a:t>
            </a:r>
            <a:r>
              <a:rPr lang="bg-BG" sz="2000" i="1" dirty="0"/>
              <a:t> – използваме </a:t>
            </a:r>
            <a:r>
              <a:rPr lang="en-US" sz="2000" i="1" dirty="0"/>
              <a:t>Google Translate</a:t>
            </a:r>
            <a:r>
              <a:rPr lang="bg-BG" sz="2000" i="1" dirty="0"/>
              <a:t>..</a:t>
            </a:r>
            <a:r>
              <a:rPr lang="en-US" sz="2000" i="1" dirty="0"/>
              <a:t>.</a:t>
            </a:r>
            <a:r>
              <a:rPr lang="bg-BG" sz="2000" i="1" dirty="0"/>
              <a:t> При компютърните езици е подобно положението, но малко по-лесно – защото използваните езици са формални (със строго определен формат на изреченията).</a:t>
            </a:r>
          </a:p>
        </p:txBody>
      </p:sp>
    </p:spTree>
    <p:extLst>
      <p:ext uri="{BB962C8B-B14F-4D97-AF65-F5344CB8AC3E}">
        <p14:creationId xmlns:p14="http://schemas.microsoft.com/office/powerpoint/2010/main" val="182444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BABC-2B3A-4CFB-B0A8-9FA78ED1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 на </a:t>
            </a:r>
            <a:r>
              <a:rPr lang="bg-BG" dirty="0" err="1"/>
              <a:t>Шенън</a:t>
            </a:r>
            <a:r>
              <a:rPr lang="bg-BG" dirty="0"/>
              <a:t> за процеса на комуникация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CCCD-B48C-4E76-BFA6-A2DFB8D4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12267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Освен кодирането и декодирането на съобщенията в процеса на комуникация…</a:t>
            </a:r>
          </a:p>
          <a:p>
            <a:r>
              <a:rPr lang="bg-BG" dirty="0"/>
              <a:t>…важна задача е свързана с премахване на повреди в кодираните съобщения, предизвикани от технически или други шумовете в комуникационния канал, за което ще споменем по-късно.</a:t>
            </a:r>
          </a:p>
          <a:p>
            <a:r>
              <a:rPr lang="bg-BG" dirty="0"/>
              <a:t>В компютърните системи, </a:t>
            </a:r>
            <a:r>
              <a:rPr lang="bg-BG" b="1" dirty="0"/>
              <a:t>инструментите за кодиране и декодиране са независими от предавателя и приемника</a:t>
            </a:r>
            <a:r>
              <a:rPr lang="bg-BG" dirty="0"/>
              <a:t> и могат да се използват от множество различни конкретни приемници и предаватели.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BB55C-6751-4101-9CD4-684502810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27" y="4272827"/>
            <a:ext cx="8250745" cy="16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3BBA-5CA0-4A2E-8E1B-FC013474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кодирането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4453-6AC9-482D-BB0D-26011C75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теорията на кодирането се предлага </a:t>
            </a:r>
            <a:r>
              <a:rPr lang="bg-BG" b="1" dirty="0"/>
              <a:t>математически подход за защита от грешки</a:t>
            </a:r>
            <a:r>
              <a:rPr lang="bg-BG" dirty="0"/>
              <a:t> (възникващи от шумовете).</a:t>
            </a:r>
          </a:p>
          <a:p>
            <a:r>
              <a:rPr lang="bg-BG" dirty="0"/>
              <a:t>Това става като </a:t>
            </a:r>
            <a:r>
              <a:rPr lang="bg-BG" b="1" dirty="0"/>
              <a:t>при кодиране се добавя излишество с информация за изпращаните данни, а при декодиране се правят проверки и извършват корекции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Как точно става това?</a:t>
            </a:r>
          </a:p>
          <a:p>
            <a:r>
              <a:rPr lang="bg-BG" dirty="0">
                <a:solidFill>
                  <a:srgbClr val="FF0000"/>
                </a:solidFill>
              </a:rPr>
              <a:t>Ако има желаещи, може да проучат и споделят във вид на презентация или текст!</a:t>
            </a:r>
          </a:p>
        </p:txBody>
      </p:sp>
    </p:spTree>
    <p:extLst>
      <p:ext uri="{BB962C8B-B14F-4D97-AF65-F5344CB8AC3E}">
        <p14:creationId xmlns:p14="http://schemas.microsoft.com/office/powerpoint/2010/main" val="33164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dirty="0"/>
              <a:t> възниква като наука, свързана с </a:t>
            </a:r>
            <a:r>
              <a:rPr lang="bg-BG" b="1" dirty="0"/>
              <a:t>обработката на информация</a:t>
            </a:r>
            <a:endParaRPr lang="bg-BG" dirty="0"/>
          </a:p>
          <a:p>
            <a:r>
              <a:rPr lang="bg-BG" dirty="0"/>
              <a:t>Във времето се създават множество научни и приложни области, при които не винаги понятието за информация е водещо</a:t>
            </a:r>
          </a:p>
          <a:p>
            <a:r>
              <a:rPr lang="bg-BG" dirty="0"/>
              <a:t>Поради това, като по-съвременен термин се налага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 или Компютърни науки, което на български се превежда също и като Информатика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Също така, се ползва и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Изчисление с компютри</a:t>
            </a:r>
            <a:r>
              <a:rPr lang="en-GB" dirty="0"/>
              <a:t>)</a:t>
            </a:r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063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F56-0A6C-4301-99A8-E0D0CD23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bg-BG" dirty="0"/>
              <a:t>Азбука в компютърните системи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87D-A114-420A-B9FC-E7AA3B49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5" y="1280680"/>
            <a:ext cx="10716490" cy="1603375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Азбука при класическите компютри са цифрите </a:t>
            </a:r>
            <a:r>
              <a:rPr lang="en-US" b="1" dirty="0"/>
              <a:t>0 </a:t>
            </a:r>
            <a:r>
              <a:rPr lang="bg-BG" b="1" dirty="0"/>
              <a:t>и 1 от двоичната бройна система.</a:t>
            </a:r>
          </a:p>
          <a:p>
            <a:r>
              <a:rPr lang="bg-BG" b="1" dirty="0"/>
              <a:t>Чрез тях на ниско технологично ниво се кодират всякакви данни и действия с тях, които след това като знаем как са кодирани може да декодираме</a:t>
            </a:r>
            <a:r>
              <a:rPr lang="bg-BG" dirty="0"/>
              <a:t>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09C15E-0C60-4552-9CF3-7423447CE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47467"/>
              </p:ext>
            </p:extLst>
          </p:nvPr>
        </p:nvGraphicFramePr>
        <p:xfrm>
          <a:off x="7656945" y="2706255"/>
          <a:ext cx="4331855" cy="38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328">
                  <a:extLst>
                    <a:ext uri="{9D8B030D-6E8A-4147-A177-3AD203B41FA5}">
                      <a16:colId xmlns:a16="http://schemas.microsoft.com/office/drawing/2014/main" val="2433051501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3996291534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2458800356"/>
                    </a:ext>
                  </a:extLst>
                </a:gridCol>
              </a:tblGrid>
              <a:tr h="897581">
                <a:tc>
                  <a:txBody>
                    <a:bodyPr/>
                    <a:lstStyle/>
                    <a:p>
                      <a:r>
                        <a:rPr lang="bg-BG" dirty="0"/>
                        <a:t>десетично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двоично число, с еднакъв брой цифри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571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60358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71100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7757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7996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91435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89372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18257"/>
                  </a:ext>
                </a:extLst>
              </a:tr>
              <a:tr h="369218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356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1DA0F5-6EAA-4C60-9224-E8CF495B7F2D}"/>
              </a:ext>
            </a:extLst>
          </p:cNvPr>
          <p:cNvSpPr txBox="1"/>
          <p:nvPr/>
        </p:nvSpPr>
        <p:spPr>
          <a:xfrm>
            <a:off x="609600" y="2797425"/>
            <a:ext cx="69272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цели числа – виж таблицата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символи – на всеки символ (от човешки или друг език) може да се постави десетично, а съответно и двоично число, като по този начин се създаде взаимно-еднозначно съответствие между символи и числа.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примитивни операции – инструкции за процесора – също се кодират с двоични кодове и др.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При това, разбира се, е важно да се знае коя последователност от нули и единици за какво точно се отнася – цяло число, реално, символ, операция…</a:t>
            </a:r>
          </a:p>
        </p:txBody>
      </p:sp>
    </p:spTree>
    <p:extLst>
      <p:ext uri="{BB962C8B-B14F-4D97-AF65-F5344CB8AC3E}">
        <p14:creationId xmlns:p14="http://schemas.microsoft.com/office/powerpoint/2010/main" val="314056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203-4580-4A0B-8125-E51969E0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Моделиране на цифрите </a:t>
            </a:r>
            <a:r>
              <a:rPr lang="en-US" dirty="0"/>
              <a:t>0 </a:t>
            </a:r>
            <a:r>
              <a:rPr lang="bg-BG" dirty="0"/>
              <a:t>и 1 на техническо ниво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50E0-E751-4C2A-9E62-0773D101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На техническо (хардуерно; физическо) ниво 0 и 1 се моделират относително лесно („относително“, защото не всеки знае и може да го направи) по различни начини:</a:t>
            </a:r>
            <a:endParaRPr lang="en-US" dirty="0"/>
          </a:p>
          <a:p>
            <a:pPr lvl="1"/>
            <a:r>
              <a:rPr lang="bg-BG" dirty="0"/>
              <a:t>различно електрическо напрежение – в различни системи конкретните стойности са различни, но например за 0 – се приема напрежение между 0 и 0.8 </a:t>
            </a:r>
            <a:r>
              <a:rPr lang="en-US" dirty="0"/>
              <a:t>V</a:t>
            </a:r>
            <a:r>
              <a:rPr lang="bg-BG" dirty="0"/>
              <a:t>, а за 1 - 2-5 </a:t>
            </a:r>
            <a:r>
              <a:rPr lang="en-US" dirty="0"/>
              <a:t>V</a:t>
            </a:r>
            <a:endParaRPr lang="bg-BG" dirty="0"/>
          </a:p>
          <a:p>
            <a:pPr lvl="1"/>
            <a:r>
              <a:rPr lang="bg-BG" dirty="0"/>
              <a:t>различна ориентация на магнитните домейни в магнитните дискови устройства;</a:t>
            </a:r>
          </a:p>
          <a:p>
            <a:pPr lvl="1"/>
            <a:r>
              <a:rPr lang="bg-BG" dirty="0"/>
              <a:t>липса или наличие на светлина и др.</a:t>
            </a:r>
          </a:p>
          <a:p>
            <a:endParaRPr lang="bg-BG" dirty="0"/>
          </a:p>
          <a:p>
            <a:r>
              <a:rPr lang="bg-BG" dirty="0"/>
              <a:t>За хората, 0 и 1 също може да имат смисъл в някакъв контекст:</a:t>
            </a:r>
          </a:p>
          <a:p>
            <a:pPr lvl="1"/>
            <a:r>
              <a:rPr lang="bg-BG" dirty="0"/>
              <a:t>0 – лъжа; 1 – истина;</a:t>
            </a:r>
          </a:p>
          <a:p>
            <a:pPr lvl="1"/>
            <a:r>
              <a:rPr lang="bg-BG" dirty="0"/>
              <a:t>0 – не; 1 – да;</a:t>
            </a:r>
          </a:p>
          <a:p>
            <a:pPr lvl="1"/>
            <a:r>
              <a:rPr lang="bg-BG" dirty="0"/>
              <a:t>0 – изключено; 1 – включено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304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E6F4-0DA6-4301-AA0B-52E877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676F-F59E-4FD9-93B8-D3579980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 субективност на информацията преминахме към обективното ѝ представяне единствено с двоичните числа 0 и 1 в компютърните системи и възможността за представяне на всякакви съобщения с тях.</a:t>
            </a:r>
          </a:p>
          <a:p>
            <a:r>
              <a:rPr lang="bg-BG" dirty="0"/>
              <a:t>Разбира се, в програмирането не работим с двоични числа, а с много по-лесни конструкции в езиците за програмиране от високо ниво. (Ако желаем, може да работим и с двоични числа.)</a:t>
            </a:r>
          </a:p>
          <a:p>
            <a:r>
              <a:rPr lang="bg-BG" dirty="0"/>
              <a:t>И все пак какво ни дават тези две цифри – 0 и 1 – за понятието информация?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7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066-7AE7-4264-8D31-B10D5B25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Измерване на информацията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CC3F-09C0-4ED6-8F5A-51C75B3A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В съвременните класически компютри и цифрови комуникационни системи, бит (</a:t>
            </a:r>
            <a:r>
              <a:rPr lang="en-US" b="1" dirty="0"/>
              <a:t>bit</a:t>
            </a:r>
            <a:r>
              <a:rPr lang="bg-BG" b="1" dirty="0"/>
              <a:t>) е основната единица за измерване на количеството информация.</a:t>
            </a:r>
          </a:p>
          <a:p>
            <a:r>
              <a:rPr lang="bg-BG" b="1" dirty="0"/>
              <a:t>Един бит представлява логическо състояние с една от две възможни стойности</a:t>
            </a:r>
            <a:r>
              <a:rPr lang="bg-BG" dirty="0"/>
              <a:t>, обикновено означавани с двоичните цифри 0 и 1.</a:t>
            </a:r>
            <a:endParaRPr lang="bg-BG" b="1" dirty="0"/>
          </a:p>
          <a:p>
            <a:r>
              <a:rPr lang="bg-BG" dirty="0"/>
              <a:t>Думата бит/</a:t>
            </a:r>
            <a:r>
              <a:rPr lang="en-US" dirty="0"/>
              <a:t>bit</a:t>
            </a:r>
            <a:r>
              <a:rPr lang="bg-BG" dirty="0"/>
              <a:t> </a:t>
            </a:r>
            <a:r>
              <a:rPr lang="en-US" dirty="0"/>
              <a:t>e </a:t>
            </a:r>
            <a:r>
              <a:rPr lang="bg-BG" b="1" dirty="0"/>
              <a:t>съкращение на </a:t>
            </a:r>
            <a:r>
              <a:rPr lang="en-US" b="1" dirty="0"/>
              <a:t>binary digit </a:t>
            </a:r>
            <a:r>
              <a:rPr lang="en-US" dirty="0"/>
              <a:t>(</a:t>
            </a:r>
            <a:r>
              <a:rPr lang="bg-BG" dirty="0"/>
              <a:t>двоична цифра</a:t>
            </a:r>
            <a:r>
              <a:rPr lang="en-US" dirty="0"/>
              <a:t>).</a:t>
            </a:r>
            <a:endParaRPr lang="bg-BG" dirty="0"/>
          </a:p>
          <a:p>
            <a:r>
              <a:rPr lang="bg-BG" dirty="0"/>
              <a:t>Казваме, че (в класическите компютри) </a:t>
            </a:r>
            <a:r>
              <a:rPr lang="bg-BG" b="1" dirty="0"/>
              <a:t>съобщенията се кодират в</a:t>
            </a:r>
            <a:r>
              <a:rPr lang="bg-BG" dirty="0"/>
              <a:t> (последователности от) </a:t>
            </a:r>
            <a:r>
              <a:rPr lang="bg-BG" b="1" dirty="0"/>
              <a:t>битове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848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3F6-F147-4081-9490-AD8BF494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5715-6386-466F-962D-E4682E6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6872" cy="3263611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 </a:t>
            </a:r>
            <a:r>
              <a:rPr lang="bg-BG" b="1" dirty="0"/>
              <a:t>1 бит</a:t>
            </a:r>
            <a:r>
              <a:rPr lang="en-US" b="1" dirty="0"/>
              <a:t> </a:t>
            </a:r>
            <a:r>
              <a:rPr lang="bg-BG" dirty="0"/>
              <a:t>могат да се представят </a:t>
            </a:r>
            <a:r>
              <a:rPr lang="bg-BG" b="1" dirty="0"/>
              <a:t>2 различни състояния за различни изброими неща (цели числа, символи, цветове…)</a:t>
            </a:r>
            <a:r>
              <a:rPr lang="bg-BG" dirty="0"/>
              <a:t> – </a:t>
            </a:r>
            <a:r>
              <a:rPr lang="bg-BG" b="1" dirty="0"/>
              <a:t>0 и 1</a:t>
            </a:r>
            <a:r>
              <a:rPr lang="bg-BG" dirty="0"/>
              <a:t>.</a:t>
            </a:r>
          </a:p>
          <a:p>
            <a:endParaRPr lang="bg-BG" dirty="0"/>
          </a:p>
          <a:p>
            <a:r>
              <a:rPr lang="bg-BG" dirty="0"/>
              <a:t>С </a:t>
            </a:r>
            <a:r>
              <a:rPr lang="bg-BG" b="1" dirty="0"/>
              <a:t>2 бита </a:t>
            </a:r>
            <a:r>
              <a:rPr lang="bg-BG" dirty="0"/>
              <a:t>– 4 състояния – </a:t>
            </a:r>
            <a:r>
              <a:rPr lang="bg-BG" b="1" dirty="0"/>
              <a:t>00, 01, 10, 11</a:t>
            </a:r>
          </a:p>
          <a:p>
            <a:endParaRPr lang="bg-BG" b="1" dirty="0"/>
          </a:p>
          <a:p>
            <a:r>
              <a:rPr lang="bg-BG" dirty="0"/>
              <a:t>С 3 бита – </a:t>
            </a:r>
            <a:r>
              <a:rPr lang="bg-BG" b="1" dirty="0"/>
              <a:t>8</a:t>
            </a:r>
            <a:r>
              <a:rPr lang="bg-BG" dirty="0"/>
              <a:t> – </a:t>
            </a:r>
            <a:r>
              <a:rPr lang="bg-BG" b="1" dirty="0"/>
              <a:t>000, 001, 010, 011, 100, 101, 110, 111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44C80B-F10E-468B-998A-499876C1D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28397"/>
              </p:ext>
            </p:extLst>
          </p:nvPr>
        </p:nvGraphicFramePr>
        <p:xfrm>
          <a:off x="7299036" y="1456833"/>
          <a:ext cx="4248728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10">
                  <a:extLst>
                    <a:ext uri="{9D8B030D-6E8A-4147-A177-3AD203B41FA5}">
                      <a16:colId xmlns:a16="http://schemas.microsoft.com/office/drawing/2014/main" val="4167766141"/>
                    </a:ext>
                  </a:extLst>
                </a:gridCol>
                <a:gridCol w="1948872">
                  <a:extLst>
                    <a:ext uri="{9D8B030D-6E8A-4147-A177-3AD203B41FA5}">
                      <a16:colId xmlns:a16="http://schemas.microsoft.com/office/drawing/2014/main" val="3867003046"/>
                    </a:ext>
                  </a:extLst>
                </a:gridCol>
                <a:gridCol w="1357746">
                  <a:extLst>
                    <a:ext uri="{9D8B030D-6E8A-4147-A177-3AD203B41FA5}">
                      <a16:colId xmlns:a16="http://schemas.microsoft.com/office/drawing/2014/main" val="1980595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bg-BG" dirty="0"/>
                        <a:t>Брой битове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Брой възможни състояния, като степен на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Брой възможни състояния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5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7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3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sz="2000" baseline="30000" dirty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6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3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3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71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62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9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9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2</a:t>
                      </a:r>
                      <a:r>
                        <a:rPr lang="bg-BG" baseline="30000" dirty="0"/>
                        <a:t>10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12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2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89AC-3DAA-44AF-9D35-7A22060D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bit </a:t>
            </a:r>
            <a:r>
              <a:rPr lang="bg-BG" dirty="0"/>
              <a:t>единици за измерване на количеството информация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ED61A-6A73-4303-AE92-C4548811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2495"/>
              </p:ext>
            </p:extLst>
          </p:nvPr>
        </p:nvGraphicFramePr>
        <p:xfrm>
          <a:off x="953919" y="1690688"/>
          <a:ext cx="3848989" cy="3261220"/>
        </p:xfrm>
        <a:graphic>
          <a:graphicData uri="http://schemas.openxmlformats.org/drawingml/2006/table">
            <a:tbl>
              <a:tblPr/>
              <a:tblGrid>
                <a:gridCol w="745215">
                  <a:extLst>
                    <a:ext uri="{9D8B030D-6E8A-4147-A177-3AD203B41FA5}">
                      <a16:colId xmlns:a16="http://schemas.microsoft.com/office/drawing/2014/main" val="4242999561"/>
                    </a:ext>
                  </a:extLst>
                </a:gridCol>
                <a:gridCol w="572897">
                  <a:extLst>
                    <a:ext uri="{9D8B030D-6E8A-4147-A177-3AD203B41FA5}">
                      <a16:colId xmlns:a16="http://schemas.microsoft.com/office/drawing/2014/main" val="1502954229"/>
                    </a:ext>
                  </a:extLst>
                </a:gridCol>
                <a:gridCol w="563948">
                  <a:extLst>
                    <a:ext uri="{9D8B030D-6E8A-4147-A177-3AD203B41FA5}">
                      <a16:colId xmlns:a16="http://schemas.microsoft.com/office/drawing/2014/main" val="166105013"/>
                    </a:ext>
                  </a:extLst>
                </a:gridCol>
                <a:gridCol w="1966929">
                  <a:extLst>
                    <a:ext uri="{9D8B030D-6E8A-4147-A177-3AD203B41FA5}">
                      <a16:colId xmlns:a16="http://schemas.microsoft.com/office/drawing/2014/main" val="3692621811"/>
                    </a:ext>
                  </a:extLst>
                </a:gridCol>
              </a:tblGrid>
              <a:tr h="20720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2" tooltip="Decimal prefix"/>
                        </a:rPr>
                        <a:t>Decimal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95996"/>
                  </a:ext>
                </a:extLst>
              </a:tr>
              <a:tr h="20720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sng" dirty="0">
                          <a:solidFill>
                            <a:srgbClr val="FAA700"/>
                          </a:solidFill>
                          <a:effectLst/>
                          <a:hlinkClick r:id="rId3"/>
                        </a:rPr>
                        <a:t>SI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31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kilobit</a:t>
                      </a: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5379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768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9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4217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1000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Tbit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41394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5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Pbit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0509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6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18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Ebit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969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7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</a:t>
                      </a:r>
                      <a:r>
                        <a:rPr lang="bg-BG" sz="1800" baseline="30000" dirty="0">
                          <a:effectLst/>
                        </a:rPr>
                        <a:t>21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9068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1000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</a:t>
                      </a:r>
                      <a:r>
                        <a:rPr lang="bg-BG" sz="1800" baseline="30000">
                          <a:effectLst/>
                        </a:rPr>
                        <a:t>24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3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E7ED2-DAA2-4F13-8B9F-A2054F479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84440"/>
              </p:ext>
            </p:extLst>
          </p:nvPr>
        </p:nvGraphicFramePr>
        <p:xfrm>
          <a:off x="5280890" y="1690688"/>
          <a:ext cx="5957190" cy="3261220"/>
        </p:xfrm>
        <a:graphic>
          <a:graphicData uri="http://schemas.openxmlformats.org/drawingml/2006/table">
            <a:tbl>
              <a:tblPr/>
              <a:tblGrid>
                <a:gridCol w="992865">
                  <a:extLst>
                    <a:ext uri="{9D8B030D-6E8A-4147-A177-3AD203B41FA5}">
                      <a16:colId xmlns:a16="http://schemas.microsoft.com/office/drawing/2014/main" val="1569844906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827953120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2727972778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057848383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3246452545"/>
                    </a:ext>
                  </a:extLst>
                </a:gridCol>
                <a:gridCol w="992865">
                  <a:extLst>
                    <a:ext uri="{9D8B030D-6E8A-4147-A177-3AD203B41FA5}">
                      <a16:colId xmlns:a16="http://schemas.microsoft.com/office/drawing/2014/main" val="643436238"/>
                    </a:ext>
                  </a:extLst>
                </a:gridCol>
              </a:tblGrid>
              <a:tr h="323927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 dirty="0">
                          <a:solidFill>
                            <a:srgbClr val="0B0080"/>
                          </a:solidFill>
                          <a:effectLst/>
                          <a:hlinkClick r:id="rId4" tooltip="Binary prefix"/>
                        </a:rPr>
                        <a:t>Binary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35736"/>
                  </a:ext>
                </a:extLst>
              </a:tr>
              <a:tr h="32392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effectLst/>
                        </a:rPr>
                        <a:t>Value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5" tooltip="IEC 80000-13"/>
                        </a:rPr>
                        <a:t>IEC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GB" sz="1800" u="none" strike="noStrike">
                          <a:solidFill>
                            <a:srgbClr val="0B0080"/>
                          </a:solidFill>
                          <a:effectLst/>
                          <a:hlinkClick r:id="rId6" tooltip="JEDEC memory standards"/>
                        </a:rPr>
                        <a:t>JEDEC</a:t>
                      </a:r>
                      <a:endParaRPr lang="en-GB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031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10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Kibit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kilobit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6559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2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20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Mibit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megabit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60440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3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30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Gibit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Gbit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>
                          <a:effectLst/>
                        </a:rPr>
                        <a:t>gigabit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8345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4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40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Tibit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4621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5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50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Pibit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6594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6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2</a:t>
                      </a:r>
                      <a:r>
                        <a:rPr lang="bg-BG" sz="1800" baseline="30000">
                          <a:effectLst/>
                        </a:rPr>
                        <a:t>60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>
                          <a:effectLst/>
                        </a:rPr>
                        <a:t>Eibit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52246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1024</a:t>
                      </a:r>
                      <a:r>
                        <a:rPr lang="bg-BG" sz="1800" baseline="30000" dirty="0">
                          <a:effectLst/>
                        </a:rPr>
                        <a:t>7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70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Zibit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139663"/>
                  </a:ext>
                </a:extLst>
              </a:tr>
              <a:tr h="323927"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>
                          <a:effectLst/>
                        </a:rPr>
                        <a:t>1024</a:t>
                      </a:r>
                      <a:r>
                        <a:rPr lang="bg-BG" sz="1800" baseline="30000">
                          <a:effectLst/>
                        </a:rPr>
                        <a:t>8</a:t>
                      </a:r>
                      <a:endParaRPr lang="bg-BG" sz="180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2</a:t>
                      </a:r>
                      <a:r>
                        <a:rPr lang="bg-BG" sz="1800" baseline="30000" dirty="0">
                          <a:effectLst/>
                        </a:rPr>
                        <a:t>80</a:t>
                      </a:r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dirty="0" err="1">
                          <a:effectLst/>
                        </a:rPr>
                        <a:t>Yibit</a:t>
                      </a:r>
                      <a:endParaRPr lang="en-GB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yobibit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bg-BG" sz="1800" dirty="0">
                        <a:effectLst/>
                      </a:endParaRP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g-BG" sz="1800" dirty="0">
                          <a:effectLst/>
                        </a:rPr>
                        <a:t>-</a:t>
                      </a:r>
                    </a:p>
                  </a:txBody>
                  <a:tcPr marL="51802" marR="51802" marT="25901" marB="25901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87976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AC5577-7308-47FC-880B-0F57359D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29" y="5210277"/>
            <a:ext cx="10484251" cy="1325563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Източник на таблиците: </a:t>
            </a:r>
            <a:r>
              <a:rPr lang="en-GB" dirty="0">
                <a:hlinkClick r:id="rId7"/>
              </a:rPr>
              <a:t>https://en.wikipedia.org/wiki/Bit</a:t>
            </a:r>
            <a:endParaRPr lang="bg-BG" dirty="0"/>
          </a:p>
          <a:p>
            <a:r>
              <a:rPr lang="bg-BG" dirty="0"/>
              <a:t>Трябва да се обърне внимание, че в различни системи степени на 10 или на 2 имат еднакви названия – напр. </a:t>
            </a:r>
            <a:r>
              <a:rPr lang="bg-BG" sz="2800" dirty="0">
                <a:effectLst/>
              </a:rPr>
              <a:t>10</a:t>
            </a:r>
            <a:r>
              <a:rPr lang="bg-BG" sz="2800" baseline="30000" dirty="0">
                <a:effectLst/>
              </a:rPr>
              <a:t>3</a:t>
            </a:r>
            <a:r>
              <a:rPr lang="bg-BG" sz="2800" dirty="0">
                <a:effectLst/>
              </a:rPr>
              <a:t> и 2</a:t>
            </a:r>
            <a:r>
              <a:rPr lang="bg-BG" sz="2800" baseline="30000" dirty="0">
                <a:effectLst/>
              </a:rPr>
              <a:t>10</a:t>
            </a:r>
            <a:r>
              <a:rPr lang="bg-BG" sz="2800" dirty="0">
                <a:effectLst/>
              </a:rPr>
              <a:t> са килобит. Приемаме, че </a:t>
            </a:r>
            <a:r>
              <a:rPr lang="bg-BG" b="1" dirty="0"/>
              <a:t>кило-, мега-, гига- и т.н. се представки за степени на 10</a:t>
            </a:r>
            <a:r>
              <a:rPr lang="bg-BG" dirty="0"/>
              <a:t>, а </a:t>
            </a:r>
            <a:r>
              <a:rPr lang="bg-BG" b="1" dirty="0" err="1"/>
              <a:t>киби</a:t>
            </a:r>
            <a:r>
              <a:rPr lang="bg-BG" b="1" dirty="0"/>
              <a:t>-, </a:t>
            </a:r>
            <a:r>
              <a:rPr lang="bg-BG" b="1" dirty="0" err="1"/>
              <a:t>меби</a:t>
            </a:r>
            <a:r>
              <a:rPr lang="bg-BG" b="1" dirty="0"/>
              <a:t>-, </a:t>
            </a:r>
            <a:r>
              <a:rPr lang="bg-BG" b="1" dirty="0" err="1"/>
              <a:t>гиби</a:t>
            </a:r>
            <a:r>
              <a:rPr lang="bg-BG" b="1" dirty="0"/>
              <a:t>- и т.н. за степени на 2</a:t>
            </a:r>
            <a:r>
              <a:rPr lang="bg-BG" dirty="0"/>
              <a:t>.</a:t>
            </a:r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  <a:p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36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F06C-3208-4CA2-AE08-8C5CE76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Байт – </a:t>
            </a:r>
            <a:r>
              <a:rPr lang="en-US" dirty="0"/>
              <a:t>byte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6C53-3BE8-47B6-873C-9C3C3E20F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По-удобно</a:t>
            </a:r>
            <a:r>
              <a:rPr lang="en-US" dirty="0"/>
              <a:t>, </a:t>
            </a:r>
            <a:r>
              <a:rPr lang="bg-BG" dirty="0"/>
              <a:t>в компютърните системи (КС) е обработката на битовете да става по групи.</a:t>
            </a:r>
          </a:p>
          <a:p>
            <a:r>
              <a:rPr lang="bg-BG" b="1" dirty="0"/>
              <a:t>Байт</a:t>
            </a:r>
            <a:r>
              <a:rPr lang="en-US" b="1" dirty="0"/>
              <a:t> </a:t>
            </a:r>
            <a:r>
              <a:rPr lang="bg-BG" b="1" dirty="0"/>
              <a:t>е група от битове.</a:t>
            </a:r>
          </a:p>
          <a:p>
            <a:r>
              <a:rPr lang="bg-BG" b="1" dirty="0"/>
              <a:t>Обикновено </a:t>
            </a:r>
            <a:r>
              <a:rPr lang="bg-BG" dirty="0"/>
              <a:t>(в класическите съвременни КС)</a:t>
            </a:r>
            <a:r>
              <a:rPr lang="bg-BG" b="1" dirty="0"/>
              <a:t>, един байт се състои от 8 бита, но това не е задължително.</a:t>
            </a:r>
          </a:p>
          <a:p>
            <a:r>
              <a:rPr lang="bg-BG" dirty="0"/>
              <a:t>При това, чрез един байт (от 8 бита) могат да се представят 256 (2</a:t>
            </a:r>
            <a:r>
              <a:rPr lang="bg-BG" baseline="30000" dirty="0"/>
              <a:t>8</a:t>
            </a:r>
            <a:r>
              <a:rPr lang="bg-BG" dirty="0"/>
              <a:t>) различни състояния/стойности за различни неща, напр. 256, съответни на всяко двоично число, символа. </a:t>
            </a:r>
          </a:p>
          <a:p>
            <a:r>
              <a:rPr lang="bg-BG" b="1" dirty="0"/>
              <a:t>Байтовете са най-малките части информация, които могат да бъдат адресирани в паметта </a:t>
            </a:r>
            <a:r>
              <a:rPr lang="bg-BG" dirty="0"/>
              <a:t>(за което ще говорим в друга лекция).</a:t>
            </a:r>
          </a:p>
          <a:p>
            <a:r>
              <a:rPr lang="bg-BG" dirty="0"/>
              <a:t>Т.е. В КС, не се работи с отделните битовете, а с байтове.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34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66C9-4DA7-42C8-B35D-CE1A9D0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bg-BG" dirty="0"/>
              <a:t>Производни на </a:t>
            </a:r>
            <a:r>
              <a:rPr lang="en-US" dirty="0"/>
              <a:t>byte </a:t>
            </a:r>
            <a:r>
              <a:rPr lang="bg-BG" dirty="0"/>
              <a:t>единици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F155-9B10-404B-855B-3CBEE9B4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6" y="5162838"/>
            <a:ext cx="10125362" cy="125643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Източник: </a:t>
            </a:r>
            <a:r>
              <a:rPr lang="en-GB" dirty="0">
                <a:hlinkClick r:id="rId2"/>
              </a:rPr>
              <a:t>https://en.wikipedia.org/wiki/Byte</a:t>
            </a:r>
            <a:endParaRPr lang="bg-BG" dirty="0"/>
          </a:p>
          <a:p>
            <a:r>
              <a:rPr lang="bg-BG" dirty="0"/>
              <a:t>Както и при </a:t>
            </a:r>
            <a:r>
              <a:rPr lang="en-US" dirty="0"/>
              <a:t>bit, </a:t>
            </a:r>
            <a:r>
              <a:rPr lang="bg-BG" dirty="0"/>
              <a:t>представките кило-, мега-, гига-, тера-, пета- и т.н. са за степени на 10, а </a:t>
            </a:r>
            <a:r>
              <a:rPr lang="bg-BG" dirty="0" err="1"/>
              <a:t>киби</a:t>
            </a:r>
            <a:r>
              <a:rPr lang="bg-BG" dirty="0"/>
              <a:t>-, </a:t>
            </a:r>
            <a:r>
              <a:rPr lang="bg-BG" dirty="0" err="1"/>
              <a:t>меби</a:t>
            </a:r>
            <a:r>
              <a:rPr lang="bg-BG" dirty="0"/>
              <a:t>-, </a:t>
            </a:r>
            <a:r>
              <a:rPr lang="bg-BG" dirty="0" err="1"/>
              <a:t>гиби</a:t>
            </a:r>
            <a:r>
              <a:rPr lang="bg-BG" dirty="0"/>
              <a:t>-… – степени на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72FC5-877A-4B6A-8EEC-6DA0328A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8912"/>
              </p:ext>
            </p:extLst>
          </p:nvPr>
        </p:nvGraphicFramePr>
        <p:xfrm>
          <a:off x="1004456" y="983211"/>
          <a:ext cx="2625436" cy="4023360"/>
        </p:xfrm>
        <a:graphic>
          <a:graphicData uri="http://schemas.openxmlformats.org/drawingml/2006/table">
            <a:tbl>
              <a:tblPr/>
              <a:tblGrid>
                <a:gridCol w="749324">
                  <a:extLst>
                    <a:ext uri="{9D8B030D-6E8A-4147-A177-3AD203B41FA5}">
                      <a16:colId xmlns:a16="http://schemas.microsoft.com/office/drawing/2014/main" val="1091581697"/>
                    </a:ext>
                  </a:extLst>
                </a:gridCol>
                <a:gridCol w="585395">
                  <a:extLst>
                    <a:ext uri="{9D8B030D-6E8A-4147-A177-3AD203B41FA5}">
                      <a16:colId xmlns:a16="http://schemas.microsoft.com/office/drawing/2014/main" val="1797666271"/>
                    </a:ext>
                  </a:extLst>
                </a:gridCol>
                <a:gridCol w="1290717">
                  <a:extLst>
                    <a:ext uri="{9D8B030D-6E8A-4147-A177-3AD203B41FA5}">
                      <a16:colId xmlns:a16="http://schemas.microsoft.com/office/drawing/2014/main" val="2887796964"/>
                    </a:ext>
                  </a:extLst>
                </a:gridCol>
              </a:tblGrid>
              <a:tr h="157452">
                <a:tc gridSpan="3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3" tooltip="Decimal"/>
                        </a:rPr>
                        <a:t>Decimal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67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4" tooltip="Metric prefix"/>
                        </a:rPr>
                        <a:t>Metric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75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99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026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85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62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8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49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1000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yottabyte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814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9D89E0-EF8D-4216-A3F8-CFA2F0E3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08618"/>
              </p:ext>
            </p:extLst>
          </p:nvPr>
        </p:nvGraphicFramePr>
        <p:xfrm>
          <a:off x="4193308" y="983211"/>
          <a:ext cx="4922983" cy="4023360"/>
        </p:xfrm>
        <a:graphic>
          <a:graphicData uri="http://schemas.openxmlformats.org/drawingml/2006/table">
            <a:tbl>
              <a:tblPr/>
              <a:tblGrid>
                <a:gridCol w="810333">
                  <a:extLst>
                    <a:ext uri="{9D8B030D-6E8A-4147-A177-3AD203B41FA5}">
                      <a16:colId xmlns:a16="http://schemas.microsoft.com/office/drawing/2014/main" val="317515662"/>
                    </a:ext>
                  </a:extLst>
                </a:gridCol>
                <a:gridCol w="575074">
                  <a:extLst>
                    <a:ext uri="{9D8B030D-6E8A-4147-A177-3AD203B41FA5}">
                      <a16:colId xmlns:a16="http://schemas.microsoft.com/office/drawing/2014/main" val="2540205225"/>
                    </a:ext>
                  </a:extLst>
                </a:gridCol>
                <a:gridCol w="1106582">
                  <a:extLst>
                    <a:ext uri="{9D8B030D-6E8A-4147-A177-3AD203B41FA5}">
                      <a16:colId xmlns:a16="http://schemas.microsoft.com/office/drawing/2014/main" val="948511428"/>
                    </a:ext>
                  </a:extLst>
                </a:gridCol>
                <a:gridCol w="548935">
                  <a:extLst>
                    <a:ext uri="{9D8B030D-6E8A-4147-A177-3AD203B41FA5}">
                      <a16:colId xmlns:a16="http://schemas.microsoft.com/office/drawing/2014/main" val="2475751819"/>
                    </a:ext>
                  </a:extLst>
                </a:gridCol>
                <a:gridCol w="1882059">
                  <a:extLst>
                    <a:ext uri="{9D8B030D-6E8A-4147-A177-3AD203B41FA5}">
                      <a16:colId xmlns:a16="http://schemas.microsoft.com/office/drawing/2014/main" val="252008098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5" tooltip="Binary prefix"/>
                        </a:rPr>
                        <a:t>Binary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5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>
                          <a:solidFill>
                            <a:srgbClr val="0B0080"/>
                          </a:solidFill>
                          <a:effectLst/>
                          <a:hlinkClick r:id="rId6" tooltip="IEC 80000-13"/>
                        </a:rPr>
                        <a:t>IEC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u="none" strike="noStrike" dirty="0">
                          <a:solidFill>
                            <a:srgbClr val="0B0080"/>
                          </a:solidFill>
                          <a:effectLst/>
                          <a:hlinkClick r:id="rId7" tooltip="JEDEC memory standards"/>
                        </a:rPr>
                        <a:t>JEDEC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0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effectLst/>
                        </a:rPr>
                        <a:t>byte</a:t>
                      </a:r>
                      <a:endParaRPr lang="en-GB" b="0" dirty="0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kilobyte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68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2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3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gigabyte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9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4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58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5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6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6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30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7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ZiB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65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/>
                        <a:t>1024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/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YiB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yobibyte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/>
                        </a:rPr>
                        <a:t>–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2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9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33C7-358A-4CD5-A36F-2CB7E252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 - т.н. информационни дейности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2082-ACFB-4B36-B336-722D4A1C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Основните дейности в КС, които се извършват върху всякакви видове данни са:</a:t>
            </a:r>
          </a:p>
          <a:p>
            <a:pPr lvl="1"/>
            <a:r>
              <a:rPr lang="bg-BG" b="1" dirty="0"/>
              <a:t>събиране</a:t>
            </a:r>
            <a:r>
              <a:rPr lang="bg-BG" dirty="0"/>
              <a:t> – може да ги събира човек или автоматично да се събират от сензори;</a:t>
            </a:r>
          </a:p>
          <a:p>
            <a:pPr lvl="1"/>
            <a:r>
              <a:rPr lang="bg-BG" b="1" dirty="0"/>
              <a:t>съхранение</a:t>
            </a:r>
            <a:r>
              <a:rPr lang="bg-BG" dirty="0"/>
              <a:t> – </a:t>
            </a:r>
            <a:r>
              <a:rPr lang="bg-BG" b="1" dirty="0"/>
              <a:t>физически се съхраняват на различни носители</a:t>
            </a:r>
            <a:r>
              <a:rPr lang="bg-BG" dirty="0"/>
              <a:t>; По-важно е как точно </a:t>
            </a:r>
            <a:r>
              <a:rPr lang="bg-BG" b="1" dirty="0"/>
              <a:t>логически се организират – неструктурирани, във файлов каталог, в различни видове бази данни</a:t>
            </a:r>
            <a:r>
              <a:rPr lang="bg-BG" dirty="0"/>
              <a:t>…</a:t>
            </a:r>
          </a:p>
          <a:p>
            <a:pPr lvl="1"/>
            <a:r>
              <a:rPr lang="bg-BG" b="1" dirty="0"/>
              <a:t>обработка</a:t>
            </a:r>
            <a:r>
              <a:rPr lang="bg-BG" dirty="0"/>
              <a:t> – изпълняват се различни </a:t>
            </a:r>
            <a:r>
              <a:rPr lang="bg-BG" b="1" dirty="0"/>
              <a:t>алгоритми, стандартни и нестандартни функционалности върху данните</a:t>
            </a:r>
            <a:r>
              <a:rPr lang="bg-BG" dirty="0"/>
              <a:t>, които обикновено са </a:t>
            </a:r>
            <a:r>
              <a:rPr lang="bg-BG" b="1" dirty="0"/>
              <a:t>базирани на математически методи</a:t>
            </a:r>
            <a:r>
              <a:rPr lang="bg-BG" dirty="0"/>
              <a:t> (в по-малка или в по-голяма степен и които често може да ползваме наготово, без да реализираме). Как точно ще се реализира обработката зависи от начина за съхранение и/или структурата, в която извличаме съхранените данни</a:t>
            </a:r>
            <a:r>
              <a:rPr lang="bg-BG" b="1" dirty="0"/>
              <a:t>. В резултат от обработката може да се получат нови данни и знания.</a:t>
            </a:r>
          </a:p>
          <a:p>
            <a:pPr lvl="1"/>
            <a:r>
              <a:rPr lang="bg-BG" b="1" dirty="0"/>
              <a:t>разпространение</a:t>
            </a:r>
            <a:r>
              <a:rPr lang="bg-BG" dirty="0"/>
              <a:t> – </a:t>
            </a:r>
            <a:r>
              <a:rPr lang="bg-BG" b="1" dirty="0"/>
              <a:t>представянето и изпращането на данните в подходящ за желаещите да ги получат вид – диаграми, таблици, уеб страници</a:t>
            </a:r>
            <a:r>
              <a:rPr lang="bg-B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18527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63E-1097-4D9B-AECD-DB23F37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дейности при работа с данните - т.н. информационни дейности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4A82-2989-4738-98A7-22F4A7FF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86348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Наричат се информационни дейности, но всъщност са дейности по работа с данни.</a:t>
            </a:r>
          </a:p>
          <a:p>
            <a:r>
              <a:rPr lang="bg-BG" dirty="0"/>
              <a:t>Аналогични са дейностите по работа с данни и при хората, но някои алгоритми при хората все още са по-съвършени…</a:t>
            </a: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42C9B-8189-4EE1-B28C-73F71BB5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88" y="2554945"/>
            <a:ext cx="5156275" cy="2782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F9ABD-95D8-4DBB-A2F8-4FA6B102C247}"/>
              </a:ext>
            </a:extLst>
          </p:cNvPr>
          <p:cNvSpPr txBox="1"/>
          <p:nvPr/>
        </p:nvSpPr>
        <p:spPr>
          <a:xfrm>
            <a:off x="838200" y="5319092"/>
            <a:ext cx="11067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Като пример за такава система може да си представим „уеб магазин“. Администратор събира и въвежда данни за продукти, като те се обработват и съхраняват в база данни</a:t>
            </a:r>
            <a:r>
              <a:rPr lang="en-US" sz="2000" dirty="0"/>
              <a:t>. </a:t>
            </a:r>
            <a:r>
              <a:rPr lang="bg-BG" sz="2000" dirty="0"/>
              <a:t>При поискване от купувач, съхранените данни се извличат по-определен начин и му се представят (напр. извличат се сортирани по цена продукти от някаква категория).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635FE-9419-4366-8C69-B79C4278245A}"/>
              </a:ext>
            </a:extLst>
          </p:cNvPr>
          <p:cNvSpPr txBox="1"/>
          <p:nvPr/>
        </p:nvSpPr>
        <p:spPr>
          <a:xfrm>
            <a:off x="838200" y="3046912"/>
            <a:ext cx="5575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000" dirty="0"/>
              <a:t>В една система, данните постъпват от външни източници. Обикновено, се съхраняват и обработват в системата, като тези дейности могат да бъдат изпълнявани многократно. В определен момент част от тях се представя на потребител.</a:t>
            </a:r>
          </a:p>
        </p:txBody>
      </p:sp>
    </p:spTree>
    <p:extLst>
      <p:ext uri="{BB962C8B-B14F-4D97-AF65-F5344CB8AC3E}">
        <p14:creationId xmlns:p14="http://schemas.microsoft.com/office/powerpoint/2010/main" val="29945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2FB9-7005-456B-B129-82C63768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0016-B2E7-4708-8F71-0BAF294F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Компютърната информатика е наука, кояро се занимава с компютърната </a:t>
            </a:r>
            <a:r>
              <a:rPr lang="bg-BG" b="1" dirty="0"/>
              <a:t>обработка на информацията</a:t>
            </a:r>
            <a:endParaRPr lang="bg-BG" dirty="0"/>
          </a:p>
          <a:p>
            <a:r>
              <a:rPr lang="bg-BG" dirty="0"/>
              <a:t>Има ли некомпютърна информатика?</a:t>
            </a:r>
          </a:p>
        </p:txBody>
      </p:sp>
    </p:spTree>
    <p:extLst>
      <p:ext uri="{BB962C8B-B14F-4D97-AF65-F5344CB8AC3E}">
        <p14:creationId xmlns:p14="http://schemas.microsoft.com/office/powerpoint/2010/main" val="122076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01F6-F831-49A2-B4C5-98F9AA80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Информатика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6935-4FCF-4743-9B7E-60B8C1A8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Информатиката </a:t>
            </a:r>
            <a:r>
              <a:rPr lang="en-US" b="1" dirty="0"/>
              <a:t>(Informatics)</a:t>
            </a:r>
            <a:r>
              <a:rPr lang="bg-BG" b="1" dirty="0"/>
              <a:t> е наука за автоматизираната обработка на информацията </a:t>
            </a:r>
            <a:r>
              <a:rPr lang="bg-BG" dirty="0"/>
              <a:t>(и по-точно на свързаните с информацията данни).</a:t>
            </a:r>
          </a:p>
          <a:p>
            <a:r>
              <a:rPr lang="bg-BG" dirty="0"/>
              <a:t>Оформя се като самостоятелна наука постепенно с развитието на компютърните системи (след 1956 г. </a:t>
            </a:r>
            <a:r>
              <a:rPr lang="en-US" dirty="0"/>
              <a:t>[9]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По-съвременни названия на Информатиката са </a:t>
            </a:r>
            <a:r>
              <a:rPr lang="en-US" b="1" dirty="0"/>
              <a:t>Computing</a:t>
            </a:r>
            <a:r>
              <a:rPr lang="en-US" dirty="0"/>
              <a:t> </a:t>
            </a:r>
            <a:r>
              <a:rPr lang="en-GB" dirty="0"/>
              <a:t>(</a:t>
            </a:r>
            <a:r>
              <a:rPr lang="bg-BG" dirty="0"/>
              <a:t>Използване на компютри</a:t>
            </a:r>
            <a:r>
              <a:rPr lang="en-GB" dirty="0"/>
              <a:t>) </a:t>
            </a:r>
            <a:r>
              <a:rPr lang="bg-BG" dirty="0"/>
              <a:t>и </a:t>
            </a:r>
            <a:r>
              <a:rPr lang="en-US" b="1" dirty="0"/>
              <a:t>Computer science </a:t>
            </a:r>
            <a:r>
              <a:rPr lang="en-US" dirty="0"/>
              <a:t>(</a:t>
            </a:r>
            <a:r>
              <a:rPr lang="bg-BG" dirty="0"/>
              <a:t>Компютърна наука</a:t>
            </a:r>
            <a:r>
              <a:rPr lang="en-US" dirty="0"/>
              <a:t>)[10].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034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ACC3-C5D3-474F-8ACE-E3D930B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23ABA-ADAA-404E-8804-E5C4A03D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Тълковен речник на българския език, </a:t>
            </a:r>
            <a:r>
              <a:rPr lang="en-GB" dirty="0">
                <a:hlinkClick r:id="rId2"/>
              </a:rPr>
              <a:t>http://talkoven.onlinerechnik.com/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Цветкова, Милена. Внимателна употреба на понятието "информация" // Медии и обществени комуникации. Изд. УНСС / "Алма комуникация". 2011, №10</a:t>
            </a:r>
            <a:r>
              <a:rPr lang="ru-RU" dirty="0"/>
              <a:t>, </a:t>
            </a:r>
            <a:r>
              <a:rPr lang="en-GB" dirty="0">
                <a:hlinkClick r:id="rId3"/>
              </a:rPr>
              <a:t>https://media-journal.info/?p=item&amp;aid=155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Beavers, Anthony</a:t>
            </a:r>
            <a:r>
              <a:rPr lang="bg-BG" dirty="0"/>
              <a:t>, </a:t>
            </a:r>
            <a:r>
              <a:rPr lang="en-US" dirty="0"/>
              <a:t>A brief introduction to the philosophy of information</a:t>
            </a:r>
            <a:r>
              <a:rPr lang="bg-BG" dirty="0"/>
              <a:t>, </a:t>
            </a:r>
            <a:r>
              <a:rPr lang="pt-BR" dirty="0">
                <a:solidFill>
                  <a:srgbClr val="000000"/>
                </a:solidFill>
              </a:rPr>
              <a:t>DOI: </a:t>
            </a:r>
            <a:r>
              <a:rPr lang="pt-BR" dirty="0">
                <a:solidFill>
                  <a:srgbClr val="000000"/>
                </a:solidFill>
                <a:hlinkClick r:id="rId4"/>
              </a:rPr>
              <a:t>https://doi.org/10.21728/logeion.2016v3n1.p16-28</a:t>
            </a:r>
            <a:endParaRPr lang="bg-BG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Манев, К., </a:t>
            </a:r>
            <a:r>
              <a:rPr lang="bg-BG" dirty="0" err="1"/>
              <a:t>Ланджев</a:t>
            </a:r>
            <a:r>
              <a:rPr lang="bg-BG" dirty="0"/>
              <a:t>, И. </a:t>
            </a:r>
            <a:r>
              <a:rPr lang="ru-RU" dirty="0"/>
              <a:t>,</a:t>
            </a:r>
            <a:r>
              <a:rPr lang="bg-BG" dirty="0"/>
              <a:t> </a:t>
            </a:r>
            <a:r>
              <a:rPr lang="bg-BG" dirty="0" err="1"/>
              <a:t>Малешков</a:t>
            </a:r>
            <a:r>
              <a:rPr lang="bg-BG" dirty="0"/>
              <a:t> С.</a:t>
            </a:r>
            <a:r>
              <a:rPr lang="ru-RU" dirty="0"/>
              <a:t>,</a:t>
            </a:r>
            <a:r>
              <a:rPr lang="bg-BG" dirty="0"/>
              <a:t> и кол., Основни на информатиката, Изд. Нов Български университет, 2017, </a:t>
            </a:r>
            <a:r>
              <a:rPr lang="en-US" dirty="0"/>
              <a:t>ISBN</a:t>
            </a:r>
            <a:r>
              <a:rPr lang="ru-RU" dirty="0"/>
              <a:t>:</a:t>
            </a:r>
            <a:r>
              <a:rPr lang="bg-BG" dirty="0"/>
              <a:t> 978-954-535-983-5.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Information, </a:t>
            </a:r>
            <a:r>
              <a:rPr lang="en-GB" dirty="0">
                <a:hlinkClick r:id="rId5"/>
              </a:rPr>
              <a:t>https://en.wikipedia.org/wiki/Information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Information technology — Vocabulary, ISO/IEC 2382:2015, </a:t>
            </a:r>
            <a:r>
              <a:rPr lang="en-GB" dirty="0">
                <a:hlinkClick r:id="rId6"/>
              </a:rPr>
              <a:t>https://www.iso.org/standard/63598.html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Bit, </a:t>
            </a:r>
            <a:r>
              <a:rPr lang="en-GB" dirty="0">
                <a:hlinkClick r:id="rId7"/>
              </a:rPr>
              <a:t>https://en.wikipedia.org/wiki/Bit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Byte, </a:t>
            </a:r>
            <a:r>
              <a:rPr lang="en-GB" dirty="0">
                <a:hlinkClick r:id="rId8"/>
              </a:rPr>
              <a:t>https://en.wikipedia.org/wiki/Byte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Информатика, </a:t>
            </a:r>
            <a:r>
              <a:rPr lang="en-GB" dirty="0">
                <a:hlinkClick r:id="rId9"/>
              </a:rPr>
              <a:t>https://en.wikipedia.org/wiki/Informatics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Computer </a:t>
            </a:r>
            <a:r>
              <a:rPr lang="en-US" dirty="0"/>
              <a:t>science, </a:t>
            </a:r>
            <a:r>
              <a:rPr lang="en-GB" dirty="0">
                <a:hlinkClick r:id="rId10"/>
              </a:rPr>
              <a:t>https://en.wikipedia.org/wiki/Computer_science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2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F4CC-A289-4001-9434-7349EFEB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9B6A-9E44-499B-B05C-267CA93B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 е понятие, за което липсва общоприета дефиниция.</a:t>
            </a:r>
          </a:p>
          <a:p>
            <a:r>
              <a:rPr lang="bg-BG" dirty="0"/>
              <a:t>Има множество различни дефиниции: математическа, философска, биологическа, физическа и др. </a:t>
            </a:r>
          </a:p>
          <a:p>
            <a:r>
              <a:rPr lang="bg-BG" dirty="0"/>
              <a:t>От латински </a:t>
            </a:r>
            <a:r>
              <a:rPr lang="en-US" dirty="0"/>
              <a:t>[</a:t>
            </a:r>
            <a:r>
              <a:rPr lang="bg-BG" dirty="0"/>
              <a:t>литературен източник </a:t>
            </a:r>
            <a:r>
              <a:rPr lang="en-US" dirty="0"/>
              <a:t>2]</a:t>
            </a:r>
            <a:endParaRPr lang="bg-BG" dirty="0"/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“in-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bg-BG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1. давам вид, придавам форма, образувам, правя, създавам; 2. представям си, описвам; 3. възпитавам, обучавам;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informare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оформям, формирам, придавам форма, съставям понятие за нещо;</a:t>
            </a: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bg-BG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представа, понятие за нещо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bg-BG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bg-BG" b="0" i="0" dirty="0">
                <a:solidFill>
                  <a:srgbClr val="000000"/>
                </a:solidFill>
                <a:effectLst/>
              </a:rPr>
              <a:t>Дезинформация какво значи?...Обратното на информация…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34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3600" dirty="0"/>
              <a:t>Може да се каже, че според произхода на думата и философските разбирания:</a:t>
            </a:r>
          </a:p>
          <a:p>
            <a:endParaRPr lang="en-US" sz="3600" dirty="0"/>
          </a:p>
          <a:p>
            <a:r>
              <a:rPr lang="bg-BG" sz="3600" dirty="0"/>
              <a:t>Информацията е съзнателно </a:t>
            </a:r>
            <a:r>
              <a:rPr lang="en-US" sz="3600" dirty="0"/>
              <a:t>(</a:t>
            </a:r>
            <a:r>
              <a:rPr lang="bg-BG" sz="3600" dirty="0"/>
              <a:t>човешко</a:t>
            </a:r>
            <a:r>
              <a:rPr lang="en-US" sz="3600" dirty="0"/>
              <a:t>) </a:t>
            </a:r>
            <a:r>
              <a:rPr lang="bg-BG" sz="3600" dirty="0"/>
              <a:t>субективно действие по формиране, въвеждане във форма. </a:t>
            </a:r>
          </a:p>
          <a:p>
            <a:endParaRPr lang="en-US" sz="3600" dirty="0"/>
          </a:p>
          <a:p>
            <a:r>
              <a:rPr lang="bg-BG" sz="3600" dirty="0"/>
              <a:t>Информацията е резултат от субективна мисловна дейност по възприемане и разбиране на околния свят.</a:t>
            </a:r>
          </a:p>
          <a:p>
            <a:endParaRPr lang="bg-BG" sz="3600" dirty="0"/>
          </a:p>
          <a:p>
            <a:r>
              <a:rPr lang="bg-BG" sz="3600" dirty="0"/>
              <a:t>Информация е възприетото от някого или нещо отражение или знание.</a:t>
            </a:r>
          </a:p>
        </p:txBody>
      </p:sp>
    </p:spTree>
    <p:extLst>
      <p:ext uri="{BB962C8B-B14F-4D97-AF65-F5344CB8AC3E}">
        <p14:creationId xmlns:p14="http://schemas.microsoft.com/office/powerpoint/2010/main" val="23324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A6AB-C00C-4626-83AC-7BB956B0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</a:t>
            </a:r>
            <a:r>
              <a:rPr lang="en-US" dirty="0"/>
              <a:t> </a:t>
            </a:r>
            <a:r>
              <a:rPr lang="bg-BG" dirty="0"/>
              <a:t>според философските разбирания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A03D-025E-4B96-AA0E-D1DE1E7B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т.е. Информацията не съществува независимо и не е абсолютна. </a:t>
            </a:r>
          </a:p>
          <a:p>
            <a:r>
              <a:rPr lang="bg-BG" dirty="0"/>
              <a:t>Тя </a:t>
            </a:r>
            <a:r>
              <a:rPr lang="bg-BG" b="1" dirty="0">
                <a:solidFill>
                  <a:srgbClr val="C00000"/>
                </a:solidFill>
              </a:rPr>
              <a:t>съществува само в мозъка на субекта и е относителна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(Какво означават „относително“ и „абсолютно“?)</a:t>
            </a:r>
            <a:endParaRPr lang="en-US" dirty="0"/>
          </a:p>
          <a:p>
            <a:r>
              <a:rPr lang="bg-BG" dirty="0"/>
              <a:t>При това, тя зависи от познанията и разбиранията за обективния свят на конкретния субект.</a:t>
            </a:r>
          </a:p>
          <a:p>
            <a:r>
              <a:rPr lang="bg-BG" dirty="0"/>
              <a:t>Поради това, едно съобщение във вид на новина може да предизвика различното ѝ разбиране при различни хора. Някои хора дори може да пропуснат отделни части от новината.</a:t>
            </a:r>
          </a:p>
          <a:p>
            <a:r>
              <a:rPr lang="bg-BG" dirty="0"/>
              <a:t>Т.е. едно обективно съобщение, в общия случай, носи различна информация за различни субекти.</a:t>
            </a:r>
          </a:p>
          <a:p>
            <a:r>
              <a:rPr lang="bg-BG" dirty="0"/>
              <a:t>Според различни философски теории, информацията произлиза от незнанието. Съобщението носи информация, само ако в него има ново знание за субекта.</a:t>
            </a:r>
            <a:endParaRPr lang="en-US" dirty="0"/>
          </a:p>
          <a:p>
            <a:r>
              <a:rPr lang="bg-BG" dirty="0"/>
              <a:t>(За повече философска информация за информацията разгледайте литературните източници 2 и 3, от последния слайд на лекцията.)</a:t>
            </a:r>
          </a:p>
        </p:txBody>
      </p:sp>
    </p:spTree>
    <p:extLst>
      <p:ext uri="{BB962C8B-B14F-4D97-AF65-F5344CB8AC3E}">
        <p14:creationId xmlns:p14="http://schemas.microsoft.com/office/powerpoint/2010/main" val="19660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D6A7-4B32-4FFF-BC74-5BF2AE8A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Разбиране за информацията в информатиката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241C-2356-444B-8DD7-BC7F0955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В математиката и информатиката понятието информация има по-общ и обективен смисъл.</a:t>
            </a:r>
            <a:endParaRPr lang="en-US" dirty="0"/>
          </a:p>
          <a:p>
            <a:r>
              <a:rPr lang="bg-BG" dirty="0"/>
              <a:t>Според </a:t>
            </a:r>
            <a:r>
              <a:rPr lang="en-US" dirty="0"/>
              <a:t>ISO </a:t>
            </a:r>
            <a:r>
              <a:rPr lang="bg-BG" dirty="0"/>
              <a:t>стандарта за речника на информационните технологии:</a:t>
            </a:r>
          </a:p>
          <a:p>
            <a:pPr lvl="1"/>
            <a:r>
              <a:rPr lang="bg-BG" sz="3000" dirty="0"/>
              <a:t>При обработката на информация: </a:t>
            </a:r>
            <a:r>
              <a:rPr lang="bg-BG" sz="3000" b="1" dirty="0"/>
              <a:t>знания за обекти, като факти, събития, неща, процеси или идеи, включително концепции, които в определен контекст/среда имат определено значение.</a:t>
            </a:r>
            <a:r>
              <a:rPr lang="bg-BG" sz="3000" dirty="0"/>
              <a:t> </a:t>
            </a:r>
          </a:p>
          <a:p>
            <a:pPr lvl="2"/>
            <a:r>
              <a:rPr lang="bg-BG" sz="2600" dirty="0"/>
              <a:t>В частност контекста може да е конкретен човек (субект) или по-общо обединение на хора, програми и др.</a:t>
            </a:r>
          </a:p>
          <a:p>
            <a:pPr lvl="1"/>
            <a:r>
              <a:rPr lang="bg-BG" sz="3000" dirty="0"/>
              <a:t>В теория на информацията: </a:t>
            </a:r>
            <a:r>
              <a:rPr lang="bg-BG" sz="3000" b="1" dirty="0"/>
              <a:t>знания, които намаляват или премахват несигурността относно настъпването на конкретно събитие от даден набор от възможни събития.</a:t>
            </a:r>
          </a:p>
          <a:p>
            <a:pPr lvl="2"/>
            <a:r>
              <a:rPr lang="bg-BG" sz="2600" dirty="0"/>
              <a:t>В това определение „събитие“ е понятие от теорията на вероятностите.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552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3033-764B-4805-8FA5-85882F47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Теория на информацията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46E3-2F76-4AC0-9BCD-561C8D1E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Теория на информацията е свързана с </a:t>
            </a:r>
            <a:r>
              <a:rPr lang="bg-BG" b="1" dirty="0"/>
              <a:t>представянето, количествените мерки и обработката на информацията и др.</a:t>
            </a:r>
          </a:p>
          <a:p>
            <a:endParaRPr lang="bg-BG" dirty="0"/>
          </a:p>
          <a:p>
            <a:r>
              <a:rPr lang="bg-BG" dirty="0"/>
              <a:t>Началото ѝ е поставено от Клод </a:t>
            </a:r>
            <a:r>
              <a:rPr lang="bg-BG" dirty="0" err="1"/>
              <a:t>Шенън</a:t>
            </a:r>
            <a:r>
              <a:rPr lang="bg-BG" dirty="0"/>
              <a:t> (1948) от </a:t>
            </a:r>
            <a:r>
              <a:rPr lang="bg-BG" dirty="0" err="1"/>
              <a:t>Bell</a:t>
            </a:r>
            <a:r>
              <a:rPr lang="bg-BG" dirty="0"/>
              <a:t> </a:t>
            </a:r>
            <a:r>
              <a:rPr lang="bg-BG" dirty="0" err="1"/>
              <a:t>Labs</a:t>
            </a:r>
            <a:r>
              <a:rPr lang="bg-BG" dirty="0"/>
              <a:t> в „Математическа теория на комуникацията“.</a:t>
            </a:r>
          </a:p>
          <a:p>
            <a:endParaRPr lang="bg-BG" dirty="0"/>
          </a:p>
          <a:p>
            <a:r>
              <a:rPr lang="bg-BG" dirty="0"/>
              <a:t>Дефинициите на понятията, обикновено, разглеждаме в контекста на компютърните системи, но те имат по-общ смисъл.</a:t>
            </a:r>
            <a:endParaRPr lang="bg-BG" dirty="0">
              <a:solidFill>
                <a:srgbClr val="FF0000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471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0A8D-63CB-493E-9317-C26F0E69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/>
          <a:lstStyle/>
          <a:p>
            <a:r>
              <a:rPr lang="bg-BG" dirty="0"/>
              <a:t>Данни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B136-622D-4A12-9848-3402A2D3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0"/>
            <a:ext cx="10515600" cy="5098183"/>
          </a:xfrm>
        </p:spPr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rgbClr val="C00000"/>
                </a:solidFill>
              </a:rPr>
              <a:t>Представянето на информация става, чрез </a:t>
            </a:r>
            <a:r>
              <a:rPr lang="bg-BG" b="1" dirty="0">
                <a:solidFill>
                  <a:srgbClr val="C00000"/>
                </a:solidFill>
              </a:rPr>
              <a:t>данни</a:t>
            </a:r>
            <a:r>
              <a:rPr lang="bg-BG" dirty="0">
                <a:solidFill>
                  <a:srgbClr val="C00000"/>
                </a:solidFill>
              </a:rPr>
              <a:t>.</a:t>
            </a:r>
          </a:p>
          <a:p>
            <a:r>
              <a:rPr lang="bg-BG" b="1" dirty="0"/>
              <a:t>Данните са набор от стойности на качествени или количествени характеристики/променливи/параметри за обектите.</a:t>
            </a:r>
          </a:p>
          <a:p>
            <a:r>
              <a:rPr lang="bg-BG" dirty="0"/>
              <a:t>Няма единствено число за данни в българския език.</a:t>
            </a:r>
          </a:p>
          <a:p>
            <a:r>
              <a:rPr lang="bg-BG" b="1" dirty="0"/>
              <a:t>Пример за</a:t>
            </a:r>
            <a:r>
              <a:rPr lang="bg-BG" dirty="0"/>
              <a:t> (минимални) </a:t>
            </a:r>
            <a:r>
              <a:rPr lang="bg-BG" b="1" dirty="0"/>
              <a:t>данни за двама човек </a:t>
            </a:r>
            <a:r>
              <a:rPr lang="bg-BG" dirty="0"/>
              <a:t>са:</a:t>
            </a:r>
          </a:p>
          <a:p>
            <a:pPr lvl="1"/>
            <a:r>
              <a:rPr lang="bg-BG" b="1" dirty="0"/>
              <a:t>Мария, 5.80</a:t>
            </a:r>
          </a:p>
          <a:p>
            <a:pPr lvl="1"/>
            <a:r>
              <a:rPr lang="bg-BG" b="1" dirty="0"/>
              <a:t>Иван, 5.20</a:t>
            </a:r>
          </a:p>
          <a:p>
            <a:r>
              <a:rPr lang="bg-BG" b="1" dirty="0"/>
              <a:t>Сами по себе си данните не носят информация.</a:t>
            </a:r>
          </a:p>
          <a:p>
            <a:r>
              <a:rPr lang="bg-BG" b="1" dirty="0"/>
              <a:t>Данните носят информация, ако се знае </a:t>
            </a:r>
            <a:r>
              <a:rPr lang="bg-BG" dirty="0"/>
              <a:t>(от субекта, който ги обработва)</a:t>
            </a:r>
            <a:r>
              <a:rPr lang="bg-BG" b="1" dirty="0"/>
              <a:t> какви характеристики представят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Ако знаем, че </a:t>
            </a:r>
            <a:r>
              <a:rPr lang="bg-BG" b="1" dirty="0"/>
              <a:t>характеристиките в горния пример </a:t>
            </a:r>
            <a:r>
              <a:rPr lang="bg-BG" dirty="0"/>
              <a:t>са </a:t>
            </a:r>
            <a:r>
              <a:rPr lang="bg-BG" b="1" dirty="0"/>
              <a:t>име и среден успех</a:t>
            </a:r>
            <a:r>
              <a:rPr lang="bg-BG" dirty="0"/>
              <a:t>, ще получим някаква </a:t>
            </a:r>
            <a:r>
              <a:rPr lang="bg-BG" b="1" dirty="0"/>
              <a:t>частична информация</a:t>
            </a:r>
            <a:r>
              <a:rPr lang="bg-BG" dirty="0"/>
              <a:t>. </a:t>
            </a:r>
            <a:r>
              <a:rPr lang="bg-BG" b="1" dirty="0"/>
              <a:t>По-пълна информация ще имаме ако знаем нещо за/от контекста/средата</a:t>
            </a:r>
            <a:r>
              <a:rPr lang="en-US" b="1" dirty="0"/>
              <a:t>, </a:t>
            </a:r>
            <a:r>
              <a:rPr lang="bg-BG" b="1" dirty="0"/>
              <a:t>в който съществуват данните</a:t>
            </a:r>
            <a:r>
              <a:rPr lang="en-US" b="1" dirty="0"/>
              <a:t>, </a:t>
            </a:r>
            <a:r>
              <a:rPr lang="bg-BG" dirty="0"/>
              <a:t>т.е. ако знаем например, че оценките представят </a:t>
            </a:r>
            <a:r>
              <a:rPr lang="bg-BG" b="1" dirty="0"/>
              <a:t>успеха от средното образование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2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14013</TotalTime>
  <Words>3326</Words>
  <Application>Microsoft Office PowerPoint</Application>
  <PresentationFormat>Widescreen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1.Информация. Науката Информатика</vt:lpstr>
      <vt:lpstr>Информатика</vt:lpstr>
      <vt:lpstr>Компютърна информатика</vt:lpstr>
      <vt:lpstr>Информация</vt:lpstr>
      <vt:lpstr>Информация според философските разбирания (1)</vt:lpstr>
      <vt:lpstr>Информация според философските разбирания (2)</vt:lpstr>
      <vt:lpstr>Разбиране за информацията в информатиката</vt:lpstr>
      <vt:lpstr>Теория на информацията</vt:lpstr>
      <vt:lpstr>Данни (1)</vt:lpstr>
      <vt:lpstr>Съобщение</vt:lpstr>
      <vt:lpstr>Информацията като процес на разбиране (в теория на информацията)</vt:lpstr>
      <vt:lpstr>Сигнали</vt:lpstr>
      <vt:lpstr>Сензори (1)</vt:lpstr>
      <vt:lpstr>Сензори (2)</vt:lpstr>
      <vt:lpstr>Пренос на съобщенията/сигналите (накратко)</vt:lpstr>
      <vt:lpstr>Получаване на сигнали в комуникационна среда</vt:lpstr>
      <vt:lpstr>Кодиране и декодиране на съобщенията</vt:lpstr>
      <vt:lpstr>Модел на Шенън за процеса на комуникация</vt:lpstr>
      <vt:lpstr>Теория на кодирането</vt:lpstr>
      <vt:lpstr>Азбука в компютърните системи</vt:lpstr>
      <vt:lpstr>Моделиране на цифрите 0 и 1 на техническо ниво</vt:lpstr>
      <vt:lpstr>Измерване на информацията (1)</vt:lpstr>
      <vt:lpstr>Измерване на информацията (2)</vt:lpstr>
      <vt:lpstr>Бит</vt:lpstr>
      <vt:lpstr>Производни на bit единици за измерване на количеството информация</vt:lpstr>
      <vt:lpstr>Байт – byte</vt:lpstr>
      <vt:lpstr>Производни на byte единици</vt:lpstr>
      <vt:lpstr>Основни дейности при работа с данните  - т.н. информационни дейности (1)</vt:lpstr>
      <vt:lpstr>Основни дейности при работа с данните - т.н. информационни дейности (2)</vt:lpstr>
      <vt:lpstr>Информатика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</dc:title>
  <dc:creator>Emil Hadjikolev</dc:creator>
  <cp:lastModifiedBy>ssomov ssomov</cp:lastModifiedBy>
  <cp:revision>687</cp:revision>
  <dcterms:created xsi:type="dcterms:W3CDTF">2019-04-07T06:26:30Z</dcterms:created>
  <dcterms:modified xsi:type="dcterms:W3CDTF">2021-09-28T07:46:41Z</dcterms:modified>
</cp:coreProperties>
</file>