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6" r:id="rId11"/>
    <p:sldId id="265" r:id="rId12"/>
    <p:sldId id="267" r:id="rId13"/>
    <p:sldId id="268" r:id="rId14"/>
    <p:sldId id="270" r:id="rId15"/>
    <p:sldId id="269" r:id="rId16"/>
    <p:sldId id="272" r:id="rId17"/>
    <p:sldId id="271" r:id="rId18"/>
    <p:sldId id="273" r:id="rId19"/>
    <p:sldId id="285" r:id="rId20"/>
    <p:sldId id="274" r:id="rId21"/>
    <p:sldId id="275" r:id="rId22"/>
    <p:sldId id="276" r:id="rId23"/>
    <p:sldId id="277" r:id="rId24"/>
    <p:sldId id="281" r:id="rId25"/>
    <p:sldId id="282" r:id="rId26"/>
    <p:sldId id="286" r:id="rId27"/>
    <p:sldId id="283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26" autoAdjust="0"/>
  </p:normalViewPr>
  <p:slideViewPr>
    <p:cSldViewPr snapToGrid="0">
      <p:cViewPr varScale="1">
        <p:scale>
          <a:sx n="79" d="100"/>
          <a:sy n="79" d="100"/>
        </p:scale>
        <p:origin x="7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07517-79B5-4734-9B5F-1031C04EFA42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29876-2DB8-4B29-B01D-87F283A1388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3033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21A4-E987-4452-9AB9-06E2E3540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5320A-27D0-455F-A4B2-AA7A236FA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DF537-0FED-4EC0-96FB-AC6E490C4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5F31A-7BA3-48BE-B4BD-D6E45B9A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BCAAD-A778-4745-AD0C-9654E36E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275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4ACB-6FA3-4F1F-AEDC-613E0BF4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133E4-6675-4BFF-9989-36C2BFD23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22470-1DC5-494B-999A-7BBAC283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E2EDC-C81B-480E-9C03-22C0CB94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42BE5-A39A-4DF5-B5E9-6051BB48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087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021E7-3D2C-4AF0-8C40-0F7E206E9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EB1C5-FD72-4080-91F4-AC64A847F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0A9E2-2F71-4AFD-B740-6ABD4ADE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35AE3-FD94-4B3D-8F06-B7812E17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BC042-277F-4659-BF6D-02FBA1A9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361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2210-3D5B-423F-B92C-CCC5AFD4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684DE-2600-4351-82DE-DDAE0EB67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EC31E-CD8C-4AB5-B0E4-DCD05236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C2683-EC13-4FEE-AF2F-B84C36D7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04BD7-8146-4E62-B1C7-C657BF64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9990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D78F-0923-4453-AF9B-EBF43CA8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A7F5E-5486-41FD-B139-A3EDF0B9D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BBB49-3893-447F-8903-A65FEA39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99EE7-5F0A-4D9B-85CA-79E3FC14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9CFB4-5A41-4198-86FC-A678D0F8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262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EB22-025B-41F5-AFDE-ED7E093F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3F30C-65C2-4C33-A484-5F01E45A0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2CD8E-C4BF-475C-BA2C-4A7F42B19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6C368-D77A-48CF-AAE0-1A775EB5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34B1E-A46F-49FF-BC83-5458A2C5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F7186-4EDA-4647-BD72-5DC8131B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5034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6FA0-25E9-4CBF-8257-6FE51F9E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9C22C-5E76-448E-9A02-0B5C025B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ED9A0-E8E2-431A-8042-FF5D49C79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17041-EF22-4623-B858-A44EA6E57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2C7874-863E-4310-9630-8DDE3857D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07800-43DF-485D-8088-60182609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B98B2-8E7D-481F-B456-972880AB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D48290-6741-4623-8BF4-6FC9D9DC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938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1910-25B0-4F86-AC2D-AA0621B0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4C210-BA0E-4404-90D5-50664833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63A2B-11F7-4423-9E6B-E090960CC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C33B2-7B1A-47A5-B93C-0C5D049B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846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865FA-5954-4092-BE89-A9294C75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107F4-36D4-4272-A6E4-FC4DD3B9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A0C10-9060-4267-86CA-0D963CA9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2451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4A2B-05A9-4405-BBF9-16EEA47F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FB81C-B581-4CD4-81B4-EB6AC4AA9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4A658-F145-4161-B57A-DF1AE66FC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C5784-7C38-4258-87BB-FE3B3564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7D781-49EF-4B83-AD22-5BFBBEDF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31C9E-7C19-4492-9540-5336A2A7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643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14DD-05C4-4CBB-A2CB-6CD77591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5D7FD-1FF1-4D3F-BF9B-0DFB5D285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E676C-C5FC-4A12-A851-D171C62C4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62C2F-3BEA-4990-BFB6-3271D1E3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2AE3-6780-4513-B704-0EAD8486F307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B2B9C-97AD-4641-A1D2-00DDB061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B7FBE-A44C-4B4F-9624-26CA0E4C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610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029EFA-6E84-46F1-85F0-69E27ED8C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71D20-85B5-4948-B39B-4ACF0C9D8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CE80D-F922-425B-9F33-7D5ADD948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F2AE3-6780-4513-B704-0EAD8486F307}" type="datetimeFigureOut">
              <a:rPr lang="bg-BG" smtClean="0"/>
              <a:t>28.9.2021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182AE-3C7C-42A1-BF16-D77BF0A81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38FC4-5878-4FB1-80CA-1DAB21B56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91AC5-9ED3-49CC-AD54-88D30192D28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7900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81F5-DD3B-4273-BF0F-A096A5E07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bg-BG" i="1" dirty="0"/>
              <a:t>1</a:t>
            </a:r>
            <a:r>
              <a:rPr lang="bg-BG" altLang="bg-BG" i="1" dirty="0"/>
              <a:t>6</a:t>
            </a:r>
            <a:r>
              <a:rPr lang="en-US" altLang="bg-BG" i="1" dirty="0"/>
              <a:t>.</a:t>
            </a:r>
            <a:r>
              <a:rPr lang="bg-BG" i="1" dirty="0"/>
              <a:t> </a:t>
            </a:r>
            <a:r>
              <a:rPr lang="bg-BG" sz="6000" i="1" dirty="0"/>
              <a:t>Алгоритми и програми </a:t>
            </a:r>
            <a:endParaRPr lang="bg-BG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29176-7B3E-4595-B37C-15AC92E44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altLang="bg-BG" dirty="0"/>
              <a:t>Доц. Емил Хаджиколев</a:t>
            </a:r>
          </a:p>
        </p:txBody>
      </p:sp>
    </p:spTree>
    <p:extLst>
      <p:ext uri="{BB962C8B-B14F-4D97-AF65-F5344CB8AC3E}">
        <p14:creationId xmlns:p14="http://schemas.microsoft.com/office/powerpoint/2010/main" val="1036596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860A-B3A7-4F7D-8745-ED44F50B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Подалгоритми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AB641-D9F9-4089-8B38-70A2AB51B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В много от случаите част от даден алгоритъм може да бъде обособена като самостоятелен подалгоритъм, който:</a:t>
            </a:r>
          </a:p>
          <a:p>
            <a:pPr lvl="1"/>
            <a:r>
              <a:rPr lang="bg-BG" dirty="0"/>
              <a:t>се ползва многократно в основния алгоритъм;</a:t>
            </a:r>
          </a:p>
          <a:p>
            <a:pPr lvl="1"/>
            <a:r>
              <a:rPr lang="bg-BG" dirty="0"/>
              <a:t>има сложна логика;</a:t>
            </a:r>
          </a:p>
          <a:p>
            <a:pPr lvl="1"/>
            <a:r>
              <a:rPr lang="bg-BG" dirty="0"/>
              <a:t>може да бъде използван и при решения на други конкретни задачи.</a:t>
            </a:r>
          </a:p>
          <a:p>
            <a:r>
              <a:rPr lang="bg-BG" dirty="0"/>
              <a:t>Всеки подалгоритъм има собствени входни данни, междинни</a:t>
            </a:r>
            <a:r>
              <a:rPr lang="en-US" dirty="0"/>
              <a:t> </a:t>
            </a:r>
            <a:r>
              <a:rPr lang="bg-BG" dirty="0"/>
              <a:t>и изходни данни. Входните се получават от извикващия алгоритъм, а изходните се предават към него.</a:t>
            </a:r>
          </a:p>
          <a:p>
            <a:r>
              <a:rPr lang="bg-BG" dirty="0"/>
              <a:t>В примера с правоъгълниците подалгоритми може да бъдат изчисленията на лицето и периметъра. При тях логиката не е много сложна, но при други математически задачи може да има сложни изчисления. От друга страна формулите могат да се ползват от други програми, ако бъдат изнесени в отделна библиотека.</a:t>
            </a:r>
          </a:p>
        </p:txBody>
      </p:sp>
    </p:spTree>
    <p:extLst>
      <p:ext uri="{BB962C8B-B14F-4D97-AF65-F5344CB8AC3E}">
        <p14:creationId xmlns:p14="http://schemas.microsoft.com/office/powerpoint/2010/main" val="192349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типове алгоритми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/>
              <a:t>Линейни</a:t>
            </a:r>
            <a:endParaRPr lang="en-US" dirty="0"/>
          </a:p>
          <a:p>
            <a:pPr lvl="0"/>
            <a:r>
              <a:rPr lang="bg-BG" dirty="0"/>
              <a:t>Разклонени</a:t>
            </a:r>
            <a:endParaRPr lang="en-US" dirty="0"/>
          </a:p>
          <a:p>
            <a:pPr lvl="0"/>
            <a:r>
              <a:rPr lang="bg-BG" dirty="0"/>
              <a:t>Циклични</a:t>
            </a:r>
            <a:endParaRPr lang="en-US" dirty="0"/>
          </a:p>
          <a:p>
            <a:pPr lvl="0"/>
            <a:r>
              <a:rPr lang="bg-BG" dirty="0"/>
              <a:t>Рекурсивни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0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Линейни алгоритми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bg-BG" b="1" dirty="0"/>
              <a:t>Всички описани стъпки се изпълняват последователно, без значение от конкретните входни данни.</a:t>
            </a:r>
          </a:p>
          <a:p>
            <a:pPr lvl="0"/>
            <a:r>
              <a:rPr lang="bg-BG" dirty="0"/>
              <a:t>Описаният по-горе алгоритъм за периметър и лице на правоъгълник е линеен.</a:t>
            </a:r>
          </a:p>
        </p:txBody>
      </p:sp>
    </p:spTree>
    <p:extLst>
      <p:ext uri="{BB962C8B-B14F-4D97-AF65-F5344CB8AC3E}">
        <p14:creationId xmlns:p14="http://schemas.microsoft.com/office/powerpoint/2010/main" val="3348005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Разклонени алгоритми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/>
              <a:t>В зависимост от конкретните входни данни и междинни резултати се изпълняват различни стъпки.</a:t>
            </a:r>
          </a:p>
          <a:p>
            <a:endParaRPr lang="bg-BG" dirty="0"/>
          </a:p>
          <a:p>
            <a:r>
              <a:rPr lang="bg-BG" dirty="0"/>
              <a:t>т.е. Алгоритъмът (както обикновено) се описва като последователност от стъпки. Но </a:t>
            </a:r>
            <a:r>
              <a:rPr lang="bg-BG" b="1" dirty="0"/>
              <a:t>в зависимост от дадени условия </a:t>
            </a:r>
            <a:r>
              <a:rPr lang="bg-BG" dirty="0"/>
              <a:t>(определени върху входни данни и междинни резултати) </a:t>
            </a:r>
            <a:r>
              <a:rPr lang="bg-BG" b="1" dirty="0"/>
              <a:t>в алгоритъма се предвиждат различни възможни пътища </a:t>
            </a:r>
            <a:r>
              <a:rPr lang="bg-BG" dirty="0"/>
              <a:t>(преминавания през стъпки). При това някои от стъпките се пропускат.</a:t>
            </a:r>
          </a:p>
        </p:txBody>
      </p:sp>
    </p:spTree>
    <p:extLst>
      <p:ext uri="{BB962C8B-B14F-4D97-AF65-F5344CB8AC3E}">
        <p14:creationId xmlns:p14="http://schemas.microsoft.com/office/powerpoint/2010/main" val="2223524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Разклонен алгоритъм: Определяне на по-голямото от две числа a и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Въвеждане стойността на </a:t>
            </a:r>
            <a:r>
              <a:rPr lang="bg-BG" b="1" dirty="0"/>
              <a:t>a</a:t>
            </a:r>
            <a:r>
              <a:rPr lang="bg-BG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Въвеждане стойността на </a:t>
            </a:r>
            <a:r>
              <a:rPr lang="en-US" b="1" dirty="0"/>
              <a:t>b</a:t>
            </a:r>
            <a:r>
              <a:rPr lang="bg-BG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b="1" dirty="0"/>
              <a:t>Проверка дали a е по-голямо от b. Ако а е по-голямо от b, преминаване на стъпка 4. В противен случай преминаване на стъпка 5.</a:t>
            </a:r>
            <a:endParaRPr lang="bg-BG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Извеждане стойността на a. Преминаване на стъпка 8.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b="1" dirty="0"/>
              <a:t>Проверка дали a е по-малко от b. Ако a е по-малко от b, преминаване на стъпка 6. В противен случай преминаване на стъпка 7. </a:t>
            </a:r>
            <a:endParaRPr lang="bg-BG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Извеждане стойността на b. Преминаване на стъпка 8.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Извеждане на съобщение „Двете числа са равни”.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Край.</a:t>
            </a:r>
          </a:p>
          <a:p>
            <a:pPr marL="0" indent="0">
              <a:buNone/>
            </a:pPr>
            <a:r>
              <a:rPr lang="bg-BG" dirty="0"/>
              <a:t>В този пример, в стъпки 3 и 5 има условия, които определят различни начини, по които може да продължи изпълнението на алгоритъма. </a:t>
            </a:r>
          </a:p>
        </p:txBody>
      </p:sp>
    </p:spTree>
    <p:extLst>
      <p:ext uri="{BB962C8B-B14F-4D97-AF65-F5344CB8AC3E}">
        <p14:creationId xmlns:p14="http://schemas.microsoft.com/office/powerpoint/2010/main" val="2646533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Циклични алгоритми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/>
              <a:t>При тях част от стъпките на алгоритъма се изпълняват многократно, обикновено върху различни данни (стойности на участващите променливи).</a:t>
            </a:r>
          </a:p>
          <a:p>
            <a:pPr lvl="0"/>
            <a:r>
              <a:rPr lang="bg-BG" dirty="0"/>
              <a:t>Броят на изпълненията се контролира от условие.</a:t>
            </a:r>
          </a:p>
        </p:txBody>
      </p:sp>
    </p:spTree>
    <p:extLst>
      <p:ext uri="{BB962C8B-B14F-4D97-AF65-F5344CB8AC3E}">
        <p14:creationId xmlns:p14="http://schemas.microsoft.com/office/powerpoint/2010/main" val="4268742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Цикличен алгоритъм: сума на числата от 1 до n (</a:t>
            </a:r>
            <a:r>
              <a:rPr lang="en-US" dirty="0"/>
              <a:t>n</a:t>
            </a:r>
            <a:r>
              <a:rPr lang="bg-BG" dirty="0"/>
              <a:t>&gt;0)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bg-BG" b="1" dirty="0"/>
              <a:t>Въвеждане стойността на числото n. 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b="1" dirty="0"/>
              <a:t>Проверка дали n &gt; 0. Ако n &gt; 0, преминаване към стъпка 3, в противен случай преминаване към стъпка 1.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Присвояване стойност </a:t>
            </a:r>
            <a:r>
              <a:rPr lang="en-US" dirty="0"/>
              <a:t>1</a:t>
            </a:r>
            <a:r>
              <a:rPr lang="bg-BG" dirty="0"/>
              <a:t> на променлива за брояч i.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Присвояване стойност </a:t>
            </a:r>
            <a:r>
              <a:rPr lang="en-US" dirty="0"/>
              <a:t>0</a:t>
            </a:r>
            <a:r>
              <a:rPr lang="bg-BG" dirty="0"/>
              <a:t> на променливата за сума </a:t>
            </a:r>
            <a:r>
              <a:rPr lang="en-US" dirty="0"/>
              <a:t>S</a:t>
            </a:r>
            <a:r>
              <a:rPr lang="bg-BG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b="1" dirty="0"/>
              <a:t>Проверка дали i &lt;</a:t>
            </a:r>
            <a:r>
              <a:rPr lang="en-US" b="1" dirty="0"/>
              <a:t>=</a:t>
            </a:r>
            <a:r>
              <a:rPr lang="bg-BG" b="1" dirty="0"/>
              <a:t> n. Ако i &lt;</a:t>
            </a:r>
            <a:r>
              <a:rPr lang="en-US" b="1" dirty="0"/>
              <a:t>=</a:t>
            </a:r>
            <a:r>
              <a:rPr lang="bg-BG" b="1" dirty="0"/>
              <a:t> n, преминаване на стъпка 6. В противен случай, преминаване към стъпка 8.</a:t>
            </a:r>
            <a:endParaRPr lang="bg-BG" dirty="0"/>
          </a:p>
          <a:p>
            <a:pPr marL="514350" lvl="0" indent="-514350">
              <a:buFont typeface="+mj-lt"/>
              <a:buAutoNum type="arabicPeriod"/>
            </a:pPr>
            <a:r>
              <a:rPr lang="bg-BG" b="1" dirty="0"/>
              <a:t>Изчисляване </a:t>
            </a:r>
            <a:r>
              <a:rPr lang="en-US" b="1" dirty="0"/>
              <a:t>S</a:t>
            </a:r>
            <a:r>
              <a:rPr lang="bg-BG" b="1" dirty="0"/>
              <a:t> = </a:t>
            </a:r>
            <a:r>
              <a:rPr lang="en-US" b="1" dirty="0"/>
              <a:t>S</a:t>
            </a:r>
            <a:r>
              <a:rPr lang="bg-BG" b="1" dirty="0"/>
              <a:t> + </a:t>
            </a:r>
            <a:r>
              <a:rPr lang="en-US" b="1" dirty="0" err="1"/>
              <a:t>i</a:t>
            </a:r>
            <a:r>
              <a:rPr lang="bg-BG" b="1" dirty="0"/>
              <a:t>. 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bg-BG" b="1" dirty="0"/>
              <a:t>Изчисляване i = i + 1.</a:t>
            </a:r>
            <a:r>
              <a:rPr lang="en-US" b="1" dirty="0"/>
              <a:t> </a:t>
            </a:r>
            <a:r>
              <a:rPr lang="bg-BG" b="1" dirty="0"/>
              <a:t>Преминаване към стъпка 5.</a:t>
            </a:r>
            <a:endParaRPr lang="bg-BG" dirty="0"/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Извеждане стойността на S.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Край.</a:t>
            </a:r>
          </a:p>
          <a:p>
            <a:pPr marL="0" indent="0">
              <a:buNone/>
            </a:pPr>
            <a:r>
              <a:rPr lang="bg-BG" dirty="0"/>
              <a:t>Стъпки 1, 2, 5, 6 и 7 може да се изпълняват многократно.</a:t>
            </a:r>
          </a:p>
        </p:txBody>
      </p:sp>
    </p:spTree>
    <p:extLst>
      <p:ext uri="{BB962C8B-B14F-4D97-AF65-F5344CB8AC3E}">
        <p14:creationId xmlns:p14="http://schemas.microsoft.com/office/powerpoint/2010/main" val="3242251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Рекурсивни алгоритми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/>
              <a:t>При рекурсивните алгоритми на някоя от стъпките е необходимо да се изпълни същия алгоритъм директно (с други входни параметри) или индиректно (чрез друг алгоритъм).</a:t>
            </a:r>
          </a:p>
          <a:p>
            <a:pPr lvl="0"/>
            <a:endParaRPr lang="bg-BG" dirty="0"/>
          </a:p>
          <a:p>
            <a:pPr lvl="0"/>
            <a:r>
              <a:rPr lang="bg-BG" dirty="0"/>
              <a:t>При рекурсивните алгоритми в някоя от стъпките при определено условие се обръщаме към същия алгоритъм, но с различни входни данни.</a:t>
            </a:r>
          </a:p>
          <a:p>
            <a:pPr lvl="0"/>
            <a:r>
              <a:rPr lang="bg-BG" dirty="0"/>
              <a:t>Условията зависят от входните данни и трябва да са такива, че в определен случай рекурсивното използване да спре.</a:t>
            </a:r>
          </a:p>
        </p:txBody>
      </p:sp>
      <p:pic>
        <p:nvPicPr>
          <p:cNvPr id="1026" name="Picture 2" descr="Структурата на данните се използва за прилагане на рекурсия. Рекурсионни и  рекурсивни алгоритми. Повтарящи се отношения. Рекурсия и итерация">
            <a:extLst>
              <a:ext uri="{FF2B5EF4-FFF2-40B4-BE49-F238E27FC236}">
                <a16:creationId xmlns:a16="http://schemas.microsoft.com/office/drawing/2014/main" id="{595AF51C-839B-4A71-AC7E-3A91C15DA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-1"/>
            <a:ext cx="2438400" cy="196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884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Рекурсивни алгоритми: </a:t>
            </a:r>
            <a:r>
              <a:rPr lang="bg-BG" dirty="0" err="1"/>
              <a:t>факториел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bg-BG" dirty="0"/>
              <a:t>Тривиален пример за рекурсивен алгоритъм е намирането на </a:t>
            </a:r>
            <a:r>
              <a:rPr lang="bg-BG" dirty="0" err="1"/>
              <a:t>факториел</a:t>
            </a:r>
            <a:r>
              <a:rPr lang="bg-BG" dirty="0"/>
              <a:t> от цяло неотрицателно число </a:t>
            </a:r>
            <a:r>
              <a:rPr lang="en-US" dirty="0"/>
              <a:t>n</a:t>
            </a:r>
            <a:r>
              <a:rPr lang="bg-BG" dirty="0"/>
              <a:t>.</a:t>
            </a:r>
          </a:p>
          <a:p>
            <a:pPr lvl="0"/>
            <a:r>
              <a:rPr lang="bg-BG" dirty="0"/>
              <a:t>По дефиниция </a:t>
            </a:r>
            <a:r>
              <a:rPr lang="bg-BG" dirty="0" err="1"/>
              <a:t>факториел</a:t>
            </a:r>
            <a:r>
              <a:rPr lang="bg-BG" dirty="0"/>
              <a:t> от </a:t>
            </a:r>
            <a:r>
              <a:rPr lang="en-US" dirty="0"/>
              <a:t>n </a:t>
            </a:r>
            <a:r>
              <a:rPr lang="bg-BG" dirty="0"/>
              <a:t>се записва с формулата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US" dirty="0"/>
              <a:t>n</a:t>
            </a:r>
            <a:r>
              <a:rPr lang="bg-BG" dirty="0"/>
              <a:t>!=</a:t>
            </a:r>
            <a:r>
              <a:rPr lang="en-US" dirty="0"/>
              <a:t>n</a:t>
            </a:r>
            <a:r>
              <a:rPr lang="bg-BG" dirty="0"/>
              <a:t>*(</a:t>
            </a:r>
            <a:r>
              <a:rPr lang="en-US" dirty="0"/>
              <a:t>n</a:t>
            </a:r>
            <a:r>
              <a:rPr lang="bg-BG" dirty="0"/>
              <a:t>-1)*(</a:t>
            </a:r>
            <a:r>
              <a:rPr lang="en-US" dirty="0"/>
              <a:t>n</a:t>
            </a:r>
            <a:r>
              <a:rPr lang="bg-BG" dirty="0"/>
              <a:t>-2)...3*2*1, а </a:t>
            </a:r>
          </a:p>
          <a:p>
            <a:pPr marL="0" indent="0">
              <a:buNone/>
            </a:pPr>
            <a:r>
              <a:rPr lang="bg-BG" dirty="0"/>
              <a:t>	0! = 1</a:t>
            </a:r>
          </a:p>
          <a:p>
            <a:r>
              <a:rPr lang="bg-BG" dirty="0"/>
              <a:t>Тази дефиниция може да я представим и като рекурсивна</a:t>
            </a:r>
          </a:p>
          <a:p>
            <a:pPr marL="0" indent="0">
              <a:buNone/>
            </a:pPr>
            <a:r>
              <a:rPr lang="bg-BG" dirty="0"/>
              <a:t>	</a:t>
            </a:r>
            <a:r>
              <a:rPr lang="en-US" dirty="0"/>
              <a:t>n</a:t>
            </a:r>
            <a:r>
              <a:rPr lang="bg-BG" dirty="0"/>
              <a:t>!=</a:t>
            </a:r>
            <a:r>
              <a:rPr lang="en-US" dirty="0"/>
              <a:t>n</a:t>
            </a:r>
            <a:r>
              <a:rPr lang="bg-BG" dirty="0"/>
              <a:t>*(</a:t>
            </a:r>
            <a:r>
              <a:rPr lang="en-US" dirty="0"/>
              <a:t>n</a:t>
            </a:r>
            <a:r>
              <a:rPr lang="bg-BG" dirty="0"/>
              <a:t>-1)!,</a:t>
            </a:r>
          </a:p>
          <a:p>
            <a:pPr marL="0" indent="0">
              <a:buNone/>
            </a:pPr>
            <a:r>
              <a:rPr lang="bg-BG" dirty="0"/>
              <a:t>	0! = 1</a:t>
            </a:r>
          </a:p>
          <a:p>
            <a:r>
              <a:rPr lang="bg-BG" dirty="0"/>
              <a:t>т.е. за да намерим </a:t>
            </a:r>
            <a:r>
              <a:rPr lang="bg-BG" dirty="0" err="1"/>
              <a:t>факториел</a:t>
            </a:r>
            <a:r>
              <a:rPr lang="bg-BG" dirty="0"/>
              <a:t> от </a:t>
            </a:r>
            <a:r>
              <a:rPr lang="en-US" dirty="0"/>
              <a:t>n </a:t>
            </a:r>
            <a:r>
              <a:rPr lang="bg-BG" dirty="0"/>
              <a:t>трябва да умножим </a:t>
            </a:r>
            <a:r>
              <a:rPr lang="en-US" dirty="0"/>
              <a:t>n </a:t>
            </a:r>
            <a:r>
              <a:rPr lang="bg-BG" dirty="0"/>
              <a:t>с </a:t>
            </a:r>
            <a:r>
              <a:rPr lang="bg-BG" dirty="0" err="1"/>
              <a:t>факториел</a:t>
            </a:r>
            <a:r>
              <a:rPr lang="bg-BG" dirty="0"/>
              <a:t> от (</a:t>
            </a:r>
            <a:r>
              <a:rPr lang="en-US" dirty="0"/>
              <a:t>n</a:t>
            </a:r>
            <a:r>
              <a:rPr lang="bg-BG" dirty="0"/>
              <a:t>-1). При рекурсивните извиквания входният параметър ще намалява непрекъснато. Условието за спиране на рекурсивните извиквания е входният параметър да е 0 (или 1).</a:t>
            </a:r>
          </a:p>
          <a:p>
            <a:r>
              <a:rPr lang="bg-BG" dirty="0"/>
              <a:t>Тази задача може да се реализира и чрез цикличен алгоритъм.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marL="0" lv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68444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altLang="bg-BG" dirty="0"/>
              <a:t>Алгоритъм на Евклид за намиране на най-големия общ делител на две естествени числа </a:t>
            </a:r>
            <a:r>
              <a:rPr lang="en-US" altLang="bg-BG" sz="4800" dirty="0"/>
              <a:t>n </a:t>
            </a:r>
            <a:r>
              <a:rPr lang="bg-BG" altLang="bg-BG" sz="4800" dirty="0"/>
              <a:t>и </a:t>
            </a:r>
            <a:r>
              <a:rPr lang="en-US" altLang="bg-BG" sz="4800" dirty="0"/>
              <a:t>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altLang="bg-BG" dirty="0"/>
              <a:t>Един от най-древните математически алгоритми.</a:t>
            </a:r>
          </a:p>
          <a:p>
            <a:pPr marL="0" indent="0">
              <a:buNone/>
            </a:pPr>
            <a:r>
              <a:rPr lang="bg-BG" altLang="bg-BG" dirty="0"/>
              <a:t>Не много подробно описани стъпки:</a:t>
            </a:r>
          </a:p>
          <a:p>
            <a:pPr marL="609600" indent="-609600">
              <a:buFontTx/>
              <a:buAutoNum type="arabicPeriod"/>
            </a:pPr>
            <a:r>
              <a:rPr lang="bg-BG" altLang="bg-BG" dirty="0"/>
              <a:t>Ако </a:t>
            </a:r>
            <a:r>
              <a:rPr lang="en-US" altLang="bg-BG" dirty="0"/>
              <a:t>m&lt;n, </a:t>
            </a:r>
            <a:r>
              <a:rPr lang="bg-BG" altLang="bg-BG" dirty="0"/>
              <a:t>разменяме числата</a:t>
            </a:r>
            <a:r>
              <a:rPr lang="en-US" altLang="bg-BG" dirty="0"/>
              <a:t>.</a:t>
            </a:r>
            <a:endParaRPr lang="bg-BG" altLang="bg-BG" dirty="0"/>
          </a:p>
          <a:p>
            <a:pPr marL="609600" indent="-609600">
              <a:buFontTx/>
              <a:buAutoNum type="arabicPeriod"/>
            </a:pPr>
            <a:r>
              <a:rPr lang="bg-BG" altLang="bg-BG" dirty="0"/>
              <a:t>На </a:t>
            </a:r>
            <a:r>
              <a:rPr lang="en-US" altLang="bg-BG" dirty="0"/>
              <a:t>m </a:t>
            </a:r>
            <a:r>
              <a:rPr lang="bg-BG" altLang="bg-BG" dirty="0"/>
              <a:t>присвояваме нова стойност: остатъка от делението на </a:t>
            </a:r>
            <a:r>
              <a:rPr lang="en-US" altLang="bg-BG" dirty="0"/>
              <a:t>m </a:t>
            </a:r>
            <a:r>
              <a:rPr lang="bg-BG" altLang="bg-BG" dirty="0"/>
              <a:t>с</a:t>
            </a:r>
            <a:r>
              <a:rPr lang="en-US" altLang="bg-BG" dirty="0"/>
              <a:t> n</a:t>
            </a:r>
            <a:r>
              <a:rPr lang="bg-BG" altLang="bg-BG" dirty="0"/>
              <a:t>.</a:t>
            </a:r>
          </a:p>
          <a:p>
            <a:pPr marL="609600" indent="-609600">
              <a:buFontTx/>
              <a:buAutoNum type="arabicPeriod"/>
            </a:pPr>
            <a:r>
              <a:rPr lang="bg-BG" altLang="bg-BG" dirty="0"/>
              <a:t>Ако </a:t>
            </a:r>
            <a:r>
              <a:rPr lang="en-US" altLang="bg-BG" dirty="0"/>
              <a:t>m </a:t>
            </a:r>
            <a:r>
              <a:rPr lang="bg-BG" altLang="bg-BG" dirty="0"/>
              <a:t>е различно от 0 изпълняваме отново стъпка 1 с новите стойности на числата.</a:t>
            </a:r>
          </a:p>
          <a:p>
            <a:pPr marL="609600" indent="-609600">
              <a:buFontTx/>
              <a:buAutoNum type="arabicPeriod"/>
            </a:pPr>
            <a:r>
              <a:rPr lang="bg-BG" altLang="bg-BG" dirty="0"/>
              <a:t>(Иначе се получава) резултат: </a:t>
            </a:r>
            <a:r>
              <a:rPr lang="en-US" altLang="bg-BG" dirty="0"/>
              <a:t>n </a:t>
            </a:r>
            <a:r>
              <a:rPr lang="bg-BG" altLang="bg-BG" dirty="0"/>
              <a:t>е търсения най-голям общ делител.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bg-BG" b="1" dirty="0"/>
              <a:t>Този алгоритъм е комбинация от няколко основни типа.</a:t>
            </a:r>
          </a:p>
          <a:p>
            <a:pPr marL="0" indent="0">
              <a:buNone/>
            </a:pPr>
            <a:r>
              <a:rPr lang="bg-BG" b="1" dirty="0"/>
              <a:t>Кои са те?</a:t>
            </a:r>
          </a:p>
        </p:txBody>
      </p:sp>
    </p:spTree>
    <p:extLst>
      <p:ext uri="{BB962C8B-B14F-4D97-AF65-F5344CB8AC3E}">
        <p14:creationId xmlns:p14="http://schemas.microsoft.com/office/powerpoint/2010/main" val="298470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Основни понятия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Видове данни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Основни </a:t>
            </a:r>
            <a:r>
              <a:rPr lang="bg-BG"/>
              <a:t>видове алгоритми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Програма и подпрограми в </a:t>
            </a:r>
            <a:r>
              <a:rPr lang="en-US" dirty="0"/>
              <a:t>C++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20088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Начини за описание на алгоритмите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Словесно</a:t>
            </a:r>
            <a:r>
              <a:rPr lang="bg-BG" dirty="0"/>
              <a:t> – на естествен език</a:t>
            </a:r>
          </a:p>
          <a:p>
            <a:r>
              <a:rPr lang="bg-BG" b="1" dirty="0"/>
              <a:t>Блок-</a:t>
            </a:r>
            <a:r>
              <a:rPr lang="bg-BG" b="1" dirty="0" err="1"/>
              <a:t>схемен</a:t>
            </a:r>
            <a:r>
              <a:rPr lang="bg-BG" b="1" dirty="0"/>
              <a:t> език</a:t>
            </a:r>
          </a:p>
          <a:p>
            <a:r>
              <a:rPr lang="bg-BG" b="1" dirty="0"/>
              <a:t>Диаграми</a:t>
            </a:r>
            <a:endParaRPr lang="bg-BG" dirty="0"/>
          </a:p>
          <a:p>
            <a:r>
              <a:rPr lang="bg-BG" b="1" dirty="0"/>
              <a:t>Програмен език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02920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Програмен език за описание на алгоритмите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bg-BG" dirty="0"/>
              <a:t>Описанието на алгоритъм на ЕП</a:t>
            </a:r>
            <a:r>
              <a:rPr lang="en-US" dirty="0"/>
              <a:t> </a:t>
            </a:r>
            <a:r>
              <a:rPr lang="bg-BG" dirty="0"/>
              <a:t>е най-високото ниво на формализация на алгоритмите. За да може да се опише алгоритъм на какъвто и да е ЕП, трябва добре да се познават:</a:t>
            </a:r>
          </a:p>
          <a:p>
            <a:r>
              <a:rPr lang="bg-BG" dirty="0"/>
              <a:t>синтактичните възможности на езика;</a:t>
            </a:r>
          </a:p>
          <a:p>
            <a:r>
              <a:rPr lang="bg-BG" dirty="0"/>
              <a:t>стандартни (и съответно ефективни) решения на основни задачи;</a:t>
            </a:r>
          </a:p>
          <a:p>
            <a:r>
              <a:rPr lang="bg-BG" dirty="0"/>
              <a:t>библиотеки, свързани с решението на задачата – напр., може да е необходимо да се визуализира елементарен алгоритъм чрез сложни графични библиотеки, които може да бъдат използвани наготово;</a:t>
            </a:r>
          </a:p>
          <a:p>
            <a:r>
              <a:rPr lang="bg-BG" dirty="0"/>
              <a:t>специализирани техники за разработка – напр. шаблони за дизайн;</a:t>
            </a:r>
          </a:p>
          <a:p>
            <a:r>
              <a:rPr lang="bg-BG" dirty="0"/>
              <a:t>и др.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69594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програми</a:t>
            </a:r>
            <a:r>
              <a:rPr lang="en-US" dirty="0"/>
              <a:t> (1)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/>
              <a:t>Познаването на един ЕП не е достатъчно за написването на алгоритъм.</a:t>
            </a:r>
          </a:p>
          <a:p>
            <a:r>
              <a:rPr lang="bg-BG" dirty="0"/>
              <a:t>Езикът е само средство, чрез което трябва ефективно да се изрази намерено решение.</a:t>
            </a:r>
          </a:p>
          <a:p>
            <a:r>
              <a:rPr lang="bg-BG" dirty="0"/>
              <a:t>При решаването на сложни задачи (за които е трудно да бъде намерено веднага компютърно решение), е подходящо да се започне с решаване „на хартия” – с описания, скици, диаграми и други. </a:t>
            </a:r>
          </a:p>
          <a:p>
            <a:r>
              <a:rPr lang="bg-BG" dirty="0"/>
              <a:t>При това се извършват различни дейности като:</a:t>
            </a:r>
          </a:p>
          <a:p>
            <a:pPr lvl="1"/>
            <a:r>
              <a:rPr lang="bg-BG" dirty="0"/>
              <a:t>описание на входни данни;</a:t>
            </a:r>
          </a:p>
          <a:p>
            <a:pPr lvl="1"/>
            <a:r>
              <a:rPr lang="bg-BG" dirty="0"/>
              <a:t>очакван краен резултат;</a:t>
            </a:r>
          </a:p>
          <a:p>
            <a:pPr lvl="1"/>
            <a:r>
              <a:rPr lang="bg-BG" dirty="0"/>
              <a:t>формално описание на известни решения – напр. чрез формули;</a:t>
            </a:r>
          </a:p>
          <a:p>
            <a:pPr lvl="1"/>
            <a:r>
              <a:rPr lang="bg-BG" dirty="0"/>
              <a:t>търсене на неизвестни решения;</a:t>
            </a:r>
          </a:p>
          <a:p>
            <a:pPr lvl="1"/>
            <a:r>
              <a:rPr lang="bg-BG" dirty="0"/>
              <a:t>измисляне на решение (ако не е намерено);</a:t>
            </a:r>
          </a:p>
          <a:p>
            <a:pPr lvl="1"/>
            <a:r>
              <a:rPr lang="bg-BG" dirty="0"/>
              <a:t>избор на решение, ако има много такива;</a:t>
            </a:r>
          </a:p>
          <a:p>
            <a:pPr lvl="1"/>
            <a:r>
              <a:rPr lang="bg-BG" dirty="0"/>
              <a:t>разделяне на логиката на решението в самостоятелно решими задачи, които след това се преобразуват в алгоритми.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6141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програми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едно приложение може да е необходимо да се реализират много различни алгоритми.</a:t>
            </a:r>
          </a:p>
          <a:p>
            <a:r>
              <a:rPr lang="bg-BG" dirty="0"/>
              <a:t>Реализацията на конкретен алгоритъм може да зависи от специфични изисквания, заложени при проектирането и дизайна на приложението</a:t>
            </a:r>
            <a:r>
              <a:rPr lang="en-US" dirty="0"/>
              <a:t>;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58632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Програма и подпрограми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Част от алгоритмите може да бъдат описани като подпрограми, които могат да бъдат изпълнявани (еднократно или многократно) от основната програма.</a:t>
            </a:r>
          </a:p>
          <a:p>
            <a:r>
              <a:rPr lang="bg-BG" b="1" dirty="0"/>
              <a:t>Подпрограмата описва алгоритъм, който може да бъде изпълняван самостоятелно и независимо от основната програма. </a:t>
            </a:r>
            <a:r>
              <a:rPr lang="bg-BG" dirty="0"/>
              <a:t>Достатъчно е тя да има </a:t>
            </a:r>
            <a:r>
              <a:rPr lang="bg-BG" b="1" dirty="0"/>
              <a:t>собствени входни параметри и резултат</a:t>
            </a:r>
            <a:r>
              <a:rPr lang="bg-BG" dirty="0"/>
              <a:t>, получаван от изпълнението.</a:t>
            </a:r>
          </a:p>
          <a:p>
            <a:r>
              <a:rPr lang="bg-BG" dirty="0"/>
              <a:t>Подпрограмата може да се използва като </a:t>
            </a:r>
            <a:r>
              <a:rPr lang="bg-BG" b="1" dirty="0"/>
              <a:t>„черна кутия“ </a:t>
            </a:r>
            <a:r>
              <a:rPr lang="bg-BG" dirty="0"/>
              <a:t>от програмата. т.е. за основната програма са важни:</a:t>
            </a:r>
          </a:p>
          <a:p>
            <a:pPr lvl="1"/>
            <a:r>
              <a:rPr lang="bg-BG" b="1" dirty="0"/>
              <a:t>какво прави подпрограмата (каква е логиката й);</a:t>
            </a:r>
          </a:p>
          <a:p>
            <a:pPr lvl="1"/>
            <a:r>
              <a:rPr lang="bg-BG" b="1" dirty="0"/>
              <a:t>какви входни данни да й се доставят;</a:t>
            </a:r>
          </a:p>
          <a:p>
            <a:pPr lvl="1"/>
            <a:r>
              <a:rPr lang="bg-BG" b="1" dirty="0"/>
              <a:t>какъв е резултата, който се получава</a:t>
            </a:r>
            <a:r>
              <a:rPr lang="bg-BG" dirty="0"/>
              <a:t>.</a:t>
            </a:r>
          </a:p>
          <a:p>
            <a:r>
              <a:rPr lang="bg-BG" b="1" dirty="0"/>
              <a:t>За основната програма не е важно как е реализирана подпрограмата.</a:t>
            </a:r>
          </a:p>
          <a:p>
            <a:r>
              <a:rPr lang="bg-BG" b="1" dirty="0"/>
              <a:t>В една подпрограма може да се използват други подпрограми.</a:t>
            </a:r>
          </a:p>
          <a:p>
            <a:endParaRPr lang="bg-BG" b="1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03201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подпрограми: процедури и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/>
              <a:t>Функция – подпрограма, която връща резултат от изпълнението си. </a:t>
            </a:r>
            <a:r>
              <a:rPr lang="bg-BG" dirty="0"/>
              <a:t>Резултатът е от някакъв основен (примитивен) тип – число, низ (текст), булева стойност (да/не, истина/лъжа, </a:t>
            </a:r>
            <a:r>
              <a:rPr lang="en-US" dirty="0"/>
              <a:t>true/false, 1/0</a:t>
            </a:r>
            <a:r>
              <a:rPr lang="bg-BG" dirty="0"/>
              <a:t>)</a:t>
            </a:r>
            <a:r>
              <a:rPr lang="en-US" dirty="0"/>
              <a:t> – </a:t>
            </a:r>
            <a:r>
              <a:rPr lang="bg-BG" dirty="0"/>
              <a:t>или по-сложен тип.</a:t>
            </a:r>
          </a:p>
          <a:p>
            <a:r>
              <a:rPr lang="bg-BG" b="1" dirty="0"/>
              <a:t>Процедура – подпрограма, която не връща резултат от изпълнението си.</a:t>
            </a:r>
            <a:r>
              <a:rPr lang="bg-BG" dirty="0"/>
              <a:t> За да се знае какво се е случило при изпълнението, в този случай, подпрограмата трябва да изведе информация за потребителя в някакъв вид – например, текст в конзолата</a:t>
            </a:r>
          </a:p>
          <a:p>
            <a:r>
              <a:rPr lang="bg-BG" dirty="0"/>
              <a:t>Процедура е частен случай на функция: </a:t>
            </a:r>
            <a:r>
              <a:rPr lang="bg-BG" b="1" dirty="0"/>
              <a:t>процедурата е функция, която връща нищо</a:t>
            </a:r>
            <a:r>
              <a:rPr lang="bg-BG" dirty="0"/>
              <a:t>.</a:t>
            </a:r>
          </a:p>
          <a:p>
            <a:r>
              <a:rPr lang="bg-BG" b="1" dirty="0"/>
              <a:t>(Затова) в </a:t>
            </a:r>
            <a:r>
              <a:rPr lang="en-US" b="1" dirty="0"/>
              <a:t>C++ </a:t>
            </a:r>
            <a:r>
              <a:rPr lang="bg-BG" b="1" dirty="0"/>
              <a:t>подпрограмите, обикновено, се наричат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1255904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действия с подпрограми в ЕП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Декларация </a:t>
            </a:r>
            <a:r>
              <a:rPr lang="bg-BG" dirty="0"/>
              <a:t>– задава се име, типове входни данни, тип на изходен резултат;</a:t>
            </a:r>
          </a:p>
          <a:p>
            <a:r>
              <a:rPr lang="bg-BG" b="1" dirty="0"/>
              <a:t>Дефиниция </a:t>
            </a:r>
            <a:r>
              <a:rPr lang="bg-BG" dirty="0"/>
              <a:t>– описва се алгоритъма, който се изпълнява върху входните данни;</a:t>
            </a:r>
            <a:endParaRPr lang="bg-BG" b="1" dirty="0"/>
          </a:p>
          <a:p>
            <a:r>
              <a:rPr lang="bg-BG" b="1" dirty="0"/>
              <a:t>Използване/Обръщение/Извикване </a:t>
            </a:r>
            <a:r>
              <a:rPr lang="bg-BG" dirty="0"/>
              <a:t>– обръщаме се към подпрограмата чрез името й и конкретни входни данни.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1438525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Декларация на процедури и функции в </a:t>
            </a:r>
            <a:r>
              <a:rPr lang="en-US" dirty="0"/>
              <a:t>C++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b="1" dirty="0"/>
              <a:t>Декларацията описва заглавна част на подпрограма</a:t>
            </a:r>
            <a:r>
              <a:rPr lang="bg-BG" dirty="0"/>
              <a:t>. Всяка декларация си има </a:t>
            </a:r>
          </a:p>
          <a:p>
            <a:pPr lvl="1"/>
            <a:r>
              <a:rPr lang="bg-BG" b="1" i="1" dirty="0"/>
              <a:t>име </a:t>
            </a:r>
            <a:r>
              <a:rPr lang="bg-BG" dirty="0"/>
              <a:t>– което ние измисляме (и което отговаря на определени правила);</a:t>
            </a:r>
          </a:p>
          <a:p>
            <a:pPr lvl="1"/>
            <a:r>
              <a:rPr lang="bg-BG" b="1" i="1" dirty="0"/>
              <a:t>входни параметри </a:t>
            </a:r>
            <a:r>
              <a:rPr lang="bg-BG" dirty="0"/>
              <a:t>– не са задължителни (някои подпрограми може да не изискват входни параметри);</a:t>
            </a:r>
          </a:p>
          <a:p>
            <a:pPr lvl="1"/>
            <a:r>
              <a:rPr lang="bg-BG" b="1" i="1" dirty="0"/>
              <a:t>тип на връщана стойност</a:t>
            </a:r>
            <a:r>
              <a:rPr lang="bg-BG" dirty="0"/>
              <a:t>.</a:t>
            </a:r>
          </a:p>
          <a:p>
            <a:r>
              <a:rPr lang="bg-BG" b="1" dirty="0"/>
              <a:t>Декларация на процедура:</a:t>
            </a:r>
          </a:p>
          <a:p>
            <a:pPr marL="457200" lvl="1" indent="0">
              <a:buNone/>
            </a:pPr>
            <a:r>
              <a:rPr lang="en-US" b="1" dirty="0"/>
              <a:t>void </a:t>
            </a:r>
            <a:r>
              <a:rPr lang="bg-BG" b="1" dirty="0"/>
              <a:t>име(</a:t>
            </a:r>
            <a:r>
              <a:rPr lang="bg-BG" b="1" dirty="0" err="1"/>
              <a:t>списък_с_входни_параметри</a:t>
            </a:r>
            <a:r>
              <a:rPr lang="bg-BG" b="1" dirty="0"/>
              <a:t>)</a:t>
            </a:r>
          </a:p>
          <a:p>
            <a:pPr marL="457200" lvl="1" indent="0">
              <a:buNone/>
            </a:pPr>
            <a:r>
              <a:rPr lang="bg-BG" dirty="0"/>
              <a:t>„</a:t>
            </a:r>
            <a:r>
              <a:rPr lang="en-US" dirty="0"/>
              <a:t>void</a:t>
            </a:r>
            <a:r>
              <a:rPr lang="bg-BG" dirty="0"/>
              <a:t>“</a:t>
            </a:r>
            <a:r>
              <a:rPr lang="en-US" dirty="0"/>
              <a:t> </a:t>
            </a:r>
            <a:r>
              <a:rPr lang="bg-BG" dirty="0"/>
              <a:t>означава, че подпрограмата не връща резултат</a:t>
            </a:r>
          </a:p>
          <a:p>
            <a:r>
              <a:rPr lang="bg-BG" b="1" dirty="0"/>
              <a:t>Декларация на функция:</a:t>
            </a:r>
          </a:p>
          <a:p>
            <a:pPr marL="457200" lvl="1" indent="0">
              <a:buNone/>
            </a:pPr>
            <a:r>
              <a:rPr lang="bg-BG" b="1" dirty="0" err="1"/>
              <a:t>тип_на_връщана_стойност</a:t>
            </a:r>
            <a:r>
              <a:rPr lang="bg-BG" b="1" dirty="0"/>
              <a:t> име(</a:t>
            </a:r>
            <a:r>
              <a:rPr lang="bg-BG" b="1" dirty="0" err="1"/>
              <a:t>списък_с_входни_параметри</a:t>
            </a:r>
            <a:r>
              <a:rPr lang="bg-BG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1209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 за декларации на подпрограми в </a:t>
            </a:r>
            <a:r>
              <a:rPr lang="en-US" dirty="0"/>
              <a:t>C++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void </a:t>
            </a:r>
            <a:r>
              <a:rPr lang="en-US" b="1" dirty="0" err="1"/>
              <a:t>programInfo</a:t>
            </a:r>
            <a:r>
              <a:rPr lang="en-US" b="1" dirty="0"/>
              <a:t>() </a:t>
            </a:r>
            <a:r>
              <a:rPr lang="en-US" dirty="0"/>
              <a:t>– </a:t>
            </a:r>
            <a:r>
              <a:rPr lang="bg-BG" dirty="0"/>
              <a:t>декларация на процедура без параметри – очакваме (като гледаме името </a:t>
            </a:r>
            <a:r>
              <a:rPr lang="en-US" dirty="0" err="1"/>
              <a:t>programInfo</a:t>
            </a:r>
            <a:r>
              <a:rPr lang="bg-BG" dirty="0"/>
              <a:t>) да се изведе (в конзолата) някаква информация за програмата.</a:t>
            </a:r>
            <a:endParaRPr lang="en-US" dirty="0"/>
          </a:p>
          <a:p>
            <a:r>
              <a:rPr lang="en-US" b="1" dirty="0" err="1"/>
              <a:t>int</a:t>
            </a:r>
            <a:r>
              <a:rPr lang="en-US" b="1" dirty="0"/>
              <a:t> sum(</a:t>
            </a:r>
            <a:r>
              <a:rPr lang="en-US" b="1" dirty="0" err="1"/>
              <a:t>int</a:t>
            </a:r>
            <a:r>
              <a:rPr lang="en-US" b="1" dirty="0"/>
              <a:t> a, </a:t>
            </a:r>
            <a:r>
              <a:rPr lang="en-US" b="1" dirty="0" err="1"/>
              <a:t>int</a:t>
            </a:r>
            <a:r>
              <a:rPr lang="en-US" b="1" dirty="0"/>
              <a:t> b) </a:t>
            </a:r>
            <a:r>
              <a:rPr lang="en-US" dirty="0"/>
              <a:t>– </a:t>
            </a:r>
            <a:r>
              <a:rPr lang="bg-BG" dirty="0"/>
              <a:t>декларация на функция с два параметъра </a:t>
            </a:r>
            <a:r>
              <a:rPr lang="en-US" dirty="0"/>
              <a:t>a</a:t>
            </a:r>
            <a:r>
              <a:rPr lang="bg-BG" dirty="0"/>
              <a:t> и</a:t>
            </a:r>
            <a:r>
              <a:rPr lang="en-US" dirty="0"/>
              <a:t> b (</a:t>
            </a:r>
            <a:r>
              <a:rPr lang="bg-BG" dirty="0"/>
              <a:t>цели числа от тип 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bg-BG" dirty="0"/>
              <a:t>, която връща като резултат цяло число. Ще очакваме като резултат от изпълнението да се получава сумата на числата </a:t>
            </a:r>
            <a:r>
              <a:rPr lang="en-US" dirty="0"/>
              <a:t>a</a:t>
            </a:r>
            <a:r>
              <a:rPr lang="bg-BG" dirty="0"/>
              <a:t> и</a:t>
            </a:r>
            <a:r>
              <a:rPr lang="en-US" dirty="0"/>
              <a:t> b</a:t>
            </a:r>
            <a:r>
              <a:rPr lang="bg-BG" dirty="0"/>
              <a:t>.</a:t>
            </a:r>
          </a:p>
          <a:p>
            <a:r>
              <a:rPr lang="bg-BG" dirty="0"/>
              <a:t>Параметрите описани в декларацията се наричат </a:t>
            </a:r>
            <a:r>
              <a:rPr lang="bg-BG" b="1" dirty="0"/>
              <a:t>формални параметри </a:t>
            </a:r>
            <a:r>
              <a:rPr lang="bg-BG" dirty="0"/>
              <a:t>– не са конкретни стойности, а променливи, които може да получават различни стойности при различни извиквания на функцията.</a:t>
            </a:r>
          </a:p>
        </p:txBody>
      </p:sp>
    </p:spTree>
    <p:extLst>
      <p:ext uri="{BB962C8B-B14F-4D97-AF65-F5344CB8AC3E}">
        <p14:creationId xmlns:p14="http://schemas.microsoft.com/office/powerpoint/2010/main" val="2064057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Декларация на програма в </a:t>
            </a:r>
            <a:r>
              <a:rPr lang="en-US" dirty="0"/>
              <a:t>C++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b="1" dirty="0"/>
              <a:t>Програмата е специална функция, чието име е „</a:t>
            </a:r>
            <a:r>
              <a:rPr lang="en-US" b="1" dirty="0"/>
              <a:t>main</a:t>
            </a:r>
            <a:r>
              <a:rPr lang="bg-BG" b="1" dirty="0"/>
              <a:t>“</a:t>
            </a:r>
            <a:r>
              <a:rPr lang="en-US" b="1" dirty="0"/>
              <a:t> </a:t>
            </a:r>
            <a:r>
              <a:rPr lang="bg-BG" b="1" dirty="0"/>
              <a:t>и типът на връщана стойност е </a:t>
            </a:r>
            <a:r>
              <a:rPr lang="en-US" b="1" dirty="0" err="1"/>
              <a:t>int</a:t>
            </a:r>
            <a:r>
              <a:rPr lang="en-US" b="1" dirty="0"/>
              <a:t>:</a:t>
            </a:r>
            <a:endParaRPr lang="en-US" dirty="0"/>
          </a:p>
          <a:p>
            <a:pPr marL="457200" lvl="1" indent="0">
              <a:buNone/>
            </a:pPr>
            <a:r>
              <a:rPr lang="en-US" b="1" dirty="0" err="1"/>
              <a:t>int</a:t>
            </a:r>
            <a:r>
              <a:rPr lang="en-US" b="1" dirty="0"/>
              <a:t> main()</a:t>
            </a:r>
          </a:p>
          <a:p>
            <a:r>
              <a:rPr lang="bg-BG" b="1" dirty="0"/>
              <a:t>Върнатата стойност указва как приключва програмата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0 </a:t>
            </a:r>
            <a:r>
              <a:rPr lang="bg-BG" dirty="0"/>
              <a:t>– успешно;</a:t>
            </a:r>
          </a:p>
          <a:p>
            <a:pPr lvl="1"/>
            <a:r>
              <a:rPr lang="bg-BG" dirty="0"/>
              <a:t>1 (или друго различно от 0 число) – неуспешно.</a:t>
            </a:r>
          </a:p>
          <a:p>
            <a:r>
              <a:rPr lang="bg-BG" dirty="0"/>
              <a:t>Върнатата стойност се използва от системата, извикала програмата В стандарта </a:t>
            </a:r>
            <a:r>
              <a:rPr lang="en-US" dirty="0"/>
              <a:t>C++ </a:t>
            </a:r>
            <a:r>
              <a:rPr lang="bg-BG" dirty="0"/>
              <a:t>не се указва как</a:t>
            </a:r>
            <a:r>
              <a:rPr lang="en-US" dirty="0"/>
              <a:t> </a:t>
            </a:r>
            <a:r>
              <a:rPr lang="bg-BG" dirty="0"/>
              <a:t>системата обработва върнатия резултат Не се указва и какви възможни интерпретации може да имат различни ненулеви стойности.</a:t>
            </a:r>
          </a:p>
          <a:p>
            <a:r>
              <a:rPr lang="bg-BG" dirty="0"/>
              <a:t>Често срещан, но некоректен (неописан в стандарта) начин за декларация на основната програма е като </a:t>
            </a:r>
            <a:r>
              <a:rPr lang="en-US" dirty="0"/>
              <a:t>void main()</a:t>
            </a:r>
            <a:r>
              <a:rPr lang="bg-BG" dirty="0"/>
              <a:t>.</a:t>
            </a:r>
          </a:p>
          <a:p>
            <a:r>
              <a:rPr lang="bg-BG" b="1" dirty="0"/>
              <a:t>Изпълнението на програма започва винаги от </a:t>
            </a:r>
            <a:r>
              <a:rPr lang="en-US" b="1" dirty="0"/>
              <a:t>main-</a:t>
            </a:r>
            <a:r>
              <a:rPr lang="bg-BG" b="1" dirty="0"/>
              <a:t>функция.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7514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Алгоритми и програми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b="1" dirty="0"/>
              <a:t>Алгоритъм е описание на последователност от краен брой действия, които се изпълняват за решаването на задача (проблем) или клас от задачи</a:t>
            </a:r>
            <a:r>
              <a:rPr lang="bg-BG" dirty="0"/>
              <a:t>. Задачите може да са математически или от друга предметна област.</a:t>
            </a:r>
          </a:p>
          <a:p>
            <a:r>
              <a:rPr lang="bg-BG" b="1" dirty="0"/>
              <a:t>Програмите представят алгоритмите чрез средствата </a:t>
            </a:r>
            <a:r>
              <a:rPr lang="bg-BG" dirty="0"/>
              <a:t>(езикови конструкции) </a:t>
            </a:r>
            <a:r>
              <a:rPr lang="bg-BG" b="1" dirty="0"/>
              <a:t>на ЕП</a:t>
            </a:r>
            <a:r>
              <a:rPr lang="bg-BG" dirty="0"/>
              <a:t>,</a:t>
            </a:r>
            <a:r>
              <a:rPr lang="bg-BG" b="1" dirty="0"/>
              <a:t> </a:t>
            </a:r>
            <a:r>
              <a:rPr lang="bg-BG" dirty="0"/>
              <a:t>с цел автоматизация на изпълнението им.</a:t>
            </a:r>
          </a:p>
          <a:p>
            <a:r>
              <a:rPr lang="bg-BG" dirty="0"/>
              <a:t>Т.е. за да напишем програма, за решението на даден проблем трябва</a:t>
            </a:r>
          </a:p>
          <a:p>
            <a:pPr lvl="1"/>
            <a:r>
              <a:rPr lang="bg-BG" dirty="0"/>
              <a:t>да имаме алгоритъм за решението – описан с текст, схеми, диаграми (или за „по-лесни“ проблеми просто „да знаем“ какъв е алгоритъма за решението);</a:t>
            </a:r>
          </a:p>
          <a:p>
            <a:pPr lvl="1"/>
            <a:r>
              <a:rPr lang="bg-BG" dirty="0"/>
              <a:t>да познаваме добре възможностите и средствата на ЕП, който използваме.</a:t>
            </a:r>
          </a:p>
        </p:txBody>
      </p:sp>
    </p:spTree>
    <p:extLst>
      <p:ext uri="{BB962C8B-B14F-4D97-AF65-F5344CB8AC3E}">
        <p14:creationId xmlns:p14="http://schemas.microsoft.com/office/powerpoint/2010/main" val="1550829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Дефиниция на функция (процедура)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В дефиницията се описва алгоритъм със средствата на ЕП.</a:t>
            </a:r>
          </a:p>
          <a:p>
            <a:r>
              <a:rPr lang="bg-BG" dirty="0"/>
              <a:t>Дефиницията се огражда във фигурни скоби – лява </a:t>
            </a:r>
            <a:r>
              <a:rPr lang="en-US" dirty="0"/>
              <a:t>{</a:t>
            </a:r>
            <a:r>
              <a:rPr lang="bg-BG" dirty="0"/>
              <a:t> и дясна</a:t>
            </a:r>
            <a:r>
              <a:rPr lang="en-US" dirty="0"/>
              <a:t> }</a:t>
            </a:r>
            <a:r>
              <a:rPr lang="bg-BG" dirty="0"/>
              <a:t>, съответно за начало и край. Нарича се </a:t>
            </a:r>
            <a:r>
              <a:rPr lang="bg-BG" b="1" dirty="0"/>
              <a:t>тяло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bg-BG" b="1" dirty="0"/>
              <a:t>блок на функцията</a:t>
            </a:r>
            <a:r>
              <a:rPr lang="bg-BG" dirty="0"/>
              <a:t>.</a:t>
            </a:r>
          </a:p>
          <a:p>
            <a:r>
              <a:rPr lang="bg-BG" dirty="0"/>
              <a:t>Съдържа команди на ЕП, включително и извиквания на други функции.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454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Дефиниция на </a:t>
            </a:r>
            <a:r>
              <a:rPr lang="en-US" dirty="0" err="1"/>
              <a:t>programInfo</a:t>
            </a:r>
            <a:r>
              <a:rPr lang="en-US" dirty="0"/>
              <a:t>()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"Sum of numbers\n"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bg-BG" b="1" dirty="0"/>
              <a:t>Със „</a:t>
            </a:r>
            <a:r>
              <a:rPr lang="en-US" b="1" dirty="0" err="1"/>
              <a:t>cout</a:t>
            </a:r>
            <a:r>
              <a:rPr lang="en-US" b="1" dirty="0"/>
              <a:t> &lt;&lt;</a:t>
            </a:r>
            <a:r>
              <a:rPr lang="bg-BG" b="1" dirty="0"/>
              <a:t>“</a:t>
            </a:r>
            <a:r>
              <a:rPr lang="en-US" b="1" dirty="0"/>
              <a:t> </a:t>
            </a:r>
            <a:r>
              <a:rPr lang="bg-BG" b="1" dirty="0"/>
              <a:t>в конзолата се извежда низ</a:t>
            </a:r>
            <a:r>
              <a:rPr lang="bg-BG" dirty="0"/>
              <a:t> (текст описан в кавички) </a:t>
            </a:r>
            <a:r>
              <a:rPr lang="bg-BG" b="1" dirty="0"/>
              <a:t>или данни от друг тип</a:t>
            </a:r>
            <a:r>
              <a:rPr lang="bg-BG" dirty="0"/>
              <a:t>.</a:t>
            </a:r>
          </a:p>
          <a:p>
            <a:r>
              <a:rPr lang="en-US" dirty="0" err="1"/>
              <a:t>cout</a:t>
            </a:r>
            <a:r>
              <a:rPr lang="en-US" dirty="0"/>
              <a:t> </a:t>
            </a:r>
            <a:r>
              <a:rPr lang="bg-BG" dirty="0"/>
              <a:t>е стандартен изходен поток, към който с оператора „&lt;&lt;“ може да предаваме данни</a:t>
            </a:r>
          </a:p>
          <a:p>
            <a:r>
              <a:rPr lang="bg-BG" dirty="0"/>
              <a:t>Може последователно да изведем (да запишем) в потока множество разнотипни данни: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+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bg-BG" dirty="0"/>
          </a:p>
          <a:p>
            <a:pPr marL="457200" lvl="1" indent="0">
              <a:buNone/>
            </a:pPr>
            <a:endParaRPr lang="bg-B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29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Дефиниция на </a:t>
            </a:r>
            <a:r>
              <a:rPr lang="en-US" dirty="0" err="1"/>
              <a:t>int</a:t>
            </a:r>
            <a:r>
              <a:rPr lang="en-US" dirty="0"/>
              <a:t> sum(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bg-B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dirty="0"/>
          </a:p>
          <a:p>
            <a:r>
              <a:rPr lang="bg-BG" dirty="0"/>
              <a:t>Връщането на стойност става с команда </a:t>
            </a:r>
            <a:r>
              <a:rPr lang="en-US" dirty="0"/>
              <a:t>return </a:t>
            </a:r>
            <a:r>
              <a:rPr lang="bg-BG" dirty="0"/>
              <a:t>след, която се задава стойността (получена от изчислението на израз в примера)</a:t>
            </a:r>
          </a:p>
          <a:p>
            <a:r>
              <a:rPr lang="bg-BG" dirty="0"/>
              <a:t>След </a:t>
            </a:r>
            <a:r>
              <a:rPr lang="en-US" dirty="0"/>
              <a:t>return</a:t>
            </a:r>
            <a:r>
              <a:rPr lang="bg-BG" dirty="0"/>
              <a:t> не може да се задават други команди.</a:t>
            </a:r>
          </a:p>
        </p:txBody>
      </p:sp>
    </p:spTree>
    <p:extLst>
      <p:ext uri="{BB962C8B-B14F-4D97-AF65-F5344CB8AC3E}">
        <p14:creationId xmlns:p14="http://schemas.microsoft.com/office/powerpoint/2010/main" val="1229674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Извикването </a:t>
            </a:r>
            <a:r>
              <a:rPr lang="bg-BG" dirty="0"/>
              <a:t>на дефинирана вече функция става чрез </a:t>
            </a:r>
            <a:r>
              <a:rPr lang="bg-BG" b="1" dirty="0"/>
              <a:t>името й и списък от конкретни (фактически) параметри</a:t>
            </a:r>
            <a:r>
              <a:rPr lang="bg-BG" dirty="0"/>
              <a:t>, съответни на формалните.</a:t>
            </a:r>
          </a:p>
          <a:p>
            <a:r>
              <a:rPr lang="bg-BG" dirty="0"/>
              <a:t>При това</a:t>
            </a:r>
          </a:p>
          <a:p>
            <a:pPr lvl="1"/>
            <a:r>
              <a:rPr lang="bg-BG" b="1" dirty="0"/>
              <a:t>всеки формален параметър получава като стойност, съответния фактически параметър</a:t>
            </a:r>
            <a:r>
              <a:rPr lang="bg-BG" dirty="0"/>
              <a:t> и </a:t>
            </a:r>
          </a:p>
          <a:p>
            <a:pPr lvl="1"/>
            <a:r>
              <a:rPr lang="bg-BG" b="1" dirty="0"/>
              <a:t>тялото на функцията се изпълнява за конкретизираните вече формални параметри</a:t>
            </a:r>
            <a:r>
              <a:rPr lang="bg-B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1884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</a:t>
            </a:r>
            <a:r>
              <a:rPr lang="en-US" dirty="0"/>
              <a:t>main-</a:t>
            </a:r>
            <a:r>
              <a:rPr lang="bg-BG" dirty="0"/>
              <a:t>функцията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извикване на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programInfo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отпечатване в конзолата на низ, резулатата от</a:t>
            </a:r>
          </a:p>
          <a:p>
            <a:pPr marL="457200" lvl="1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извикването на sum(2, 3) и символ за край на ред "\n"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 + 3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sum(2, 3)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отпечатване в конзолата на низ, резулатата от</a:t>
            </a:r>
          </a:p>
          <a:p>
            <a:pPr marL="457200" lvl="1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извикването на sum(5, 6) и символ за край на ред "\n"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"5 + 6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sum(5, 6)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успешно приключване на програмата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bg-BG" dirty="0"/>
          </a:p>
          <a:p>
            <a:r>
              <a:rPr lang="bg-BG" dirty="0"/>
              <a:t>Функцията </a:t>
            </a:r>
            <a:r>
              <a:rPr lang="en-US" dirty="0"/>
              <a:t>sum </a:t>
            </a:r>
            <a:r>
              <a:rPr lang="bg-BG" dirty="0"/>
              <a:t>сме извикали двукратно, с различни фактически параметри.</a:t>
            </a:r>
          </a:p>
          <a:p>
            <a:r>
              <a:rPr lang="bg-BG" dirty="0"/>
              <a:t>При извикването на подпрограма тя започва да се изпълнява…</a:t>
            </a:r>
          </a:p>
          <a:p>
            <a:r>
              <a:rPr lang="bg-BG" dirty="0"/>
              <a:t>…а след изпълнението на подпрограмата, продължава да се изпълнява следващата след нея команда .</a:t>
            </a:r>
          </a:p>
        </p:txBody>
      </p:sp>
    </p:spTree>
    <p:extLst>
      <p:ext uri="{BB962C8B-B14F-4D97-AF65-F5344CB8AC3E}">
        <p14:creationId xmlns:p14="http://schemas.microsoft.com/office/powerpoint/2010/main" val="2348053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Цялостен пример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875"/>
            <a:ext cx="10515600" cy="467408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"Sum of numbers\n"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bg-B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bg-BG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извикване на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programInfo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отпечатване в конзолата на низ, резулатата от извикването на sum(2, 3) и символ за край на ред "\n"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 + 3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sum(2, 3)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отпечатване в конзолата на низ, резулатата от извикването на sum(5, 6) и символ за край на ред "\n"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"5 + 6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sum(5, 6)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ru-RU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успешно приключване на програмата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</a:rPr>
              <a:t>Чрез</a:t>
            </a:r>
            <a:r>
              <a:rPr lang="bg-B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bg-BG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bg-BG" sz="2700" dirty="0">
                <a:solidFill>
                  <a:srgbClr val="000000"/>
                </a:solidFill>
                <a:highlight>
                  <a:srgbClr val="FFFFFF"/>
                </a:highlight>
              </a:rPr>
              <a:t>се включва стандартната библиотека </a:t>
            </a:r>
            <a:r>
              <a:rPr lang="en-US" sz="2700" dirty="0" err="1">
                <a:solidFill>
                  <a:srgbClr val="000000"/>
                </a:solidFill>
                <a:highlight>
                  <a:srgbClr val="FFFFFF"/>
                </a:highlight>
              </a:rPr>
              <a:t>iostream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bg-BG" sz="2700" dirty="0">
                <a:solidFill>
                  <a:srgbClr val="000000"/>
                </a:solidFill>
                <a:highlight>
                  <a:srgbClr val="FFFFFF"/>
                </a:highlight>
              </a:rPr>
              <a:t>за вход и изход.</a:t>
            </a:r>
          </a:p>
          <a:p>
            <a:r>
              <a:rPr lang="bg-BG" sz="2700" dirty="0">
                <a:solidFill>
                  <a:srgbClr val="000000"/>
                </a:solidFill>
                <a:highlight>
                  <a:srgbClr val="FFFFFF"/>
                </a:highlight>
              </a:rPr>
              <a:t>Обектът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</a:rPr>
              <a:t>-</a:t>
            </a:r>
            <a:r>
              <a:rPr lang="bg-BG" sz="2700" dirty="0">
                <a:solidFill>
                  <a:srgbClr val="000000"/>
                </a:solidFill>
                <a:highlight>
                  <a:srgbClr val="FFFFFF"/>
                </a:highlight>
              </a:rPr>
              <a:t>поток </a:t>
            </a:r>
            <a:r>
              <a:rPr lang="en-US" sz="2700" dirty="0" err="1">
                <a:solidFill>
                  <a:srgbClr val="000000"/>
                </a:solidFill>
                <a:highlight>
                  <a:srgbClr val="FFFFFF"/>
                </a:highlight>
              </a:rPr>
              <a:t>cout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</a:rPr>
              <a:t> e </a:t>
            </a:r>
            <a:r>
              <a:rPr lang="bg-BG" sz="2700" dirty="0">
                <a:solidFill>
                  <a:srgbClr val="000000"/>
                </a:solidFill>
                <a:highlight>
                  <a:srgbClr val="FFFFFF"/>
                </a:highlight>
              </a:rPr>
              <a:t>дефиниран и достъпен в областта на имената (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</a:rPr>
              <a:t>namespace</a:t>
            </a:r>
            <a:r>
              <a:rPr lang="bg-BG" sz="2700" dirty="0">
                <a:solidFill>
                  <a:srgbClr val="000000"/>
                </a:solidFill>
                <a:highlight>
                  <a:srgbClr val="FFFFFF"/>
                </a:highlight>
              </a:rPr>
              <a:t>) </a:t>
            </a:r>
            <a:r>
              <a:rPr lang="en-US" sz="2700" dirty="0" err="1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bg-BG" sz="2700" dirty="0">
                <a:solidFill>
                  <a:srgbClr val="000000"/>
                </a:solidFill>
                <a:highlight>
                  <a:srgbClr val="FFFFFF"/>
                </a:highlight>
              </a:rPr>
              <a:t>, описана в библиотека </a:t>
            </a:r>
            <a:r>
              <a:rPr lang="en-US" sz="2700" dirty="0" err="1">
                <a:solidFill>
                  <a:srgbClr val="000000"/>
                </a:solidFill>
                <a:highlight>
                  <a:srgbClr val="FFFFFF"/>
                </a:highlight>
              </a:rPr>
              <a:t>iostream</a:t>
            </a:r>
            <a:r>
              <a:rPr lang="en-US" sz="2700" dirty="0">
                <a:solidFill>
                  <a:srgbClr val="000000"/>
                </a:solidFill>
                <a:highlight>
                  <a:srgbClr val="FFFFFF"/>
                </a:highlight>
              </a:rPr>
              <a:t> .</a:t>
            </a:r>
          </a:p>
          <a:p>
            <a:pPr marL="0" indent="0">
              <a:buNone/>
            </a:pP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927" y="1690688"/>
            <a:ext cx="7118325" cy="144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94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b="1" dirty="0"/>
              <a:t>Задача</a:t>
            </a:r>
            <a:r>
              <a:rPr lang="bg-BG" dirty="0"/>
              <a:t>: Всяко повторение на еднотипен код може да доведе до</a:t>
            </a:r>
          </a:p>
          <a:p>
            <a:r>
              <a:rPr lang="bg-BG" dirty="0"/>
              <a:t>възникването на грешки (поради грешно изписване) или</a:t>
            </a:r>
          </a:p>
          <a:p>
            <a:r>
              <a:rPr lang="bg-BG" dirty="0"/>
              <a:t>проблеми при последваща необходимост от промени на кода на няколко места (и съответно пропускането на някое от местата).</a:t>
            </a:r>
          </a:p>
          <a:p>
            <a:pPr marL="0" indent="0">
              <a:buNone/>
            </a:pPr>
            <a:r>
              <a:rPr lang="bg-BG" b="1" dirty="0"/>
              <a:t>Оптимизирайте </a:t>
            </a:r>
            <a:r>
              <a:rPr lang="en-US" b="1" dirty="0"/>
              <a:t>main-</a:t>
            </a:r>
            <a:r>
              <a:rPr lang="bg-BG" b="1" dirty="0"/>
              <a:t>функцията, така че да не се повтаря кода за извеждане на резултатите!</a:t>
            </a:r>
          </a:p>
          <a:p>
            <a:pPr marL="0" indent="0">
              <a:buNone/>
            </a:pPr>
            <a:r>
              <a:rPr lang="bg-BG" sz="3600" dirty="0"/>
              <a:t>Предложения???</a:t>
            </a:r>
          </a:p>
        </p:txBody>
      </p:sp>
    </p:spTree>
    <p:extLst>
      <p:ext uri="{BB962C8B-B14F-4D97-AF65-F5344CB8AC3E}">
        <p14:creationId xmlns:p14="http://schemas.microsoft.com/office/powerpoint/2010/main" val="64693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 за алгоритми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Примерни задачи, за които може да се опише алгоритъм (не задължително като програма):</a:t>
            </a:r>
          </a:p>
          <a:p>
            <a:r>
              <a:rPr lang="bg-BG" dirty="0"/>
              <a:t>намирането на корените на квадратно уравнение по стандартната формула x</a:t>
            </a:r>
            <a:r>
              <a:rPr lang="bg-BG" baseline="-25000" dirty="0"/>
              <a:t>1,2</a:t>
            </a:r>
            <a:r>
              <a:rPr lang="bg-BG" dirty="0"/>
              <a:t>= (-</a:t>
            </a:r>
            <a:r>
              <a:rPr lang="en-US" dirty="0"/>
              <a:t>b</a:t>
            </a:r>
            <a:r>
              <a:rPr lang="bg-BG" dirty="0"/>
              <a:t>±√</a:t>
            </a:r>
            <a:r>
              <a:rPr lang="en-US" dirty="0"/>
              <a:t>D</a:t>
            </a:r>
            <a:r>
              <a:rPr lang="bg-BG" dirty="0"/>
              <a:t>)/2</a:t>
            </a:r>
            <a:r>
              <a:rPr lang="en-US" dirty="0"/>
              <a:t>a</a:t>
            </a:r>
            <a:r>
              <a:rPr lang="bg-BG" dirty="0"/>
              <a:t>;</a:t>
            </a:r>
          </a:p>
          <a:p>
            <a:r>
              <a:rPr lang="bg-BG" dirty="0"/>
              <a:t>приготвянето на ястие по дадена рецепта;</a:t>
            </a:r>
          </a:p>
          <a:p>
            <a:r>
              <a:rPr lang="bg-BG" dirty="0"/>
              <a:t>сглобяването на мебел, следвайки инструкциите на производителя;</a:t>
            </a:r>
          </a:p>
          <a:p>
            <a:r>
              <a:rPr lang="bg-BG" dirty="0"/>
              <a:t>и др.</a:t>
            </a:r>
          </a:p>
        </p:txBody>
      </p:sp>
    </p:spTree>
    <p:extLst>
      <p:ext uri="{BB962C8B-B14F-4D97-AF65-F5344CB8AC3E}">
        <p14:creationId xmlns:p14="http://schemas.microsoft.com/office/powerpoint/2010/main" val="170968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Действията, описани от алгоритъма трябва да са достатъчно прости и последователността на изпълнение на действията трябва да е точно определена, така че да могат да бъдат изпълнени от човек или машина без необходимост от осигуряване допълнителни инструкции.</a:t>
            </a:r>
          </a:p>
        </p:txBody>
      </p:sp>
    </p:spTree>
    <p:extLst>
      <p:ext uri="{BB962C8B-B14F-4D97-AF65-F5344CB8AC3E}">
        <p14:creationId xmlns:p14="http://schemas.microsoft.com/office/powerpoint/2010/main" val="304525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Алгоритъм за изчисляване на периметър и лице на правоъгълник по зададени дължини на две прилежащи страни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bg-BG" dirty="0"/>
              <a:t>Въвеждане дължината </a:t>
            </a:r>
            <a:r>
              <a:rPr lang="bg-BG" b="1" dirty="0"/>
              <a:t>а</a:t>
            </a:r>
            <a:r>
              <a:rPr lang="bg-BG" dirty="0"/>
              <a:t> на едната страна на правоъгълника.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Въвеждане дължината </a:t>
            </a:r>
            <a:r>
              <a:rPr lang="en-US" b="1" dirty="0"/>
              <a:t>b</a:t>
            </a:r>
            <a:r>
              <a:rPr lang="bg-BG" dirty="0"/>
              <a:t> на втората страна на правоъгълника.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Изчисляване P = 2 * (</a:t>
            </a:r>
            <a:r>
              <a:rPr lang="en-US" dirty="0"/>
              <a:t>a + b</a:t>
            </a:r>
            <a:r>
              <a:rPr lang="bg-BG" dirty="0"/>
              <a:t>).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Изчисляване S = </a:t>
            </a:r>
            <a:r>
              <a:rPr lang="en-US" dirty="0"/>
              <a:t>a * b</a:t>
            </a:r>
            <a:r>
              <a:rPr lang="bg-BG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Извеждане стойността на P.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Извеждане стойността на S.</a:t>
            </a:r>
          </a:p>
          <a:p>
            <a:pPr marL="514350" lvl="0" indent="-514350">
              <a:buFont typeface="+mj-lt"/>
              <a:buAutoNum type="arabicPeriod"/>
            </a:pPr>
            <a:r>
              <a:rPr lang="bg-BG" dirty="0"/>
              <a:t>Край.</a:t>
            </a:r>
          </a:p>
        </p:txBody>
      </p:sp>
    </p:spTree>
    <p:extLst>
      <p:ext uri="{BB962C8B-B14F-4D97-AF65-F5344CB8AC3E}">
        <p14:creationId xmlns:p14="http://schemas.microsoft.com/office/powerpoint/2010/main" val="350338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една задача може да се измислят различни решения (алгоритми).</a:t>
            </a:r>
          </a:p>
          <a:p>
            <a:r>
              <a:rPr lang="bg-BG" dirty="0"/>
              <a:t>Компютърните алгоритми реализират модел за решението на задача, който зависи от знанията на програмистите, поставени специфични изисквания, възможностите на избрания език за програмиране и др.</a:t>
            </a:r>
          </a:p>
          <a:p>
            <a:r>
              <a:rPr lang="bg-BG" dirty="0"/>
              <a:t>Използването на абстракции/обобщения (например, променливи </a:t>
            </a:r>
            <a:r>
              <a:rPr lang="en-US" b="1" dirty="0"/>
              <a:t>a</a:t>
            </a:r>
            <a:r>
              <a:rPr lang="bg-BG" dirty="0"/>
              <a:t> и </a:t>
            </a:r>
            <a:r>
              <a:rPr lang="en-US" b="1" dirty="0"/>
              <a:t>b</a:t>
            </a:r>
            <a:r>
              <a:rPr lang="bg-BG" dirty="0"/>
              <a:t> в предходния слайд) прави алгоритъма приложим върху множество конкретни данни.</a:t>
            </a:r>
          </a:p>
        </p:txBody>
      </p:sp>
    </p:spTree>
    <p:extLst>
      <p:ext uri="{BB962C8B-B14F-4D97-AF65-F5344CB8AC3E}">
        <p14:creationId xmlns:p14="http://schemas.microsoft.com/office/powerpoint/2010/main" val="457595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данни в алгоритмите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Алгоритмите се прилагат върху конкретни </a:t>
            </a:r>
            <a:r>
              <a:rPr lang="bg-BG" b="1" dirty="0"/>
              <a:t>входни данни</a:t>
            </a:r>
            <a:r>
              <a:rPr lang="bg-BG" dirty="0"/>
              <a:t>.</a:t>
            </a:r>
          </a:p>
          <a:p>
            <a:r>
              <a:rPr lang="bg-BG" dirty="0"/>
              <a:t>По време на изпълнение на алгоритъма, в общия случай се получават и обработват </a:t>
            </a:r>
            <a:r>
              <a:rPr lang="bg-BG" b="1" dirty="0"/>
              <a:t>междинни данни</a:t>
            </a:r>
            <a:r>
              <a:rPr lang="bg-BG" dirty="0"/>
              <a:t>.</a:t>
            </a:r>
          </a:p>
          <a:p>
            <a:r>
              <a:rPr lang="bg-BG" b="1" dirty="0"/>
              <a:t>Изходни данни </a:t>
            </a:r>
            <a:r>
              <a:rPr lang="bg-BG" dirty="0"/>
              <a:t>се наричат резултатните данни от цялостното изпълнение на алгоритъма. 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/>
              <a:t>Използвайки понятията за данни: А</a:t>
            </a:r>
            <a:r>
              <a:rPr lang="bg-BG" altLang="bg-BG" dirty="0"/>
              <a:t>лгоритъм е последователност от действия, които се извършват върху входните и междинните данни с цел постигане на желан краен резултат.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3986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Данните могат да са организирани по различни начини. </a:t>
            </a:r>
          </a:p>
          <a:p>
            <a:r>
              <a:rPr lang="bg-BG" dirty="0"/>
              <a:t>Може да са конкретни числа и/или обекти; колекция (списък, множество или др.) с известен или неизвестен брой елементи;</a:t>
            </a:r>
          </a:p>
          <a:p>
            <a:r>
              <a:rPr lang="bg-BG" dirty="0"/>
              <a:t>Може да се четат от файлове или да се въвеждат от потребител по време на работа на програмата.</a:t>
            </a:r>
          </a:p>
          <a:p>
            <a:r>
              <a:rPr lang="bg-BG" dirty="0"/>
              <a:t>Съответно, за решението на една задача може да се съставят много алгоритми и различни конкретни реализации.</a:t>
            </a:r>
          </a:p>
        </p:txBody>
      </p:sp>
    </p:spTree>
    <p:extLst>
      <p:ext uri="{BB962C8B-B14F-4D97-AF65-F5344CB8AC3E}">
        <p14:creationId xmlns:p14="http://schemas.microsoft.com/office/powerpoint/2010/main" val="319154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15765</TotalTime>
  <Words>2897</Words>
  <Application>Microsoft Office PowerPoint</Application>
  <PresentationFormat>Widescreen</PresentationFormat>
  <Paragraphs>242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Office Theme</vt:lpstr>
      <vt:lpstr>16. Алгоритми и програми </vt:lpstr>
      <vt:lpstr>PowerPoint Presentation</vt:lpstr>
      <vt:lpstr>Алгоритми и програми</vt:lpstr>
      <vt:lpstr>Примери за алгоритми</vt:lpstr>
      <vt:lpstr>PowerPoint Presentation</vt:lpstr>
      <vt:lpstr>Алгоритъм за изчисляване на периметър и лице на правоъгълник по зададени дължини на две прилежащи страни</vt:lpstr>
      <vt:lpstr>PowerPoint Presentation</vt:lpstr>
      <vt:lpstr>Видове данни в алгоритмите</vt:lpstr>
      <vt:lpstr>Данни</vt:lpstr>
      <vt:lpstr>Подалгоритми</vt:lpstr>
      <vt:lpstr>Основни типове алгоритми</vt:lpstr>
      <vt:lpstr>Линейни алгоритми</vt:lpstr>
      <vt:lpstr>Разклонени алгоритми</vt:lpstr>
      <vt:lpstr>Разклонен алгоритъм: Определяне на по-голямото от две числа a и b</vt:lpstr>
      <vt:lpstr>Циклични алгоритми</vt:lpstr>
      <vt:lpstr>Цикличен алгоритъм: сума на числата от 1 до n (n&gt;0)</vt:lpstr>
      <vt:lpstr>Рекурсивни алгоритми</vt:lpstr>
      <vt:lpstr>Рекурсивни алгоритми: факториел</vt:lpstr>
      <vt:lpstr>Алгоритъм на Евклид за намиране на най-големия общ делител на две естествени числа n и m</vt:lpstr>
      <vt:lpstr>Начини за описание на алгоритмите</vt:lpstr>
      <vt:lpstr>Програмен език за описание на алгоритмите</vt:lpstr>
      <vt:lpstr>Създаване на програми (1)</vt:lpstr>
      <vt:lpstr>Създаване на програми (2)</vt:lpstr>
      <vt:lpstr>Програма и подпрограми</vt:lpstr>
      <vt:lpstr>Видове подпрограми: процедури и функции</vt:lpstr>
      <vt:lpstr>Основни действия с подпрограми в ЕП</vt:lpstr>
      <vt:lpstr>Декларация на процедури и функции в C++</vt:lpstr>
      <vt:lpstr>Примери за декларации на подпрограми в C++</vt:lpstr>
      <vt:lpstr>Декларация на програма в C++</vt:lpstr>
      <vt:lpstr>Дефиниция на функция (процедура)</vt:lpstr>
      <vt:lpstr>Дефиниция на programInfo()</vt:lpstr>
      <vt:lpstr>Дефиниция на int sum(int a, int b)</vt:lpstr>
      <vt:lpstr>Извикване на функции</vt:lpstr>
      <vt:lpstr>Дефиниране на main-функцията</vt:lpstr>
      <vt:lpstr>Цялостен пример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1.Въведение в програмирането в Интернет </dc:title>
  <dc:creator>Emil Hadjikolev</dc:creator>
  <cp:lastModifiedBy>ssomov ssomov</cp:lastModifiedBy>
  <cp:revision>706</cp:revision>
  <dcterms:created xsi:type="dcterms:W3CDTF">2019-04-07T06:26:30Z</dcterms:created>
  <dcterms:modified xsi:type="dcterms:W3CDTF">2021-09-28T07:46:39Z</dcterms:modified>
</cp:coreProperties>
</file>