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90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91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8" r:id="rId20"/>
    <p:sldId id="289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62" y="102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9.9.2020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9.9.2020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9.9.2020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9.9.2020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9.9.2020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9.9.2020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pPr/>
              <a:t>9.9.2020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81F5-DD3B-4273-BF0F-A096A5E0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i="1" dirty="0"/>
              <a:t>8. </a:t>
            </a:r>
            <a:r>
              <a:rPr lang="bg-BG" sz="6000" i="1" dirty="0"/>
              <a:t>Бройни системи</a:t>
            </a:r>
            <a:endParaRPr lang="bg-BG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29176-7B3E-4595-B37C-15AC92E44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bg-BG" dirty="0"/>
              <a:t>Доц. Емил Хаджиколев</a:t>
            </a:r>
          </a:p>
        </p:txBody>
      </p:sp>
    </p:spTree>
    <p:extLst>
      <p:ext uri="{BB962C8B-B14F-4D97-AF65-F5344CB8AC3E}">
        <p14:creationId xmlns:p14="http://schemas.microsoft.com/office/powerpoint/2010/main" val="103659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Представяне на числата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35" y="1653988"/>
            <a:ext cx="11214847" cy="4948518"/>
          </a:xfrm>
        </p:spPr>
        <p:txBody>
          <a:bodyPr>
            <a:normAutofit/>
          </a:bodyPr>
          <a:lstStyle/>
          <a:p>
            <a:r>
              <a:rPr lang="bg-BG" dirty="0"/>
              <a:t>Следователно: </a:t>
            </a:r>
          </a:p>
          <a:p>
            <a:pPr lvl="1"/>
            <a:r>
              <a:rPr lang="bg-BG" dirty="0"/>
              <a:t>Положителните числа се представят в </a:t>
            </a:r>
            <a:r>
              <a:rPr lang="bg-BG" b="1" dirty="0"/>
              <a:t>прав код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Отрицателните числа се представят в </a:t>
            </a:r>
            <a:r>
              <a:rPr lang="bg-BG" b="1" dirty="0"/>
              <a:t>допълнителен код</a:t>
            </a:r>
          </a:p>
          <a:p>
            <a:r>
              <a:rPr lang="bg-BG" b="1" dirty="0"/>
              <a:t>Пример</a:t>
            </a:r>
            <a:r>
              <a:rPr lang="bg-BG" dirty="0"/>
              <a:t>: За да получим -77</a:t>
            </a:r>
            <a:r>
              <a:rPr lang="bg-BG" baseline="-25000" dirty="0"/>
              <a:t>(10)</a:t>
            </a:r>
            <a:r>
              <a:rPr lang="bg-BG" dirty="0"/>
              <a:t>, инвертираме побитово 77</a:t>
            </a:r>
            <a:r>
              <a:rPr lang="bg-BG" baseline="-25000" dirty="0"/>
              <a:t>(10)</a:t>
            </a:r>
            <a:r>
              <a:rPr lang="bg-BG" dirty="0"/>
              <a:t> и добавяме 1: </a:t>
            </a:r>
            <a:endParaRPr lang="en-US" dirty="0"/>
          </a:p>
          <a:p>
            <a:pPr lvl="1">
              <a:buNone/>
            </a:pPr>
            <a:r>
              <a:rPr lang="bg-BG" dirty="0"/>
              <a:t>~01001101</a:t>
            </a:r>
            <a:r>
              <a:rPr lang="bg-BG" baseline="-25000" dirty="0"/>
              <a:t>(2) </a:t>
            </a:r>
            <a:r>
              <a:rPr lang="bg-BG" dirty="0"/>
              <a:t>+ 00000001</a:t>
            </a:r>
            <a:r>
              <a:rPr lang="bg-BG" baseline="-25000" dirty="0"/>
              <a:t>(2)  </a:t>
            </a:r>
            <a:r>
              <a:rPr lang="bg-BG" dirty="0"/>
              <a:t>= </a:t>
            </a:r>
          </a:p>
          <a:p>
            <a:pPr lvl="1">
              <a:buNone/>
            </a:pPr>
            <a:r>
              <a:rPr lang="bg-BG" dirty="0"/>
              <a:t>10110010</a:t>
            </a:r>
            <a:r>
              <a:rPr lang="bg-BG" baseline="-25000" dirty="0"/>
              <a:t>(2)</a:t>
            </a:r>
            <a:r>
              <a:rPr lang="bg-BG" dirty="0"/>
              <a:t> + 00000001</a:t>
            </a:r>
            <a:r>
              <a:rPr lang="bg-BG" baseline="-25000" dirty="0"/>
              <a:t>(2) </a:t>
            </a:r>
            <a:r>
              <a:rPr lang="bg-BG" dirty="0"/>
              <a:t>= </a:t>
            </a:r>
          </a:p>
          <a:p>
            <a:pPr lvl="1">
              <a:buNone/>
            </a:pPr>
            <a:r>
              <a:rPr lang="bg-BG" dirty="0"/>
              <a:t>10110011</a:t>
            </a:r>
            <a:r>
              <a:rPr lang="bg-BG" baseline="-25000" dirty="0"/>
              <a:t>(2) </a:t>
            </a:r>
            <a:r>
              <a:rPr lang="bg-BG" dirty="0"/>
              <a:t>= -77</a:t>
            </a:r>
            <a:r>
              <a:rPr lang="bg-BG" baseline="-25000" dirty="0"/>
              <a:t>(10)</a:t>
            </a:r>
          </a:p>
          <a:p>
            <a:r>
              <a:rPr lang="bg-BG" dirty="0"/>
              <a:t>Със символът ‘~’ се означава оператора побитово отрицание.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Записване на дробни числа в двоична БС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29" y="1825625"/>
            <a:ext cx="11053483" cy="4351338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За запис на дробни числа се използва позиционна точка, която съответства на десетичната точка в математиката. </a:t>
            </a:r>
          </a:p>
          <a:p>
            <a:r>
              <a:rPr lang="bg-BG" dirty="0"/>
              <a:t>Цифрите вляво от позиционната точка означават цялата част на числото, а тези вдясно – дробната част. </a:t>
            </a:r>
          </a:p>
          <a:p>
            <a:r>
              <a:rPr lang="bg-BG" dirty="0"/>
              <a:t>Цялата част на числото се изчислява по разгледания вече начин. </a:t>
            </a:r>
          </a:p>
          <a:p>
            <a:r>
              <a:rPr lang="bg-BG" dirty="0"/>
              <a:t>Дробната част се изчислява, като цифрите се умножават с отрицателни степени на числото 2 т.е. първата цифра след позиционната точка се умножава с 2</a:t>
            </a:r>
            <a:r>
              <a:rPr lang="bg-BG" baseline="30000" dirty="0"/>
              <a:t>-1</a:t>
            </a:r>
            <a:r>
              <a:rPr lang="bg-BG" dirty="0"/>
              <a:t>, втората с 2</a:t>
            </a:r>
            <a:r>
              <a:rPr lang="bg-BG" baseline="30000" dirty="0"/>
              <a:t>-2</a:t>
            </a:r>
            <a:r>
              <a:rPr lang="bg-BG" dirty="0"/>
              <a:t>, третата с 2</a:t>
            </a:r>
            <a:r>
              <a:rPr lang="bg-BG" baseline="30000" dirty="0"/>
              <a:t>-3</a:t>
            </a:r>
            <a:r>
              <a:rPr lang="bg-BG" dirty="0"/>
              <a:t> и т.н. </a:t>
            </a:r>
          </a:p>
          <a:p>
            <a:r>
              <a:rPr lang="bg-BG" b="1" dirty="0"/>
              <a:t>Например</a:t>
            </a:r>
            <a:r>
              <a:rPr lang="bg-BG" dirty="0"/>
              <a:t>:</a:t>
            </a:r>
          </a:p>
          <a:p>
            <a:pPr>
              <a:buNone/>
            </a:pPr>
            <a:r>
              <a:rPr lang="bg-BG" dirty="0"/>
              <a:t>		1010.0110</a:t>
            </a:r>
            <a:r>
              <a:rPr lang="bg-BG" baseline="-25000" dirty="0"/>
              <a:t>(2)</a:t>
            </a:r>
            <a:r>
              <a:rPr lang="bg-BG" dirty="0"/>
              <a:t> = 1*2</a:t>
            </a:r>
            <a:r>
              <a:rPr lang="bg-BG" baseline="30000" dirty="0"/>
              <a:t>3</a:t>
            </a:r>
            <a:r>
              <a:rPr lang="bg-BG" dirty="0"/>
              <a:t> + 0*2</a:t>
            </a:r>
            <a:r>
              <a:rPr lang="bg-BG" baseline="30000" dirty="0"/>
              <a:t>2</a:t>
            </a:r>
            <a:r>
              <a:rPr lang="bg-BG" dirty="0"/>
              <a:t> + 1*2</a:t>
            </a:r>
            <a:r>
              <a:rPr lang="bg-BG" baseline="30000" dirty="0"/>
              <a:t>1</a:t>
            </a:r>
            <a:r>
              <a:rPr lang="bg-BG" dirty="0"/>
              <a:t> + 0*2</a:t>
            </a:r>
            <a:r>
              <a:rPr lang="bg-BG" baseline="30000" dirty="0"/>
              <a:t>0</a:t>
            </a:r>
            <a:r>
              <a:rPr lang="bg-BG" dirty="0"/>
              <a:t> + 0*2</a:t>
            </a:r>
            <a:r>
              <a:rPr lang="bg-BG" baseline="30000" dirty="0"/>
              <a:t>-1</a:t>
            </a:r>
            <a:r>
              <a:rPr lang="bg-BG" dirty="0"/>
              <a:t> + 1*2</a:t>
            </a:r>
            <a:r>
              <a:rPr lang="bg-BG" baseline="30000" dirty="0"/>
              <a:t>-2</a:t>
            </a:r>
            <a:r>
              <a:rPr lang="bg-BG" dirty="0"/>
              <a:t> + 1*2</a:t>
            </a:r>
            <a:r>
              <a:rPr lang="bg-BG" baseline="30000" dirty="0"/>
              <a:t>-3</a:t>
            </a:r>
            <a:r>
              <a:rPr lang="bg-BG" dirty="0"/>
              <a:t> + 0*2</a:t>
            </a:r>
            <a:r>
              <a:rPr lang="bg-BG" baseline="30000" dirty="0"/>
              <a:t>-4</a:t>
            </a:r>
            <a:r>
              <a:rPr lang="bg-BG" dirty="0"/>
              <a:t> </a:t>
            </a:r>
            <a:endParaRPr lang="en-US" dirty="0"/>
          </a:p>
          <a:p>
            <a:pPr>
              <a:buNone/>
            </a:pPr>
            <a:r>
              <a:rPr lang="bg-BG" dirty="0"/>
              <a:t>      	                        = 8 + 2 + </a:t>
            </a:r>
            <a:r>
              <a:rPr lang="en-US" dirty="0"/>
              <a:t>1/4</a:t>
            </a:r>
            <a:r>
              <a:rPr lang="bg-BG" dirty="0"/>
              <a:t> +</a:t>
            </a:r>
            <a:r>
              <a:rPr lang="en-US" dirty="0"/>
              <a:t> 1/8 = 10 + 3/8 = 10 3/8 </a:t>
            </a:r>
            <a:r>
              <a:rPr lang="bg-BG" dirty="0"/>
              <a:t>	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върху двоични числа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3" y="1734670"/>
            <a:ext cx="11228294" cy="4208929"/>
          </a:xfrm>
        </p:spPr>
        <p:txBody>
          <a:bodyPr>
            <a:normAutofit fontScale="92500" lnSpcReduction="20000"/>
          </a:bodyPr>
          <a:lstStyle/>
          <a:p>
            <a:r>
              <a:rPr lang="bg-BG" b="1" dirty="0"/>
              <a:t>Аритметичните операции</a:t>
            </a:r>
            <a:r>
              <a:rPr lang="bg-BG" dirty="0"/>
              <a:t> за събиране и изваждане на двоични числа се извършват по същия начин, както и при десетичните – поразредно. </a:t>
            </a:r>
          </a:p>
          <a:p>
            <a:r>
              <a:rPr lang="bg-BG" b="1" dirty="0"/>
              <a:t>Операцията между i-тите разряди на двата операнда формира i-тия разряд на резултата</a:t>
            </a:r>
            <a:r>
              <a:rPr lang="bg-BG" dirty="0"/>
              <a:t>. </a:t>
            </a:r>
          </a:p>
          <a:p>
            <a:r>
              <a:rPr lang="bg-BG" dirty="0"/>
              <a:t>Понякога има </a:t>
            </a:r>
            <a:r>
              <a:rPr lang="bg-BG" b="1" dirty="0"/>
              <a:t>пренос на единица към по-старшия разряд</a:t>
            </a:r>
            <a:r>
              <a:rPr lang="bg-BG" dirty="0"/>
              <a:t> при събиране и заемане от по-старшия разряд при изваждане. </a:t>
            </a:r>
          </a:p>
          <a:p>
            <a:r>
              <a:rPr lang="bg-BG" b="1" dirty="0"/>
              <a:t>Примери</a:t>
            </a:r>
            <a:r>
              <a:rPr lang="bg-BG" dirty="0"/>
              <a:t>:</a:t>
            </a:r>
          </a:p>
          <a:p>
            <a:pPr lvl="1">
              <a:buNone/>
            </a:pPr>
            <a:r>
              <a:rPr lang="bg-BG" dirty="0"/>
              <a:t>1001</a:t>
            </a:r>
            <a:r>
              <a:rPr lang="bg-BG" baseline="-25000" dirty="0"/>
              <a:t>(2)</a:t>
            </a:r>
            <a:r>
              <a:rPr lang="bg-BG" dirty="0"/>
              <a:t> +  1101</a:t>
            </a:r>
            <a:r>
              <a:rPr lang="bg-BG" baseline="-25000" dirty="0"/>
              <a:t>(2)</a:t>
            </a:r>
            <a:r>
              <a:rPr lang="bg-BG" dirty="0"/>
              <a:t> = 10110</a:t>
            </a:r>
            <a:r>
              <a:rPr lang="bg-BG" baseline="-25000" dirty="0"/>
              <a:t>(2)</a:t>
            </a:r>
          </a:p>
          <a:p>
            <a:pPr lvl="1">
              <a:buNone/>
            </a:pPr>
            <a:r>
              <a:rPr lang="bg-BG" dirty="0"/>
              <a:t>10100</a:t>
            </a:r>
            <a:r>
              <a:rPr lang="bg-BG" baseline="-25000" dirty="0"/>
              <a:t>(2)</a:t>
            </a:r>
            <a:r>
              <a:rPr lang="bg-BG" dirty="0"/>
              <a:t> –  1011</a:t>
            </a:r>
            <a:r>
              <a:rPr lang="bg-BG" baseline="-25000" dirty="0"/>
              <a:t>(2)</a:t>
            </a:r>
            <a:r>
              <a:rPr lang="bg-BG" dirty="0"/>
              <a:t> =  1001</a:t>
            </a:r>
            <a:r>
              <a:rPr lang="bg-BG" baseline="-25000" dirty="0"/>
              <a:t>(2)</a:t>
            </a:r>
          </a:p>
          <a:p>
            <a:pPr lvl="1">
              <a:buNone/>
            </a:pPr>
            <a:endParaRPr lang="bg-BG" baseline="-25000" dirty="0"/>
          </a:p>
          <a:p>
            <a:pPr lvl="1">
              <a:buNone/>
            </a:pPr>
            <a:r>
              <a:rPr lang="bg-BG" dirty="0"/>
              <a:t>Вземане на заем при изваждане: 9 ... 9 10 </a:t>
            </a:r>
            <a:r>
              <a:rPr lang="bg-BG" baseline="-25000" dirty="0"/>
              <a:t>(10)</a:t>
            </a:r>
          </a:p>
          <a:p>
            <a:pPr lvl="1">
              <a:buNone/>
            </a:pPr>
            <a:r>
              <a:rPr lang="bg-BG" dirty="0"/>
              <a:t>                                                               1 ... 1 10 </a:t>
            </a:r>
            <a:r>
              <a:rPr lang="bg-BG" baseline="-25000" dirty="0"/>
              <a:t>(2)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8DBBEC-DA40-4E1D-8FC5-8B8DB2476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552885"/>
              </p:ext>
            </p:extLst>
          </p:nvPr>
        </p:nvGraphicFramePr>
        <p:xfrm>
          <a:off x="7646125" y="3839134"/>
          <a:ext cx="236002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674">
                  <a:extLst>
                    <a:ext uri="{9D8B030D-6E8A-4147-A177-3AD203B41FA5}">
                      <a16:colId xmlns:a16="http://schemas.microsoft.com/office/drawing/2014/main" val="3506895752"/>
                    </a:ext>
                  </a:extLst>
                </a:gridCol>
                <a:gridCol w="786674">
                  <a:extLst>
                    <a:ext uri="{9D8B030D-6E8A-4147-A177-3AD203B41FA5}">
                      <a16:colId xmlns:a16="http://schemas.microsoft.com/office/drawing/2014/main" val="1094989304"/>
                    </a:ext>
                  </a:extLst>
                </a:gridCol>
                <a:gridCol w="786674">
                  <a:extLst>
                    <a:ext uri="{9D8B030D-6E8A-4147-A177-3AD203B41FA5}">
                      <a16:colId xmlns:a16="http://schemas.microsoft.com/office/drawing/2014/main" val="242578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9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56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7299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3B161B4-5440-4D01-800B-23634F8D3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926953"/>
              </p:ext>
            </p:extLst>
          </p:nvPr>
        </p:nvGraphicFramePr>
        <p:xfrm>
          <a:off x="8390708" y="5202026"/>
          <a:ext cx="236002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674">
                  <a:extLst>
                    <a:ext uri="{9D8B030D-6E8A-4147-A177-3AD203B41FA5}">
                      <a16:colId xmlns:a16="http://schemas.microsoft.com/office/drawing/2014/main" val="3506895752"/>
                    </a:ext>
                  </a:extLst>
                </a:gridCol>
                <a:gridCol w="786674">
                  <a:extLst>
                    <a:ext uri="{9D8B030D-6E8A-4147-A177-3AD203B41FA5}">
                      <a16:colId xmlns:a16="http://schemas.microsoft.com/office/drawing/2014/main" val="1094989304"/>
                    </a:ext>
                  </a:extLst>
                </a:gridCol>
                <a:gridCol w="786674">
                  <a:extLst>
                    <a:ext uri="{9D8B030D-6E8A-4147-A177-3AD203B41FA5}">
                      <a16:colId xmlns:a16="http://schemas.microsoft.com/office/drawing/2014/main" val="242578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</a:t>
                      </a:r>
                      <a:endParaRPr lang="bg-B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9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bg-B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56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bg-B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729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Побитови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5966"/>
            <a:ext cx="10515600" cy="1670610"/>
          </a:xfrm>
        </p:spPr>
        <p:txBody>
          <a:bodyPr/>
          <a:lstStyle/>
          <a:p>
            <a:r>
              <a:rPr lang="bg-BG" dirty="0"/>
              <a:t>С двоичните числа може да се извършват и </a:t>
            </a:r>
            <a:r>
              <a:rPr lang="bg-BG" b="1" dirty="0"/>
              <a:t>побитови операции</a:t>
            </a:r>
            <a:r>
              <a:rPr lang="bg-BG" dirty="0"/>
              <a:t> - отрицание (</a:t>
            </a:r>
            <a:r>
              <a:rPr lang="bg-BG" b="1" dirty="0"/>
              <a:t>~</a:t>
            </a:r>
            <a:r>
              <a:rPr lang="bg-BG" dirty="0"/>
              <a:t>), "И" (</a:t>
            </a:r>
            <a:r>
              <a:rPr lang="bg-BG" b="1" dirty="0"/>
              <a:t>&amp;</a:t>
            </a:r>
            <a:r>
              <a:rPr lang="bg-BG" dirty="0"/>
              <a:t>), "ИЛИ" (</a:t>
            </a:r>
            <a:r>
              <a:rPr lang="bg-BG" b="1" dirty="0"/>
              <a:t>|</a:t>
            </a:r>
            <a:r>
              <a:rPr lang="bg-BG" dirty="0"/>
              <a:t>) и изключващо "ИЛИ" (</a:t>
            </a:r>
            <a:r>
              <a:rPr lang="bg-BG" b="1" dirty="0"/>
              <a:t>^</a:t>
            </a:r>
            <a:r>
              <a:rPr lang="bg-BG" dirty="0"/>
              <a:t>). </a:t>
            </a:r>
          </a:p>
          <a:p>
            <a:r>
              <a:rPr lang="bg-BG" dirty="0"/>
              <a:t>Правилата са дадени в следващата таблица.</a:t>
            </a:r>
          </a:p>
          <a:p>
            <a:endParaRPr lang="bg-BG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99405" y="3458584"/>
          <a:ext cx="7675655" cy="2194560"/>
        </p:xfrm>
        <a:graphic>
          <a:graphicData uri="http://schemas.openxmlformats.org/drawingml/2006/table">
            <a:tbl>
              <a:tblPr/>
              <a:tblGrid>
                <a:gridCol w="660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0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9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</a:rPr>
                        <a:t>a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</a:rPr>
                        <a:t>b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</a:rPr>
                        <a:t>NOT a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bg-BG" sz="2400" b="1">
                          <a:latin typeface="Times New Roman"/>
                          <a:ea typeface="Times New Roman"/>
                        </a:rPr>
                        <a:t>~</a:t>
                      </a:r>
                      <a:r>
                        <a:rPr lang="en-US" sz="2400" b="1">
                          <a:latin typeface="Times New Roman"/>
                          <a:ea typeface="Times New Roman"/>
                        </a:rPr>
                        <a:t>a)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</a:rPr>
                        <a:t>a AND b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</a:rPr>
                        <a:t>(a</a:t>
                      </a:r>
                      <a:r>
                        <a:rPr lang="bg-BG" sz="2400" b="1">
                          <a:latin typeface="Times New Roman"/>
                          <a:ea typeface="Times New Roman"/>
                        </a:rPr>
                        <a:t>&amp;</a:t>
                      </a:r>
                      <a:r>
                        <a:rPr lang="en-US" sz="2400" b="1">
                          <a:latin typeface="Times New Roman"/>
                          <a:ea typeface="Times New Roman"/>
                        </a:rPr>
                        <a:t>b)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</a:rPr>
                        <a:t>a OR b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</a:rPr>
                        <a:t>(a|b)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</a:rPr>
                        <a:t>a XOR b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</a:rPr>
                        <a:t>(a</a:t>
                      </a:r>
                      <a:r>
                        <a:rPr lang="bg-BG" sz="2400" b="1">
                          <a:latin typeface="Times New Roman"/>
                          <a:ea typeface="Times New Roman"/>
                        </a:rPr>
                        <a:t>^</a:t>
                      </a:r>
                      <a:r>
                        <a:rPr lang="en-US" sz="2400" b="1">
                          <a:latin typeface="Times New Roman"/>
                          <a:ea typeface="Times New Roman"/>
                        </a:rPr>
                        <a:t>b)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Побитово отрицание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4906"/>
            <a:ext cx="10515600" cy="3606987"/>
          </a:xfrm>
        </p:spPr>
        <p:txBody>
          <a:bodyPr/>
          <a:lstStyle/>
          <a:p>
            <a:r>
              <a:rPr lang="bg-BG" b="1" dirty="0"/>
              <a:t>Побитовото отрицание</a:t>
            </a:r>
            <a:r>
              <a:rPr lang="bg-BG" dirty="0"/>
              <a:t> (</a:t>
            </a:r>
            <a:r>
              <a:rPr lang="en-US" dirty="0"/>
              <a:t>NOT</a:t>
            </a:r>
            <a:r>
              <a:rPr lang="bg-BG" dirty="0"/>
              <a:t>) се прилага върху един операнд и променя стойността на всеки бит на операнда. </a:t>
            </a:r>
          </a:p>
          <a:p>
            <a:r>
              <a:rPr lang="bg-BG" dirty="0"/>
              <a:t>Битовете, които са имали стойност 0, се променят на 1, а тези със стойност 1, стават 0. </a:t>
            </a:r>
          </a:p>
          <a:p>
            <a:r>
              <a:rPr lang="bg-BG" dirty="0"/>
              <a:t>Така се образува допълнението на даденото двоично число. </a:t>
            </a:r>
          </a:p>
          <a:p>
            <a:r>
              <a:rPr lang="bg-BG" b="1" dirty="0"/>
              <a:t>Пример</a:t>
            </a:r>
            <a:r>
              <a:rPr lang="bg-BG" dirty="0"/>
              <a:t>:</a:t>
            </a:r>
          </a:p>
          <a:p>
            <a:pPr lvl="1">
              <a:buNone/>
            </a:pPr>
            <a:r>
              <a:rPr lang="bg-BG" dirty="0"/>
              <a:t>	NOT 110100 = 001011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06" y="365125"/>
            <a:ext cx="10515600" cy="1325563"/>
          </a:xfrm>
        </p:spPr>
        <p:txBody>
          <a:bodyPr/>
          <a:lstStyle/>
          <a:p>
            <a:r>
              <a:rPr lang="bg-BG" dirty="0"/>
              <a:t>Побитово „И”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2" y="1775012"/>
            <a:ext cx="10972800" cy="4639234"/>
          </a:xfrm>
        </p:spPr>
        <p:txBody>
          <a:bodyPr>
            <a:normAutofit/>
          </a:bodyPr>
          <a:lstStyle/>
          <a:p>
            <a:r>
              <a:rPr lang="bg-BG" b="1" dirty="0"/>
              <a:t>Побитово „И”</a:t>
            </a:r>
            <a:r>
              <a:rPr lang="bg-BG" dirty="0"/>
              <a:t> (</a:t>
            </a:r>
            <a:r>
              <a:rPr lang="en-US" dirty="0"/>
              <a:t>AND</a:t>
            </a:r>
            <a:r>
              <a:rPr lang="bg-BG" dirty="0"/>
              <a:t>) има стойност 1, само ако и двата операнда имат стойност 1, в противен случай стойността му е 0. </a:t>
            </a:r>
            <a:endParaRPr lang="en-US" dirty="0"/>
          </a:p>
          <a:p>
            <a:r>
              <a:rPr lang="bg-BG" dirty="0"/>
              <a:t>Може да се използва </a:t>
            </a:r>
            <a:r>
              <a:rPr lang="bg-BG" b="1" dirty="0"/>
              <a:t>да се провери стойността на даден бит</a:t>
            </a:r>
            <a:r>
              <a:rPr lang="bg-BG" dirty="0"/>
              <a:t>. </a:t>
            </a:r>
            <a:endParaRPr lang="en-US" dirty="0"/>
          </a:p>
          <a:p>
            <a:r>
              <a:rPr lang="bg-BG" b="1" dirty="0"/>
              <a:t>Например</a:t>
            </a:r>
            <a:r>
              <a:rPr lang="en-US" dirty="0"/>
              <a:t>,</a:t>
            </a:r>
            <a:r>
              <a:rPr lang="bg-BG" dirty="0"/>
              <a:t> ако искаме да проверим каква е стойността на третия бит в числото 100110, може да извършим следната операция:</a:t>
            </a:r>
          </a:p>
          <a:p>
            <a:pPr lvl="1">
              <a:buNone/>
            </a:pPr>
            <a:r>
              <a:rPr lang="bg-BG" dirty="0"/>
              <a:t>	100</a:t>
            </a:r>
            <a:r>
              <a:rPr lang="bg-BG" b="1" dirty="0"/>
              <a:t>1</a:t>
            </a:r>
            <a:r>
              <a:rPr lang="bg-BG" dirty="0"/>
              <a:t>10 AND 000</a:t>
            </a:r>
            <a:r>
              <a:rPr lang="bg-BG" b="1" dirty="0"/>
              <a:t>1</a:t>
            </a:r>
            <a:r>
              <a:rPr lang="bg-BG" dirty="0"/>
              <a:t>00 = 000</a:t>
            </a:r>
            <a:r>
              <a:rPr lang="bg-BG" b="1" dirty="0"/>
              <a:t>1</a:t>
            </a:r>
            <a:r>
              <a:rPr lang="bg-BG" dirty="0"/>
              <a:t>00</a:t>
            </a:r>
            <a:endParaRPr lang="en-US" dirty="0"/>
          </a:p>
          <a:p>
            <a:pPr lvl="1">
              <a:buNone/>
            </a:pPr>
            <a:r>
              <a:rPr lang="en-US" dirty="0"/>
              <a:t>	</a:t>
            </a:r>
            <a:r>
              <a:rPr lang="bg-BG" dirty="0"/>
              <a:t>Тъй като резултатът не е 0, това ще означава</a:t>
            </a:r>
            <a:r>
              <a:rPr lang="en-US" dirty="0"/>
              <a:t>,</a:t>
            </a:r>
            <a:r>
              <a:rPr lang="bg-BG" dirty="0"/>
              <a:t> че третият бит в нашето число е вдигнат, т.е. има стойност 1. Това се нарича </a:t>
            </a:r>
            <a:r>
              <a:rPr lang="bg-BG" b="1" dirty="0"/>
              <a:t>битово маскиране</a:t>
            </a:r>
            <a:r>
              <a:rPr lang="bg-BG" dirty="0"/>
              <a:t>. Операторът може да се използва да се „свалят” определени битове. За целта се използва втори операнд, който има стойност 0 във всички битове, които трябва да се свалят, а в останалите битове имат стойност 1.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Побитово „ИЛИ”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5588"/>
            <a:ext cx="10515600" cy="3230469"/>
          </a:xfrm>
        </p:spPr>
        <p:txBody>
          <a:bodyPr/>
          <a:lstStyle/>
          <a:p>
            <a:r>
              <a:rPr lang="bg-BG" b="1" dirty="0"/>
              <a:t>Побитово „ИЛИ”</a:t>
            </a:r>
            <a:r>
              <a:rPr lang="bg-BG" dirty="0"/>
              <a:t> (</a:t>
            </a:r>
            <a:r>
              <a:rPr lang="en-US" dirty="0"/>
              <a:t>OR</a:t>
            </a:r>
            <a:r>
              <a:rPr lang="bg-BG" dirty="0"/>
              <a:t>) връща 0</a:t>
            </a:r>
            <a:r>
              <a:rPr lang="en-US" dirty="0"/>
              <a:t>,</a:t>
            </a:r>
            <a:r>
              <a:rPr lang="bg-BG" dirty="0"/>
              <a:t> само ако и двата операнда едновременно имат стойност 0, в противен случай връща 1. </a:t>
            </a:r>
            <a:endParaRPr lang="en-US" dirty="0"/>
          </a:p>
          <a:p>
            <a:r>
              <a:rPr lang="bg-BG" dirty="0"/>
              <a:t>Може да се използва за „вдигане” на определени битове.</a:t>
            </a:r>
            <a:endParaRPr lang="en-US" dirty="0"/>
          </a:p>
          <a:p>
            <a:r>
              <a:rPr lang="bg-BG" b="1" dirty="0"/>
              <a:t>Например</a:t>
            </a:r>
            <a:r>
              <a:rPr lang="bg-BG" dirty="0"/>
              <a:t>, ако искаме да вдигнем 2 и 5 бит на числото 1000100, може да извършим следната операция: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bg-BG" dirty="0"/>
              <a:t>10</a:t>
            </a:r>
            <a:r>
              <a:rPr lang="bg-BG" b="1" dirty="0"/>
              <a:t>0</a:t>
            </a:r>
            <a:r>
              <a:rPr lang="bg-BG" dirty="0"/>
              <a:t>01</a:t>
            </a:r>
            <a:r>
              <a:rPr lang="bg-BG" b="1" dirty="0"/>
              <a:t>0</a:t>
            </a:r>
            <a:r>
              <a:rPr lang="bg-BG" dirty="0"/>
              <a:t>0</a:t>
            </a:r>
            <a:r>
              <a:rPr lang="en-US" dirty="0"/>
              <a:t> OR </a:t>
            </a:r>
            <a:r>
              <a:rPr lang="bg-BG" dirty="0"/>
              <a:t>00</a:t>
            </a:r>
            <a:r>
              <a:rPr lang="bg-BG" b="1" dirty="0"/>
              <a:t>1</a:t>
            </a:r>
            <a:r>
              <a:rPr lang="bg-BG" dirty="0"/>
              <a:t>00</a:t>
            </a:r>
            <a:r>
              <a:rPr lang="bg-BG" b="1" dirty="0"/>
              <a:t>1</a:t>
            </a:r>
            <a:r>
              <a:rPr lang="bg-BG" dirty="0"/>
              <a:t>0</a:t>
            </a:r>
            <a:r>
              <a:rPr lang="en-US" dirty="0"/>
              <a:t> </a:t>
            </a:r>
            <a:r>
              <a:rPr lang="bg-BG" dirty="0"/>
              <a:t>=</a:t>
            </a:r>
            <a:r>
              <a:rPr lang="en-US" dirty="0"/>
              <a:t> </a:t>
            </a:r>
            <a:r>
              <a:rPr lang="bg-BG" dirty="0"/>
              <a:t>10</a:t>
            </a:r>
            <a:r>
              <a:rPr lang="bg-BG" b="1" dirty="0"/>
              <a:t>1</a:t>
            </a:r>
            <a:r>
              <a:rPr lang="bg-BG" dirty="0"/>
              <a:t>01</a:t>
            </a:r>
            <a:r>
              <a:rPr lang="bg-BG" b="1" dirty="0"/>
              <a:t>1</a:t>
            </a:r>
            <a:r>
              <a:rPr lang="bg-BG" dirty="0"/>
              <a:t>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Побитово „ИЗКЛЮЧВАЩО ИЛИ”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92860"/>
            <a:ext cx="10645589" cy="4238999"/>
          </a:xfrm>
        </p:spPr>
        <p:txBody>
          <a:bodyPr>
            <a:normAutofit/>
          </a:bodyPr>
          <a:lstStyle/>
          <a:p>
            <a:r>
              <a:rPr lang="bg-BG" b="1" dirty="0"/>
              <a:t>Побитово „ИЗКЛЮЧВАЩО ИЛИ”</a:t>
            </a:r>
            <a:r>
              <a:rPr lang="bg-BG" dirty="0"/>
              <a:t> (</a:t>
            </a:r>
            <a:r>
              <a:rPr lang="en-US" dirty="0"/>
              <a:t>XOR</a:t>
            </a:r>
            <a:r>
              <a:rPr lang="bg-BG" dirty="0"/>
              <a:t>) връща резултат 0, ако двата бита имат една и съща стойност, и 1 – ако са с различна стойност. </a:t>
            </a:r>
          </a:p>
          <a:p>
            <a:r>
              <a:rPr lang="bg-BG" dirty="0"/>
              <a:t>Операторът може да се използва за </a:t>
            </a:r>
            <a:r>
              <a:rPr lang="bg-BG" b="1" dirty="0"/>
              <a:t>сравняване на битове</a:t>
            </a:r>
            <a:r>
              <a:rPr lang="bg-BG" dirty="0"/>
              <a:t>. </a:t>
            </a:r>
          </a:p>
          <a:p>
            <a:pPr lvl="1"/>
            <a:r>
              <a:rPr lang="bg-BG" b="1" dirty="0"/>
              <a:t>Например</a:t>
            </a:r>
            <a:r>
              <a:rPr lang="bg-BG" dirty="0"/>
              <a:t>: 0010 XOR 1000 = 1010</a:t>
            </a:r>
          </a:p>
          <a:p>
            <a:pPr lvl="1"/>
            <a:r>
              <a:rPr lang="bg-BG" dirty="0"/>
              <a:t>Това означава, че 1-ви и 3-ти бит на двете числа са еднакви. </a:t>
            </a:r>
            <a:endParaRPr lang="en-US" dirty="0"/>
          </a:p>
          <a:p>
            <a:r>
              <a:rPr lang="bg-BG" dirty="0"/>
              <a:t>Този оператор също може да е използва за </a:t>
            </a:r>
            <a:r>
              <a:rPr lang="bg-BG" b="1" dirty="0"/>
              <a:t>обръщане на битове</a:t>
            </a:r>
            <a:r>
              <a:rPr lang="bg-BG" dirty="0"/>
              <a:t>. За целта трябва да се използва операнд, който има стойност 0 в тези позиции на битовете на целевото число, които трябва да се обърнат.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Побитово отместване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29" y="1425388"/>
            <a:ext cx="11147611" cy="5190565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Специфични побитови оператори са </a:t>
            </a:r>
            <a:r>
              <a:rPr lang="bg-BG" b="1" dirty="0"/>
              <a:t>побитово отместване вляво</a:t>
            </a:r>
            <a:r>
              <a:rPr lang="bg-BG" dirty="0"/>
              <a:t> (</a:t>
            </a:r>
            <a:r>
              <a:rPr lang="bg-BG" b="1" dirty="0"/>
              <a:t>&lt;&lt;</a:t>
            </a:r>
            <a:r>
              <a:rPr lang="bg-BG" dirty="0"/>
              <a:t>) и </a:t>
            </a:r>
            <a:r>
              <a:rPr lang="bg-BG" b="1" dirty="0"/>
              <a:t>побитово отместване вдясно</a:t>
            </a:r>
            <a:r>
              <a:rPr lang="bg-BG" dirty="0"/>
              <a:t> (</a:t>
            </a:r>
            <a:r>
              <a:rPr lang="bg-BG" b="1" dirty="0"/>
              <a:t>&gt;&gt;</a:t>
            </a:r>
            <a:r>
              <a:rPr lang="bg-BG" dirty="0"/>
              <a:t>). </a:t>
            </a:r>
          </a:p>
          <a:p>
            <a:r>
              <a:rPr lang="bg-BG" dirty="0"/>
              <a:t>Те извършват </a:t>
            </a:r>
            <a:r>
              <a:rPr lang="bg-BG" b="1" dirty="0"/>
              <a:t>отместване наляво или надясно с указан брой позиции на всички битове</a:t>
            </a:r>
            <a:r>
              <a:rPr lang="bg-BG" dirty="0"/>
              <a:t> на едно число. </a:t>
            </a:r>
          </a:p>
          <a:p>
            <a:r>
              <a:rPr lang="bg-BG" dirty="0"/>
              <a:t>Тези оператори изискват </a:t>
            </a:r>
            <a:r>
              <a:rPr lang="bg-BG" b="1" dirty="0"/>
              <a:t>два операнда</a:t>
            </a:r>
            <a:r>
              <a:rPr lang="bg-BG" dirty="0"/>
              <a:t> – левият е числото, върху което ще се извърши операцията, а десния указва броя на отместване на битовете. </a:t>
            </a:r>
            <a:endParaRPr lang="en-US" dirty="0"/>
          </a:p>
          <a:p>
            <a:r>
              <a:rPr lang="bg-BG" b="1" dirty="0"/>
              <a:t>Например</a:t>
            </a:r>
            <a:r>
              <a:rPr lang="bg-BG" dirty="0"/>
              <a:t>: 1101001 &lt;&lt; 3 означава отместване наляво с 3 бита, като резултата ще е 1101001000, а 1101001 &gt;&gt; 3 изисква отместване надясно с 3 бита, тук в резултат ще се получи 0001101.</a:t>
            </a:r>
            <a:endParaRPr lang="en-US" dirty="0"/>
          </a:p>
          <a:p>
            <a:r>
              <a:rPr lang="bg-BG" b="1" dirty="0"/>
              <a:t>Логически побитовото отместване вляво съответства на операцията умножение, а отместването вдясно – на деление</a:t>
            </a:r>
            <a:r>
              <a:rPr lang="bg-BG" dirty="0"/>
              <a:t>. Това е поради факта, че в записа на едно число всеки ляв бит има стойност, 2 пъти по-висока от бита отдясно т.е. преместване на 1 бит наляво умножава числото по 2</a:t>
            </a:r>
            <a:r>
              <a:rPr lang="bg-BG" baseline="30000" dirty="0"/>
              <a:t>1</a:t>
            </a:r>
            <a:r>
              <a:rPr lang="bg-BG" dirty="0"/>
              <a:t>, преместване на 2 бита извършва умножение по 2</a:t>
            </a:r>
            <a:r>
              <a:rPr lang="bg-BG" baseline="30000" dirty="0"/>
              <a:t>2</a:t>
            </a:r>
            <a:r>
              <a:rPr lang="bg-BG" dirty="0"/>
              <a:t>, на 3 бита – 2</a:t>
            </a:r>
            <a:r>
              <a:rPr lang="bg-BG" baseline="30000" dirty="0"/>
              <a:t>3</a:t>
            </a:r>
            <a:r>
              <a:rPr lang="bg-BG" dirty="0"/>
              <a:t> и т.н.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Побитови</a:t>
            </a:r>
            <a:r>
              <a:rPr lang="bg-BG" dirty="0"/>
              <a:t> оператори в </a:t>
            </a:r>
            <a:r>
              <a:rPr lang="en-US" dirty="0"/>
              <a:t>C++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140148"/>
              </p:ext>
            </p:extLst>
          </p:nvPr>
        </p:nvGraphicFramePr>
        <p:xfrm>
          <a:off x="1390007" y="1823272"/>
          <a:ext cx="9411985" cy="452371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4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6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68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Оператор</a:t>
                      </a: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Име</a:t>
                      </a: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Примери с числа-литерали</a:t>
                      </a: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06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десетични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двоични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</a:t>
                      </a: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7&amp;4 -&gt; 4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13&amp;10 -&gt; 8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111&amp;100 -&gt; 100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1101&amp;1010 -&gt; 1000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ИЛИ</a:t>
                      </a: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7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|</a:t>
                      </a: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4 -&gt;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7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13|10 -&gt;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15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111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|</a:t>
                      </a: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100 -&gt; 111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1101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|</a:t>
                      </a: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1010 -&gt; 1111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5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</a:t>
                      </a: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~3 -&gt; -4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~-3 -&gt; 2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~11 -&gt; 11111111111111111111111111111100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~11111111111111111111111111111101 -&gt; 10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Изключващо ИЛИ</a:t>
                      </a: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7^4 -&gt; 3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13^10 -&gt; 7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111^100 -&gt; 11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1101^1010 -&gt; 111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&lt;&lt; 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Изместване в ляво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32&lt;&lt;1 -&gt; 64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31&lt;&lt;1 -&gt; 62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100000 &lt;&lt; 1 -&gt; 1000000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11111 &lt;&lt; 1 -&gt; 111110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04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&gt;&gt; 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Изместване в дясно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без знака</a:t>
                      </a: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32&gt;&gt;1 -&gt; 16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31&gt;&gt;1 -&gt; 15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5&gt;&gt;1 -&gt; 2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-5&gt;&gt;1 -&gt; -3</a:t>
                      </a:r>
                      <a:endParaRPr lang="bg-BG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100000 &gt;&gt; 1 -&gt; 10000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11111 &gt;&gt; 1 -&gt; 1111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101 &gt;&gt; 1 -&gt; 10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11111111111111111111111111111011 &gt;&gt; 1 -&gt; 11111111111111111111111111111101</a:t>
                      </a:r>
                      <a:endParaRPr lang="bg-BG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383" marR="613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6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4187"/>
            <a:ext cx="10515600" cy="304221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Бройни системи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Двоична бройна система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Операции върху двоични числа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Побитови оператори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Преобразуване на числа от една бройна система в друга</a:t>
            </a:r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Побитови</a:t>
            </a:r>
            <a:r>
              <a:rPr lang="bg-BG" dirty="0"/>
              <a:t> оператори -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bitset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библиотека за работа с битове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20;</a:t>
            </a: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1;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изместване в ляво с един бит - това не е операторът за изход към конзолата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изместване в дясно с два бита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(~7)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"7 --&gt;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&lt;32&gt;(7)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представяме в 32 бита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числото 7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"~7 --&gt;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&lt;32&gt;(~7)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4879"/>
            <a:ext cx="4571428" cy="1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0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бройни системи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5624"/>
            <a:ext cx="11416553" cy="4803775"/>
          </a:xfrm>
        </p:spPr>
        <p:txBody>
          <a:bodyPr>
            <a:normAutofit/>
          </a:bodyPr>
          <a:lstStyle/>
          <a:p>
            <a:r>
              <a:rPr lang="bg-BG" b="1" dirty="0"/>
              <a:t>Недостатък на двоичната бройна система</a:t>
            </a:r>
            <a:r>
              <a:rPr lang="bg-BG" dirty="0"/>
              <a:t> е дългият запис на цифрите. </a:t>
            </a:r>
            <a:endParaRPr lang="en-US" dirty="0"/>
          </a:p>
          <a:p>
            <a:r>
              <a:rPr lang="bg-BG" dirty="0"/>
              <a:t>Често за представянето им, освен десетична се използват </a:t>
            </a:r>
            <a:r>
              <a:rPr lang="bg-BG" b="1" dirty="0"/>
              <a:t>осмична </a:t>
            </a:r>
            <a:r>
              <a:rPr lang="bg-BG" dirty="0"/>
              <a:t>и </a:t>
            </a:r>
            <a:r>
              <a:rPr lang="bg-BG" b="1" dirty="0"/>
              <a:t>шестнадесетична бройни системи</a:t>
            </a:r>
            <a:r>
              <a:rPr lang="bg-BG" dirty="0"/>
              <a:t>, поради факта, че 8 и 16 са степени на двойката (съответно 2</a:t>
            </a:r>
            <a:r>
              <a:rPr lang="bg-BG" baseline="30000" dirty="0"/>
              <a:t>3 </a:t>
            </a:r>
            <a:r>
              <a:rPr lang="bg-BG" dirty="0"/>
              <a:t>и 2</a:t>
            </a:r>
            <a:r>
              <a:rPr lang="bg-BG" baseline="30000" dirty="0"/>
              <a:t>4</a:t>
            </a:r>
            <a:r>
              <a:rPr lang="bg-BG" dirty="0"/>
              <a:t>).</a:t>
            </a:r>
            <a:endParaRPr lang="en-US" dirty="0"/>
          </a:p>
          <a:p>
            <a:r>
              <a:rPr lang="bg-BG" b="1" dirty="0"/>
              <a:t>Осмичната бройна система </a:t>
            </a:r>
            <a:r>
              <a:rPr lang="bg-BG" dirty="0"/>
              <a:t>използва цифрите от 0 до 7. </a:t>
            </a:r>
            <a:endParaRPr lang="en-US" dirty="0"/>
          </a:p>
          <a:p>
            <a:pPr lvl="1"/>
            <a:r>
              <a:rPr lang="bg-BG" b="1" dirty="0"/>
              <a:t>Напр.</a:t>
            </a:r>
            <a:r>
              <a:rPr lang="en-US" dirty="0"/>
              <a:t> </a:t>
            </a:r>
            <a:r>
              <a:rPr lang="bg-BG" dirty="0"/>
              <a:t>6021</a:t>
            </a:r>
            <a:r>
              <a:rPr lang="bg-BG" baseline="-25000" dirty="0"/>
              <a:t>(8)</a:t>
            </a:r>
            <a:r>
              <a:rPr lang="bg-BG" dirty="0"/>
              <a:t> = 6*8</a:t>
            </a:r>
            <a:r>
              <a:rPr lang="bg-BG" baseline="30000" dirty="0"/>
              <a:t>3</a:t>
            </a:r>
            <a:r>
              <a:rPr lang="bg-BG" dirty="0"/>
              <a:t> + 0*8</a:t>
            </a:r>
            <a:r>
              <a:rPr lang="bg-BG" baseline="30000" dirty="0"/>
              <a:t>2</a:t>
            </a:r>
            <a:r>
              <a:rPr lang="bg-BG" dirty="0"/>
              <a:t> + 2*8</a:t>
            </a:r>
            <a:r>
              <a:rPr lang="bg-BG" baseline="30000" dirty="0"/>
              <a:t>1</a:t>
            </a:r>
            <a:r>
              <a:rPr lang="bg-BG" dirty="0"/>
              <a:t> + 1*8</a:t>
            </a:r>
            <a:r>
              <a:rPr lang="bg-BG" baseline="30000" dirty="0"/>
              <a:t>0</a:t>
            </a:r>
            <a:r>
              <a:rPr lang="bg-BG" dirty="0"/>
              <a:t> = 6*512 + 0 + 16 + 1 = 3072 + 17</a:t>
            </a:r>
            <a:r>
              <a:rPr lang="en-US" dirty="0"/>
              <a:t> </a:t>
            </a:r>
            <a:r>
              <a:rPr lang="bg-BG" dirty="0"/>
              <a:t>= 3089</a:t>
            </a:r>
            <a:r>
              <a:rPr lang="bg-BG" baseline="-25000" dirty="0"/>
              <a:t>(10)</a:t>
            </a:r>
            <a:endParaRPr lang="en-US" baseline="-25000" dirty="0"/>
          </a:p>
          <a:p>
            <a:r>
              <a:rPr lang="bg-BG" b="1" dirty="0"/>
              <a:t>Шестнадесетичната бройна система </a:t>
            </a:r>
            <a:r>
              <a:rPr lang="bg-BG" dirty="0"/>
              <a:t>използва 16 символа – цифрите от 0 до 9, A, B, C, D, E и F. Първите 6 букви от английската азбука означават числата от 10 до 15, както следва: A = 10, B = 11, C = 12, D = 13, E = 14, </a:t>
            </a:r>
            <a:r>
              <a:rPr lang="en-US" dirty="0"/>
              <a:t>F</a:t>
            </a:r>
            <a:r>
              <a:rPr lang="bg-BG" dirty="0"/>
              <a:t> = 15. </a:t>
            </a:r>
            <a:endParaRPr lang="en-US" dirty="0"/>
          </a:p>
          <a:p>
            <a:pPr lvl="1"/>
            <a:r>
              <a:rPr lang="bg-BG" b="1" dirty="0"/>
              <a:t>Напр</a:t>
            </a:r>
            <a:r>
              <a:rPr lang="bg-BG" dirty="0"/>
              <a:t>. 6</a:t>
            </a:r>
            <a:r>
              <a:rPr lang="en-US" dirty="0"/>
              <a:t>B</a:t>
            </a:r>
            <a:r>
              <a:rPr lang="bg-BG" dirty="0"/>
              <a:t>2</a:t>
            </a:r>
            <a:r>
              <a:rPr lang="bg-BG" baseline="-25000" dirty="0"/>
              <a:t>(</a:t>
            </a:r>
            <a:r>
              <a:rPr lang="en-US" baseline="-25000" dirty="0"/>
              <a:t>16</a:t>
            </a:r>
            <a:r>
              <a:rPr lang="bg-BG" baseline="-25000" dirty="0"/>
              <a:t>)</a:t>
            </a:r>
            <a:r>
              <a:rPr lang="en-US" dirty="0"/>
              <a:t> = </a:t>
            </a:r>
            <a:r>
              <a:rPr lang="bg-BG" dirty="0"/>
              <a:t>6*</a:t>
            </a:r>
            <a:r>
              <a:rPr lang="en-US" dirty="0"/>
              <a:t>16</a:t>
            </a:r>
            <a:r>
              <a:rPr lang="en-US" baseline="30000" dirty="0"/>
              <a:t>2</a:t>
            </a:r>
            <a:r>
              <a:rPr lang="bg-BG" dirty="0"/>
              <a:t> +</a:t>
            </a:r>
            <a:r>
              <a:rPr lang="en-US" dirty="0"/>
              <a:t> 11</a:t>
            </a:r>
            <a:r>
              <a:rPr lang="bg-BG" dirty="0"/>
              <a:t>*</a:t>
            </a:r>
            <a:r>
              <a:rPr lang="en-US" dirty="0"/>
              <a:t>16</a:t>
            </a:r>
            <a:r>
              <a:rPr lang="en-US" baseline="30000" dirty="0"/>
              <a:t>1</a:t>
            </a:r>
            <a:r>
              <a:rPr lang="bg-BG" dirty="0"/>
              <a:t> +</a:t>
            </a:r>
            <a:r>
              <a:rPr lang="en-US" dirty="0"/>
              <a:t> 2</a:t>
            </a:r>
            <a:r>
              <a:rPr lang="bg-BG" dirty="0"/>
              <a:t>*</a:t>
            </a:r>
            <a:r>
              <a:rPr lang="en-US" dirty="0"/>
              <a:t>16</a:t>
            </a:r>
            <a:r>
              <a:rPr lang="en-US" baseline="30000" dirty="0"/>
              <a:t>0</a:t>
            </a:r>
            <a:r>
              <a:rPr lang="en-US" dirty="0"/>
              <a:t> = 6*256 + 176 + 2 = 1714</a:t>
            </a:r>
            <a:r>
              <a:rPr lang="bg-BG" baseline="-25000" dirty="0"/>
              <a:t>(</a:t>
            </a:r>
            <a:r>
              <a:rPr lang="en-US" baseline="-25000" dirty="0"/>
              <a:t>10</a:t>
            </a:r>
            <a:r>
              <a:rPr lang="bg-BG" baseline="-25000" dirty="0"/>
              <a:t>)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числа от една бройна система в друга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22" y="2497975"/>
            <a:ext cx="10744200" cy="3149789"/>
          </a:xfrm>
        </p:spPr>
        <p:txBody>
          <a:bodyPr/>
          <a:lstStyle/>
          <a:p>
            <a:r>
              <a:rPr lang="bg-BG" dirty="0"/>
              <a:t>Всяко число може да се </a:t>
            </a:r>
            <a:r>
              <a:rPr lang="bg-BG" b="1" dirty="0"/>
              <a:t>преобразува от една бройна система в друга</a:t>
            </a:r>
            <a:r>
              <a:rPr lang="bg-BG" dirty="0"/>
              <a:t>. </a:t>
            </a:r>
            <a:endParaRPr lang="en-US" dirty="0"/>
          </a:p>
          <a:p>
            <a:r>
              <a:rPr lang="bg-BG" dirty="0"/>
              <a:t>В компютърните системи преобразуванията се налагат, за да може компютърните двоични числа да се представят в удобния за човека десетичен вид и обратно – въведените от хората десетични числа да се запишат в компютъра като двоични.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Преобразуването на число от десетична в двоична</a:t>
            </a:r>
            <a:r>
              <a:rPr lang="en-US" dirty="0"/>
              <a:t> </a:t>
            </a:r>
            <a:r>
              <a:rPr lang="bg-BG" dirty="0"/>
              <a:t>бройна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2141"/>
            <a:ext cx="10515600" cy="3687669"/>
          </a:xfrm>
        </p:spPr>
        <p:txBody>
          <a:bodyPr/>
          <a:lstStyle/>
          <a:p>
            <a:r>
              <a:rPr lang="bg-BG" dirty="0"/>
              <a:t>Преобразуването на едно число от десетична в двоична бройна система, изисква деление на основата, в случая 2, като се записват последователно остатъците. </a:t>
            </a:r>
            <a:endParaRPr lang="en-US" dirty="0"/>
          </a:p>
          <a:p>
            <a:r>
              <a:rPr lang="bg-BG" dirty="0"/>
              <a:t>Ако числото се дели на 2, се записва остатък 0, а ако не се дели – остатъкът е 1. </a:t>
            </a:r>
            <a:endParaRPr lang="en-US" dirty="0"/>
          </a:p>
          <a:p>
            <a:r>
              <a:rPr lang="bg-BG" dirty="0"/>
              <a:t>След като деленето приключи, остатъците се записват в ред, обратен на реда, в който са получени и това е числото в двоична бройна система.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Преобразуването на число от десетична в двоична</a:t>
            </a:r>
            <a:r>
              <a:rPr lang="en-US" dirty="0"/>
              <a:t> </a:t>
            </a:r>
            <a:r>
              <a:rPr lang="bg-BG" dirty="0"/>
              <a:t>бройна система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4906"/>
            <a:ext cx="10515600" cy="4050740"/>
          </a:xfrm>
        </p:spPr>
        <p:txBody>
          <a:bodyPr>
            <a:normAutofit/>
          </a:bodyPr>
          <a:lstStyle/>
          <a:p>
            <a:r>
              <a:rPr lang="bg-BG" b="1" dirty="0"/>
              <a:t>Пример</a:t>
            </a:r>
            <a:r>
              <a:rPr lang="bg-BG" dirty="0"/>
              <a:t>:  нека намерим как изглежда десетичното число 53 в двоична бройна система.</a:t>
            </a:r>
            <a:endParaRPr lang="en-US" dirty="0"/>
          </a:p>
          <a:p>
            <a:pPr lvl="1">
              <a:buNone/>
            </a:pPr>
            <a:r>
              <a:rPr lang="bg-BG" dirty="0"/>
              <a:t>53 : 2 = 26, остатък 1,</a:t>
            </a:r>
            <a:endParaRPr lang="en-US" dirty="0"/>
          </a:p>
          <a:p>
            <a:pPr lvl="1">
              <a:buNone/>
            </a:pPr>
            <a:r>
              <a:rPr lang="bg-BG" dirty="0"/>
              <a:t>26 : 2 = 13, остатък 0,</a:t>
            </a:r>
            <a:endParaRPr lang="en-US" dirty="0"/>
          </a:p>
          <a:p>
            <a:pPr lvl="1">
              <a:buNone/>
            </a:pPr>
            <a:r>
              <a:rPr lang="bg-BG" dirty="0"/>
              <a:t>13 : 2 = 6, остатък 1,</a:t>
            </a:r>
            <a:endParaRPr lang="en-US" dirty="0"/>
          </a:p>
          <a:p>
            <a:pPr lvl="1">
              <a:buNone/>
            </a:pPr>
            <a:r>
              <a:rPr lang="bg-BG" dirty="0"/>
              <a:t>6 : 2 = 3, остатък 0,</a:t>
            </a:r>
            <a:endParaRPr lang="en-US" dirty="0"/>
          </a:p>
          <a:p>
            <a:pPr lvl="1">
              <a:buNone/>
            </a:pPr>
            <a:r>
              <a:rPr lang="bg-BG" dirty="0"/>
              <a:t>3 : 2 = 1, остатък 1,</a:t>
            </a:r>
            <a:endParaRPr lang="en-US" dirty="0"/>
          </a:p>
          <a:p>
            <a:pPr lvl="1">
              <a:buNone/>
            </a:pPr>
            <a:r>
              <a:rPr lang="bg-BG" dirty="0"/>
              <a:t>1 : 2 = 0, остатък 1.</a:t>
            </a:r>
            <a:endParaRPr lang="en-US" dirty="0"/>
          </a:p>
          <a:p>
            <a:pPr>
              <a:buNone/>
            </a:pPr>
            <a:r>
              <a:rPr lang="en-US" dirty="0"/>
              <a:t>	   </a:t>
            </a:r>
            <a:r>
              <a:rPr lang="bg-BG" dirty="0"/>
              <a:t>Така намираме, че 53</a:t>
            </a:r>
            <a:r>
              <a:rPr lang="bg-BG" baseline="-25000" dirty="0"/>
              <a:t>(10)</a:t>
            </a:r>
            <a:r>
              <a:rPr lang="bg-BG" dirty="0"/>
              <a:t> = 110101</a:t>
            </a:r>
            <a:r>
              <a:rPr lang="bg-BG" baseline="-25000" dirty="0"/>
              <a:t>(2)</a:t>
            </a:r>
            <a:r>
              <a:rPr lang="bg-BG" dirty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числа от една бройна система в друга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3164"/>
            <a:ext cx="10515600" cy="2800163"/>
          </a:xfrm>
        </p:spPr>
        <p:txBody>
          <a:bodyPr/>
          <a:lstStyle/>
          <a:p>
            <a:r>
              <a:rPr lang="bg-BG" dirty="0"/>
              <a:t>Ако е необходимо да се извърши преобразуване на число от една бройна система в друга, при което </a:t>
            </a:r>
            <a:r>
              <a:rPr lang="bg-BG" b="1" dirty="0"/>
              <a:t>основата на едната бройна система е точна степен на другата</a:t>
            </a:r>
            <a:r>
              <a:rPr lang="bg-BG" dirty="0"/>
              <a:t>, може да се използва друг алгоритъм.</a:t>
            </a:r>
            <a:endParaRPr lang="en-US" dirty="0"/>
          </a:p>
          <a:p>
            <a:r>
              <a:rPr lang="bg-BG" b="1" dirty="0"/>
              <a:t>Пример</a:t>
            </a:r>
            <a:r>
              <a:rPr lang="bg-BG" dirty="0"/>
              <a:t>: преобразуване между двоична, осмична и шестнадесетична бройна система.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44" y="161365"/>
            <a:ext cx="10757647" cy="1196787"/>
          </a:xfrm>
        </p:spPr>
        <p:txBody>
          <a:bodyPr>
            <a:normAutofit fontScale="90000"/>
          </a:bodyPr>
          <a:lstStyle/>
          <a:p>
            <a:r>
              <a:rPr lang="bg-BG" dirty="0"/>
              <a:t>Преобразуване от двочина в осмична БС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1" y="2740026"/>
            <a:ext cx="10515600" cy="4077632"/>
          </a:xfrm>
        </p:spPr>
        <p:txBody>
          <a:bodyPr/>
          <a:lstStyle/>
          <a:p>
            <a:r>
              <a:rPr lang="bg-BG" b="1" dirty="0"/>
              <a:t>Пример:</a:t>
            </a:r>
            <a:r>
              <a:rPr lang="bg-BG" dirty="0"/>
              <a:t> Да представим двоичното число 11011101 в осмична бройна система.</a:t>
            </a:r>
            <a:endParaRPr lang="en-US" dirty="0"/>
          </a:p>
          <a:p>
            <a:r>
              <a:rPr lang="bg-BG" dirty="0"/>
              <a:t>Първо </a:t>
            </a:r>
            <a:r>
              <a:rPr lang="bg-BG" b="1" dirty="0"/>
              <a:t>разделяме двоичното число на тройки цифри</a:t>
            </a:r>
            <a:r>
              <a:rPr lang="bg-BG" dirty="0"/>
              <a:t>, като започнем отдясно на ляво. </a:t>
            </a:r>
          </a:p>
          <a:p>
            <a:r>
              <a:rPr lang="bg-BG" dirty="0"/>
              <a:t>Ако най-лявата група се състои от по-малко от 3 цифри, </a:t>
            </a:r>
            <a:r>
              <a:rPr lang="bg-BG" b="1" dirty="0"/>
              <a:t>дописваме необходимия брой нули отляво</a:t>
            </a:r>
            <a:r>
              <a:rPr lang="bg-BG" dirty="0"/>
              <a:t>. </a:t>
            </a:r>
          </a:p>
          <a:p>
            <a:r>
              <a:rPr lang="bg-BG" dirty="0"/>
              <a:t>За всяка тройка цифри търсим в таблицата съответната цифра в осмична бройна система:</a:t>
            </a:r>
          </a:p>
          <a:p>
            <a:pPr lvl="1">
              <a:buNone/>
            </a:pPr>
            <a:r>
              <a:rPr lang="bg-BG" dirty="0"/>
              <a:t>11011101</a:t>
            </a:r>
            <a:r>
              <a:rPr lang="bg-BG" baseline="-25000" dirty="0"/>
              <a:t>(2) </a:t>
            </a:r>
            <a:r>
              <a:rPr lang="bg-BG" dirty="0"/>
              <a:t>= 11|011|101 = 011|011|101 = 335</a:t>
            </a:r>
            <a:r>
              <a:rPr lang="bg-BG" baseline="-25000" dirty="0"/>
              <a:t>(8)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1" y="1957890"/>
          <a:ext cx="10098738" cy="609600"/>
        </p:xfrm>
        <a:graphic>
          <a:graphicData uri="http://schemas.openxmlformats.org/drawingml/2006/table">
            <a:tbl>
              <a:tblPr/>
              <a:tblGrid>
                <a:gridCol w="1290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2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2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20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</a:rPr>
                        <a:t>Осмична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</a:rPr>
                        <a:t>Двоична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000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001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010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011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100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110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111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341" y="1424953"/>
            <a:ext cx="12192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800" dirty="0"/>
              <a:t>Ще ни е необходима таблица на съответствията между двете бройни системи:</a:t>
            </a: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между БС, чиито основи са точни степени на трето число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Друг частен случай е, ако </a:t>
            </a:r>
            <a:r>
              <a:rPr lang="bg-BG" b="1" dirty="0"/>
              <a:t>основите на двете бройни системи са точни степени на трето число</a:t>
            </a:r>
            <a:r>
              <a:rPr lang="bg-BG" dirty="0"/>
              <a:t>. </a:t>
            </a:r>
          </a:p>
          <a:p>
            <a:r>
              <a:rPr lang="bg-BG" dirty="0"/>
              <a:t>В този случай може да се използва </a:t>
            </a:r>
            <a:r>
              <a:rPr lang="bg-BG" b="1" dirty="0"/>
              <a:t>помощна бройна система</a:t>
            </a:r>
            <a:r>
              <a:rPr lang="bg-BG" dirty="0"/>
              <a:t> – с основа третото число. </a:t>
            </a:r>
          </a:p>
          <a:p>
            <a:r>
              <a:rPr lang="bg-BG" b="1" dirty="0"/>
              <a:t>Например</a:t>
            </a:r>
            <a:r>
              <a:rPr lang="bg-BG" dirty="0"/>
              <a:t>, осмичната и шестнайсетичната бройни системи са с основи, степени на числото 2 (8 = 2</a:t>
            </a:r>
            <a:r>
              <a:rPr lang="bg-BG" baseline="30000" dirty="0"/>
              <a:t>3</a:t>
            </a:r>
            <a:r>
              <a:rPr lang="bg-BG" dirty="0"/>
              <a:t>, 16 = 2</a:t>
            </a:r>
            <a:r>
              <a:rPr lang="bg-BG" baseline="30000" dirty="0"/>
              <a:t>4</a:t>
            </a:r>
            <a:r>
              <a:rPr lang="bg-BG" dirty="0"/>
              <a:t>).</a:t>
            </a:r>
          </a:p>
          <a:p>
            <a:r>
              <a:rPr lang="bg-BG" dirty="0"/>
              <a:t>Преобразуването на число от едната бройна система в другата, изисква с помощта на таблици за съответствия, </a:t>
            </a:r>
            <a:r>
              <a:rPr lang="bg-BG" b="1" dirty="0"/>
              <a:t>числото първо да се преобразува в помощната бройна система, и след това в целевата</a:t>
            </a:r>
            <a:r>
              <a:rPr lang="bg-BG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Таблици за съответствията между цифрите от двете бройни системи и помощната БС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00949" y="4370291"/>
          <a:ext cx="10488712" cy="914400"/>
        </p:xfrm>
        <a:graphic>
          <a:graphicData uri="http://schemas.openxmlformats.org/drawingml/2006/table">
            <a:tbl>
              <a:tblPr/>
              <a:tblGrid>
                <a:gridCol w="125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88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</a:rPr>
                        <a:t>Шестна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</a:rPr>
                        <a:t>десетична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F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</a:rPr>
                        <a:t>Двоична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000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001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010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011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100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110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111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1000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1001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1010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1011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1100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1101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1110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1111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45308" y="3236256"/>
          <a:ext cx="6585048" cy="609600"/>
        </p:xfrm>
        <a:graphic>
          <a:graphicData uri="http://schemas.openxmlformats.org/drawingml/2006/table">
            <a:tbl>
              <a:tblPr/>
              <a:tblGrid>
                <a:gridCol w="1275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3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3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3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</a:rPr>
                        <a:t>Осмична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</a:rPr>
                        <a:t>Двоична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000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001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010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011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100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110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111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преобразуване на число от осмична в шестнадесетична БС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89" y="2081118"/>
            <a:ext cx="10905564" cy="2047128"/>
          </a:xfrm>
        </p:spPr>
        <p:txBody>
          <a:bodyPr/>
          <a:lstStyle/>
          <a:p>
            <a:r>
              <a:rPr lang="bg-BG" b="1" dirty="0"/>
              <a:t>Пример:</a:t>
            </a:r>
            <a:r>
              <a:rPr lang="bg-BG" dirty="0"/>
              <a:t> Да се запише осмичното числото 528 в шестнадесетична бройна система.</a:t>
            </a:r>
          </a:p>
          <a:p>
            <a:pPr>
              <a:buNone/>
            </a:pPr>
            <a:r>
              <a:rPr lang="bg-BG" dirty="0"/>
              <a:t>   5</a:t>
            </a:r>
            <a:r>
              <a:rPr lang="en-US" dirty="0"/>
              <a:t>36</a:t>
            </a:r>
            <a:r>
              <a:rPr lang="bg-BG" baseline="-25000" dirty="0"/>
              <a:t>(8)</a:t>
            </a:r>
            <a:r>
              <a:rPr lang="bg-BG" dirty="0"/>
              <a:t> = 101|01</a:t>
            </a:r>
            <a:r>
              <a:rPr lang="en-US" dirty="0"/>
              <a:t>1</a:t>
            </a:r>
            <a:r>
              <a:rPr lang="bg-BG" dirty="0"/>
              <a:t>|</a:t>
            </a:r>
            <a:r>
              <a:rPr lang="en-US" dirty="0"/>
              <a:t>110</a:t>
            </a:r>
            <a:r>
              <a:rPr lang="en-US" baseline="-25000" dirty="0"/>
              <a:t>(2)</a:t>
            </a:r>
            <a:r>
              <a:rPr lang="en-US" dirty="0"/>
              <a:t> = 101011110</a:t>
            </a:r>
            <a:r>
              <a:rPr lang="en-US" baseline="-25000" dirty="0"/>
              <a:t>(2)</a:t>
            </a:r>
            <a:r>
              <a:rPr lang="en-US" dirty="0"/>
              <a:t> = 1|0101|1110</a:t>
            </a:r>
            <a:r>
              <a:rPr lang="en-US" baseline="-25000" dirty="0"/>
              <a:t>(2)</a:t>
            </a:r>
            <a:r>
              <a:rPr lang="bg-BG" baseline="-25000" dirty="0"/>
              <a:t> </a:t>
            </a:r>
            <a:r>
              <a:rPr lang="en-US" dirty="0"/>
              <a:t>= </a:t>
            </a:r>
            <a:r>
              <a:rPr lang="bg-BG" dirty="0"/>
              <a:t>			   = </a:t>
            </a:r>
            <a:r>
              <a:rPr lang="en-US" dirty="0"/>
              <a:t>0001|0101|1110</a:t>
            </a:r>
            <a:r>
              <a:rPr lang="en-US" baseline="-25000" dirty="0"/>
              <a:t>(2)</a:t>
            </a:r>
            <a:r>
              <a:rPr lang="en-US" dirty="0"/>
              <a:t> = 15E</a:t>
            </a:r>
            <a:r>
              <a:rPr lang="en-US" baseline="-25000" dirty="0"/>
              <a:t>(16)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8183" y="5405716"/>
          <a:ext cx="10488712" cy="914400"/>
        </p:xfrm>
        <a:graphic>
          <a:graphicData uri="http://schemas.openxmlformats.org/drawingml/2006/table">
            <a:tbl>
              <a:tblPr/>
              <a:tblGrid>
                <a:gridCol w="125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88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</a:rPr>
                        <a:t>Шестна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</a:rPr>
                        <a:t>десетична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C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F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</a:rPr>
                        <a:t>Двоична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000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001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010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011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100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110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111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1000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1001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1010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1011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1100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1101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1110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1111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4616" y="4419599"/>
          <a:ext cx="6585048" cy="609600"/>
        </p:xfrm>
        <a:graphic>
          <a:graphicData uri="http://schemas.openxmlformats.org/drawingml/2006/table">
            <a:tbl>
              <a:tblPr/>
              <a:tblGrid>
                <a:gridCol w="1275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3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3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3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</a:rPr>
                        <a:t>Осмична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</a:rPr>
                        <a:t>Двоична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000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001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010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011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100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110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</a:rPr>
                        <a:t>111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Бройни системи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2822"/>
            <a:ext cx="10515600" cy="3391834"/>
          </a:xfrm>
        </p:spPr>
        <p:txBody>
          <a:bodyPr/>
          <a:lstStyle/>
          <a:p>
            <a:r>
              <a:rPr lang="bg-BG" dirty="0"/>
              <a:t>Бройните системи са </a:t>
            </a:r>
            <a:r>
              <a:rPr lang="bg-BG" b="1" dirty="0"/>
              <a:t>метод за представяне на числа, включващ графични знаци и правила за записване на числата</a:t>
            </a:r>
            <a:r>
              <a:rPr lang="bg-BG" dirty="0"/>
              <a:t>. </a:t>
            </a:r>
          </a:p>
          <a:p>
            <a:r>
              <a:rPr lang="bg-BG" dirty="0"/>
              <a:t>Една част от графичните знаци служат за означаване на цифри, а други (като десетична запетая) са спомагателни.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бройни системи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7" y="1613647"/>
            <a:ext cx="11362765" cy="4617820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Видове бройни системи (БС) – </a:t>
            </a:r>
            <a:r>
              <a:rPr lang="bg-BG" b="1" dirty="0"/>
              <a:t>позиционни</a:t>
            </a:r>
            <a:r>
              <a:rPr lang="bg-BG" dirty="0"/>
              <a:t> и </a:t>
            </a:r>
            <a:r>
              <a:rPr lang="bg-BG" b="1" dirty="0"/>
              <a:t>непозиционни</a:t>
            </a:r>
            <a:r>
              <a:rPr lang="bg-BG" dirty="0"/>
              <a:t>.</a:t>
            </a:r>
          </a:p>
          <a:p>
            <a:r>
              <a:rPr lang="bg-BG" dirty="0"/>
              <a:t>При позиционните, стойността на цифрата зависи от мястото ѝ в числото, за разлика от непозиционните.</a:t>
            </a:r>
          </a:p>
          <a:p>
            <a:r>
              <a:rPr lang="bg-BG" b="1" dirty="0"/>
              <a:t>Примери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Непозиционна – римската бройна система;</a:t>
            </a:r>
          </a:p>
          <a:p>
            <a:pPr lvl="1"/>
            <a:r>
              <a:rPr lang="bg-BG" dirty="0"/>
              <a:t>Позиционна – арабската десетична бройна система.</a:t>
            </a:r>
          </a:p>
          <a:p>
            <a:r>
              <a:rPr lang="bg-BG" b="1" dirty="0"/>
              <a:t>Стойността на една цифра в позиционна БС зависи от позицията ѝ в записа на числото.</a:t>
            </a:r>
            <a:r>
              <a:rPr lang="bg-BG" dirty="0"/>
              <a:t> Напр. в числото 123, първата цифра 1 се възприема като сто, 2 като двадесет, а 3 – като три.</a:t>
            </a:r>
          </a:p>
          <a:p>
            <a:r>
              <a:rPr lang="bg-BG" dirty="0"/>
              <a:t>222 – цифрите 2 имат различни стойности съответно: 200, 20, 2 </a:t>
            </a:r>
            <a:endParaRPr lang="en-US" dirty="0"/>
          </a:p>
          <a:p>
            <a:r>
              <a:rPr lang="bg-BG" dirty="0"/>
              <a:t>Множителят, с който се изменя стойността на една цифра, се нарича </a:t>
            </a:r>
            <a:r>
              <a:rPr lang="bg-BG" b="1" dirty="0"/>
              <a:t>основа на бройната система</a:t>
            </a:r>
            <a:r>
              <a:rPr lang="bg-BG" dirty="0"/>
              <a:t>. Основата съвпада с броя използваните цифри.</a:t>
            </a:r>
          </a:p>
          <a:p>
            <a:r>
              <a:rPr lang="bg-BG" dirty="0"/>
              <a:t>При едновременна работа с няколко бройни системи, за да не се допускат недоразумения, след всяко число, чрез долен индекс, се отбелязва бройната система. Напр., 84</a:t>
            </a:r>
            <a:r>
              <a:rPr lang="bg-BG" baseline="-25000" dirty="0"/>
              <a:t>(10)</a:t>
            </a:r>
            <a:r>
              <a:rPr lang="bg-BG" dirty="0"/>
              <a:t>, 1010</a:t>
            </a:r>
            <a:r>
              <a:rPr lang="bg-BG" baseline="-25000" dirty="0"/>
              <a:t>(2)</a:t>
            </a:r>
            <a:r>
              <a:rPr lang="bg-BG" dirty="0"/>
              <a:t>.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Десетична бройна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627094"/>
            <a:ext cx="11456894" cy="4807573"/>
          </a:xfrm>
        </p:spPr>
        <p:txBody>
          <a:bodyPr>
            <a:normAutofit/>
          </a:bodyPr>
          <a:lstStyle/>
          <a:p>
            <a:r>
              <a:rPr lang="bg-BG" b="1" dirty="0"/>
              <a:t>Десетичната бройна система</a:t>
            </a:r>
            <a:r>
              <a:rPr lang="bg-BG" dirty="0"/>
              <a:t> е с основа 10 и използва цифрите 0, 1, 2, 3, 4, 5, 6, 7, 8 и 9. </a:t>
            </a:r>
          </a:p>
          <a:p>
            <a:r>
              <a:rPr lang="bg-BG" dirty="0"/>
              <a:t>Цифрите в записа на едно число имат различна стойност, която е степен на основата 10. </a:t>
            </a:r>
          </a:p>
          <a:p>
            <a:r>
              <a:rPr lang="bg-BG" dirty="0"/>
              <a:t>Напр. в записа на цяло число, най-дясната цифра представя единиците (10</a:t>
            </a:r>
            <a:r>
              <a:rPr lang="bg-BG" baseline="30000" dirty="0"/>
              <a:t>0</a:t>
            </a:r>
            <a:r>
              <a:rPr lang="bg-BG" dirty="0"/>
              <a:t>), следващата е за десетиците (10</a:t>
            </a:r>
            <a:r>
              <a:rPr lang="bg-BG" baseline="30000" dirty="0"/>
              <a:t>1</a:t>
            </a:r>
            <a:r>
              <a:rPr lang="bg-BG" dirty="0"/>
              <a:t>), после за стотиците (10</a:t>
            </a:r>
            <a:r>
              <a:rPr lang="bg-BG" baseline="30000" dirty="0"/>
              <a:t>2</a:t>
            </a:r>
            <a:r>
              <a:rPr lang="bg-BG" dirty="0"/>
              <a:t>) и т.н. </a:t>
            </a:r>
          </a:p>
          <a:p>
            <a:r>
              <a:rPr lang="bg-BG" dirty="0"/>
              <a:t>Всеки разряд е 10 пъти по-голям от следващия го (в дясно) и 10 пъти по-малък от предшестващия го (от ляво). </a:t>
            </a:r>
          </a:p>
          <a:p>
            <a:r>
              <a:rPr lang="bg-BG" b="1" dirty="0"/>
              <a:t>Пример</a:t>
            </a:r>
            <a:r>
              <a:rPr lang="bg-BG" dirty="0"/>
              <a:t>:</a:t>
            </a:r>
          </a:p>
          <a:p>
            <a:pPr>
              <a:buNone/>
            </a:pPr>
            <a:r>
              <a:rPr lang="bg-BG" dirty="0"/>
              <a:t>		123 = 1*10</a:t>
            </a:r>
            <a:r>
              <a:rPr lang="bg-BG" baseline="30000" dirty="0"/>
              <a:t>2</a:t>
            </a:r>
            <a:r>
              <a:rPr lang="bg-BG" dirty="0"/>
              <a:t> + 2*10</a:t>
            </a:r>
            <a:r>
              <a:rPr lang="bg-BG" baseline="30000" dirty="0"/>
              <a:t>1</a:t>
            </a:r>
            <a:r>
              <a:rPr lang="bg-BG" dirty="0"/>
              <a:t> + 3*10</a:t>
            </a:r>
            <a:r>
              <a:rPr lang="bg-BG" baseline="30000" dirty="0"/>
              <a:t>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електрониката е лесно и евтино да се реализират логически схеми с две устойчиви състояния. </a:t>
            </a:r>
          </a:p>
          <a:p>
            <a:r>
              <a:rPr lang="bg-BG" dirty="0"/>
              <a:t>Поради тази причина, в съвременните компютри се използва основно двоичната БС.</a:t>
            </a:r>
          </a:p>
          <a:p>
            <a:r>
              <a:rPr lang="bg-BG" dirty="0"/>
              <a:t>Тя се състои от две цифри – 0 и 1 (означават съответно „няма ток”, „има ток”), чрез които може да се представи всякаква информация. </a:t>
            </a:r>
          </a:p>
          <a:p>
            <a:r>
              <a:rPr lang="bg-BG" dirty="0"/>
              <a:t>За извършване на различни действия се използва двоична аритметика. Числата се четат от ляво на дясно – от старшия към младшия разряд.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 двоичната бройна система важат същите правила, като за десетичната бройна система. </a:t>
            </a:r>
          </a:p>
          <a:p>
            <a:r>
              <a:rPr lang="bg-BG" dirty="0"/>
              <a:t>Използват се само цифрите 0 и 1 и всяка съседна цифрова позиция от ляво надясно е с нарастваща степен на числото 2. </a:t>
            </a:r>
          </a:p>
          <a:p>
            <a:r>
              <a:rPr lang="bg-BG" dirty="0"/>
              <a:t>Напр.:</a:t>
            </a:r>
          </a:p>
          <a:p>
            <a:pPr lvl="1">
              <a:buNone/>
            </a:pPr>
            <a:r>
              <a:rPr lang="bg-BG" dirty="0"/>
              <a:t>110101</a:t>
            </a:r>
            <a:r>
              <a:rPr lang="bg-BG" baseline="-25000" dirty="0"/>
              <a:t>(2)</a:t>
            </a:r>
            <a:r>
              <a:rPr lang="bg-BG" dirty="0"/>
              <a:t> = 1*2</a:t>
            </a:r>
            <a:r>
              <a:rPr lang="bg-BG" baseline="30000" dirty="0"/>
              <a:t>5 </a:t>
            </a:r>
            <a:r>
              <a:rPr lang="bg-BG" dirty="0"/>
              <a:t>+ 1*2</a:t>
            </a:r>
            <a:r>
              <a:rPr lang="bg-BG" baseline="30000" dirty="0"/>
              <a:t>4 </a:t>
            </a:r>
            <a:r>
              <a:rPr lang="bg-BG" dirty="0"/>
              <a:t>+ 0*2</a:t>
            </a:r>
            <a:r>
              <a:rPr lang="bg-BG" baseline="30000" dirty="0"/>
              <a:t>3 </a:t>
            </a:r>
            <a:r>
              <a:rPr lang="bg-BG" dirty="0"/>
              <a:t>+ 1*2</a:t>
            </a:r>
            <a:r>
              <a:rPr lang="bg-BG" baseline="30000" dirty="0"/>
              <a:t>2 </a:t>
            </a:r>
            <a:r>
              <a:rPr lang="bg-BG" dirty="0"/>
              <a:t>+ 0*2</a:t>
            </a:r>
            <a:r>
              <a:rPr lang="bg-BG" baseline="30000" dirty="0"/>
              <a:t>1 </a:t>
            </a:r>
            <a:r>
              <a:rPr lang="bg-BG" dirty="0"/>
              <a:t>+ 1*2</a:t>
            </a:r>
            <a:r>
              <a:rPr lang="bg-BG" baseline="30000" dirty="0"/>
              <a:t>0 </a:t>
            </a:r>
            <a:endParaRPr lang="en-US" dirty="0"/>
          </a:p>
          <a:p>
            <a:pPr>
              <a:buNone/>
            </a:pPr>
            <a:r>
              <a:rPr lang="bg-BG" dirty="0"/>
              <a:t>		          = 1*32 + 1*16 + 0*8 + 1*4 + 0*2 + 1*1 </a:t>
            </a:r>
            <a:endParaRPr lang="en-US" dirty="0"/>
          </a:p>
          <a:p>
            <a:pPr>
              <a:buNone/>
            </a:pPr>
            <a:r>
              <a:rPr lang="bg-BG" dirty="0"/>
              <a:t>		          = 32 + 16 + 4 + 1 </a:t>
            </a:r>
          </a:p>
          <a:p>
            <a:pPr>
              <a:buNone/>
            </a:pPr>
            <a:r>
              <a:rPr lang="bg-BG" dirty="0"/>
              <a:t>		          = 53</a:t>
            </a:r>
            <a:r>
              <a:rPr lang="bg-BG" baseline="-25000" dirty="0"/>
              <a:t>(10)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В двоичен код може да се записват не само цели числа, но и числа със знак и дробни числа. </a:t>
            </a:r>
          </a:p>
          <a:p>
            <a:r>
              <a:rPr lang="bg-BG" dirty="0"/>
              <a:t>За записване на числа със знак се използва специален </a:t>
            </a:r>
            <a:r>
              <a:rPr lang="bg-BG" b="1" dirty="0"/>
              <a:t>бит за означаване на знака</a:t>
            </a:r>
            <a:r>
              <a:rPr lang="bg-BG" dirty="0"/>
              <a:t>. Ако битът за знак има стойност 0, числото е положително, ако стойността му е 1 – числото е отрицателно. </a:t>
            </a:r>
          </a:p>
          <a:p>
            <a:r>
              <a:rPr lang="bg-BG" dirty="0"/>
              <a:t>Така, ако за записа на цяло число се отделя 1 байт, в първия бит се записва знака, а в останалите 7 бита – самото число. (</a:t>
            </a:r>
            <a:r>
              <a:rPr lang="bg-BG" b="1" dirty="0"/>
              <a:t>прав код</a:t>
            </a:r>
            <a:r>
              <a:rPr lang="bg-BG" dirty="0"/>
              <a:t>)</a:t>
            </a:r>
          </a:p>
          <a:p>
            <a:r>
              <a:rPr lang="bg-BG" dirty="0"/>
              <a:t>Обхватът на целите числа със знак, които могат да се запишат в един байт е от -2</a:t>
            </a:r>
            <a:r>
              <a:rPr lang="bg-BG" baseline="30000" dirty="0"/>
              <a:t>7</a:t>
            </a:r>
            <a:r>
              <a:rPr lang="bg-BG" dirty="0"/>
              <a:t> + 1 до 2</a:t>
            </a:r>
            <a:r>
              <a:rPr lang="bg-BG" baseline="30000" dirty="0"/>
              <a:t>7</a:t>
            </a:r>
            <a:r>
              <a:rPr lang="bg-BG" dirty="0"/>
              <a:t>, т.е. от -127 до 128. </a:t>
            </a:r>
            <a:endParaRPr lang="en-US" dirty="0"/>
          </a:p>
          <a:p>
            <a:r>
              <a:rPr lang="bg-BG" b="1" dirty="0"/>
              <a:t>Пример</a:t>
            </a:r>
            <a:r>
              <a:rPr lang="bg-BG" dirty="0"/>
              <a:t> за положително число: 01001101</a:t>
            </a:r>
            <a:r>
              <a:rPr lang="bg-BG" baseline="-25000" dirty="0"/>
              <a:t>(2)</a:t>
            </a:r>
            <a:r>
              <a:rPr lang="bg-BG" dirty="0"/>
              <a:t> = 77</a:t>
            </a:r>
            <a:r>
              <a:rPr lang="bg-BG" baseline="-25000" dirty="0"/>
              <a:t>(10),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Записване на числа със знак в двоична БС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E7CF-3776-4788-80A4-F86A40D7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Прав, обратен и допълнителен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5048-7AEA-4F50-A393-E8F6D300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/>
              <a:t>Прав код</a:t>
            </a:r>
          </a:p>
          <a:p>
            <a:r>
              <a:rPr lang="bg-BG" b="1" dirty="0"/>
              <a:t>Пример</a:t>
            </a:r>
            <a:r>
              <a:rPr lang="bg-BG" dirty="0"/>
              <a:t>: 77</a:t>
            </a:r>
            <a:r>
              <a:rPr lang="bg-BG" baseline="-25000" dirty="0"/>
              <a:t>(10)</a:t>
            </a:r>
            <a:r>
              <a:rPr lang="bg-BG" dirty="0"/>
              <a:t>= </a:t>
            </a:r>
            <a:r>
              <a:rPr lang="bg-BG" b="1" dirty="0"/>
              <a:t>0</a:t>
            </a:r>
            <a:r>
              <a:rPr lang="bg-BG" dirty="0"/>
              <a:t>1001101</a:t>
            </a:r>
            <a:r>
              <a:rPr lang="bg-BG" baseline="-25000" dirty="0"/>
              <a:t>(2)</a:t>
            </a:r>
            <a:r>
              <a:rPr lang="bg-BG" dirty="0"/>
              <a:t> 		 -77</a:t>
            </a:r>
            <a:r>
              <a:rPr lang="bg-BG" baseline="-25000" dirty="0"/>
              <a:t>(10)</a:t>
            </a:r>
            <a:r>
              <a:rPr lang="bg-BG" dirty="0"/>
              <a:t>= </a:t>
            </a:r>
            <a:r>
              <a:rPr lang="bg-BG" b="1" dirty="0"/>
              <a:t>1</a:t>
            </a:r>
            <a:r>
              <a:rPr lang="bg-BG" dirty="0"/>
              <a:t>1001101</a:t>
            </a:r>
            <a:r>
              <a:rPr lang="bg-BG" baseline="-25000" dirty="0"/>
              <a:t>(2)</a:t>
            </a:r>
            <a:r>
              <a:rPr lang="bg-BG" dirty="0"/>
              <a:t> </a:t>
            </a:r>
          </a:p>
          <a:p>
            <a:r>
              <a:rPr lang="bg-BG" dirty="0"/>
              <a:t>Обратен код – към инверираното представяне на числото отпред се допълва с  бит за знака</a:t>
            </a:r>
          </a:p>
          <a:p>
            <a:r>
              <a:rPr lang="bg-BG" dirty="0"/>
              <a:t>Проблем на обратния код – нулата има две представяния (0|0000000 и 1|1111111)</a:t>
            </a:r>
          </a:p>
          <a:p>
            <a:r>
              <a:rPr lang="bg-BG" b="1" dirty="0"/>
              <a:t>Пример</a:t>
            </a:r>
            <a:r>
              <a:rPr lang="bg-BG" dirty="0"/>
              <a:t>: 77</a:t>
            </a:r>
            <a:r>
              <a:rPr lang="bg-BG" baseline="-25000" dirty="0"/>
              <a:t>(10)</a:t>
            </a:r>
            <a:r>
              <a:rPr lang="bg-BG" dirty="0"/>
              <a:t>= </a:t>
            </a:r>
            <a:r>
              <a:rPr lang="bg-BG" b="1" dirty="0"/>
              <a:t>0</a:t>
            </a:r>
            <a:r>
              <a:rPr lang="bg-BG" dirty="0"/>
              <a:t>0110010</a:t>
            </a:r>
            <a:r>
              <a:rPr lang="bg-BG" baseline="-25000" dirty="0"/>
              <a:t>(2)</a:t>
            </a:r>
            <a:r>
              <a:rPr lang="bg-BG" dirty="0"/>
              <a:t> 		 -77</a:t>
            </a:r>
            <a:r>
              <a:rPr lang="bg-BG" baseline="-25000" dirty="0"/>
              <a:t>(10)</a:t>
            </a:r>
            <a:r>
              <a:rPr lang="bg-BG" dirty="0"/>
              <a:t>= </a:t>
            </a:r>
            <a:r>
              <a:rPr lang="bg-BG" b="1" dirty="0"/>
              <a:t>1</a:t>
            </a:r>
            <a:r>
              <a:rPr lang="bg-BG" dirty="0"/>
              <a:t>0110010</a:t>
            </a:r>
            <a:r>
              <a:rPr lang="bg-BG" baseline="-25000" dirty="0"/>
              <a:t>(2)</a:t>
            </a:r>
            <a:r>
              <a:rPr lang="bg-BG" dirty="0"/>
              <a:t> </a:t>
            </a:r>
          </a:p>
          <a:p>
            <a:r>
              <a:rPr lang="bg-BG" b="1" dirty="0"/>
              <a:t>Допълнителен код </a:t>
            </a:r>
            <a:r>
              <a:rPr lang="bg-BG" dirty="0"/>
              <a:t>– за положителните числа съвпада с правия код, а за отрицателните се образува като към техния обратен код добавим 1 </a:t>
            </a:r>
          </a:p>
          <a:p>
            <a:r>
              <a:rPr lang="bg-BG" dirty="0"/>
              <a:t>Предимство на допълнителния код – </a:t>
            </a:r>
            <a:r>
              <a:rPr lang="bg-BG" b="1" dirty="0"/>
              <a:t>нулата има само едно представяне </a:t>
            </a:r>
            <a:r>
              <a:rPr lang="bg-BG" dirty="0"/>
              <a:t>(0|0000000)</a:t>
            </a:r>
          </a:p>
          <a:p>
            <a:r>
              <a:rPr lang="bg-BG" b="1" dirty="0"/>
              <a:t>Пример</a:t>
            </a:r>
            <a:r>
              <a:rPr lang="bg-BG" dirty="0"/>
              <a:t>: 77</a:t>
            </a:r>
            <a:r>
              <a:rPr lang="bg-BG" baseline="-25000" dirty="0"/>
              <a:t>(10)</a:t>
            </a:r>
            <a:r>
              <a:rPr lang="bg-BG" dirty="0"/>
              <a:t>= </a:t>
            </a:r>
            <a:r>
              <a:rPr lang="bg-BG" b="1" dirty="0"/>
              <a:t>0</a:t>
            </a:r>
            <a:r>
              <a:rPr lang="bg-BG" dirty="0"/>
              <a:t>1001101</a:t>
            </a:r>
            <a:r>
              <a:rPr lang="bg-BG" baseline="-25000" dirty="0"/>
              <a:t>(2)</a:t>
            </a:r>
            <a:r>
              <a:rPr lang="bg-BG" dirty="0"/>
              <a:t> 		 -77</a:t>
            </a:r>
            <a:r>
              <a:rPr lang="bg-BG" baseline="-25000" dirty="0"/>
              <a:t>(10)</a:t>
            </a:r>
            <a:r>
              <a:rPr lang="bg-BG" dirty="0"/>
              <a:t>= </a:t>
            </a:r>
            <a:r>
              <a:rPr lang="bg-BG" b="1" dirty="0"/>
              <a:t>1</a:t>
            </a:r>
            <a:r>
              <a:rPr lang="bg-BG" dirty="0"/>
              <a:t>0110011</a:t>
            </a:r>
            <a:r>
              <a:rPr lang="bg-BG" baseline="-25000" dirty="0"/>
              <a:t>(2)</a:t>
            </a:r>
            <a:r>
              <a:rPr lang="bg-BG" dirty="0"/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758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18680</TotalTime>
  <Words>2884</Words>
  <Application>Microsoft Office PowerPoint</Application>
  <PresentationFormat>Widescreen</PresentationFormat>
  <Paragraphs>403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8. Бройни системи</vt:lpstr>
      <vt:lpstr>PowerPoint Presentation</vt:lpstr>
      <vt:lpstr>Бройни системи</vt:lpstr>
      <vt:lpstr>Видове бройни системи</vt:lpstr>
      <vt:lpstr>Десетична бройна система</vt:lpstr>
      <vt:lpstr>Двоична бройна система (1)</vt:lpstr>
      <vt:lpstr>Двоична бройна система (2)</vt:lpstr>
      <vt:lpstr>Записване на числа със знак в двоична БС</vt:lpstr>
      <vt:lpstr>Прав, обратен и допълнителен код</vt:lpstr>
      <vt:lpstr>Представяне на числата</vt:lpstr>
      <vt:lpstr>Записване на дробни числа в двоична БС</vt:lpstr>
      <vt:lpstr>Операции върху двоични числа</vt:lpstr>
      <vt:lpstr>Побитови операции</vt:lpstr>
      <vt:lpstr>Побитово отрицание</vt:lpstr>
      <vt:lpstr>Побитово „И”</vt:lpstr>
      <vt:lpstr>Побитово „ИЛИ”</vt:lpstr>
      <vt:lpstr>Побитово „ИЗКЛЮЧВАЩО ИЛИ”</vt:lpstr>
      <vt:lpstr>Побитово отместване</vt:lpstr>
      <vt:lpstr>Побитови оператори в C++</vt:lpstr>
      <vt:lpstr>Побитови оператори - пример</vt:lpstr>
      <vt:lpstr>Други бройни системи</vt:lpstr>
      <vt:lpstr>Преобразуване на числа от една бройна система в друга</vt:lpstr>
      <vt:lpstr>Преобразуването на число от десетична в двоична бройна система</vt:lpstr>
      <vt:lpstr>Преобразуването на число от десетична в двоична бройна система - пример</vt:lpstr>
      <vt:lpstr>Преобразуване на числа от една бройна система в друга</vt:lpstr>
      <vt:lpstr>Преобразуване от двочина в осмична БС - пример</vt:lpstr>
      <vt:lpstr>Преобразуване между БС, чиито основи са точни степени на трето число</vt:lpstr>
      <vt:lpstr>Таблици за съответствията между цифрите от двете бройни системи и помощната БС</vt:lpstr>
      <vt:lpstr>Пример за преобразуване на число от осмична в шестнадесетична БС</vt:lpstr>
    </vt:vector>
  </TitlesOfParts>
  <Company>ФМИ-ПУ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8. Двоично представяне на числата</dc:title>
  <dc:creator>Емил Хаджиколев</dc:creator>
  <cp:lastModifiedBy>Svetoslav</cp:lastModifiedBy>
  <cp:revision>354</cp:revision>
  <dcterms:created xsi:type="dcterms:W3CDTF">2016-10-15T19:21:59Z</dcterms:created>
  <dcterms:modified xsi:type="dcterms:W3CDTF">2020-09-09T11:13:07Z</dcterms:modified>
</cp:coreProperties>
</file>