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2" r:id="rId11"/>
    <p:sldId id="263" r:id="rId12"/>
    <p:sldId id="264" r:id="rId13"/>
    <p:sldId id="265" r:id="rId14"/>
    <p:sldId id="269" r:id="rId15"/>
    <p:sldId id="270" r:id="rId16"/>
    <p:sldId id="286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6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мил Хаджиколев" initials="Е. Х." lastIdx="1" clrIdx="0">
    <p:extLst>
      <p:ext uri="{19B8F6BF-5375-455C-9EA6-DF929625EA0E}">
        <p15:presenceInfo xmlns:p15="http://schemas.microsoft.com/office/powerpoint/2012/main" userId="Емил Хаджиколе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7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70" y="67"/>
      </p:cViewPr>
      <p:guideLst>
        <p:guide orient="horz" pos="2160"/>
        <p:guide pos="2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12.10.2021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620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12.10.2021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578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12.10.2021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776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12.10.2021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661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12.10.2021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713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12.10.2021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031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12.10.2021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214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12.10.2021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977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12.10.2021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030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12.10.2021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94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92FB-E808-44BB-925D-B8BEA9DFF4ED}" type="datetimeFigureOut">
              <a:rPr lang="bg-BG" smtClean="0"/>
              <a:t>12.10.2021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63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592FB-E808-44BB-925D-B8BEA9DFF4ED}" type="datetimeFigureOut">
              <a:rPr lang="bg-BG" smtClean="0"/>
              <a:t>12.10.2021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1C629-3F9F-4AF6-B82F-F3461513223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611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8" r:id="rId1"/>
    <p:sldLayoutId id="2147484239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9622"/>
            <a:ext cx="9144000" cy="3311887"/>
          </a:xfrm>
        </p:spPr>
        <p:txBody>
          <a:bodyPr>
            <a:noAutofit/>
          </a:bodyPr>
          <a:lstStyle/>
          <a:p>
            <a:r>
              <a:rPr lang="bg-BG" sz="5400" dirty="0"/>
              <a:t>Програмиране (със </a:t>
            </a:r>
            <a:r>
              <a:rPr lang="en-US" sz="5400" dirty="0"/>
              <a:t>C++</a:t>
            </a:r>
            <a:r>
              <a:rPr lang="bg-BG" sz="5400" dirty="0"/>
              <a:t>)</a:t>
            </a:r>
            <a:br>
              <a:rPr lang="en-US" sz="54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5400" dirty="0"/>
              <a:t>6. </a:t>
            </a:r>
            <a:r>
              <a:rPr lang="ru-RU" sz="5400" dirty="0"/>
              <a:t>Типове данни за цели и реални числа </a:t>
            </a:r>
            <a:endParaRPr lang="bg-BG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9963"/>
            <a:ext cx="9144000" cy="1102936"/>
          </a:xfrm>
        </p:spPr>
        <p:txBody>
          <a:bodyPr>
            <a:normAutofit/>
          </a:bodyPr>
          <a:lstStyle/>
          <a:p>
            <a:r>
              <a:rPr lang="bg-BG" sz="2800" dirty="0"/>
              <a:t>Доц. д-р Емил Хаджиколев</a:t>
            </a:r>
          </a:p>
          <a:p>
            <a:r>
              <a:rPr lang="bg-BG" sz="2800" dirty="0"/>
              <a:t>Проф. д-р Елена Сомова</a:t>
            </a:r>
          </a:p>
        </p:txBody>
      </p:sp>
    </p:spTree>
    <p:extLst>
      <p:ext uri="{BB962C8B-B14F-4D97-AF65-F5344CB8AC3E}">
        <p14:creationId xmlns:p14="http://schemas.microsoft.com/office/powerpoint/2010/main" val="3349090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за реални числа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Типовете за </a:t>
            </a:r>
            <a:r>
              <a:rPr lang="bg-BG" b="1" dirty="0"/>
              <a:t>реални числа са два основни вида</a:t>
            </a:r>
            <a:r>
              <a:rPr lang="en-US" dirty="0"/>
              <a:t>:</a:t>
            </a:r>
            <a:endParaRPr lang="bg-BG" dirty="0"/>
          </a:p>
          <a:p>
            <a:r>
              <a:rPr lang="bg-BG" b="1" dirty="0"/>
              <a:t>реални числа с плаваща запетая </a:t>
            </a:r>
            <a:r>
              <a:rPr lang="bg-BG" dirty="0"/>
              <a:t>– в езиците за програмиране обикновено имат две реализации – примитивни типове </a:t>
            </a:r>
            <a:r>
              <a:rPr lang="en-US" dirty="0"/>
              <a:t>float</a:t>
            </a:r>
            <a:r>
              <a:rPr lang="bg-BG" dirty="0"/>
              <a:t> (32 бита) и </a:t>
            </a:r>
            <a:r>
              <a:rPr lang="en-US" dirty="0"/>
              <a:t>double</a:t>
            </a:r>
            <a:r>
              <a:rPr lang="bg-BG" dirty="0"/>
              <a:t> (64 бита) ;</a:t>
            </a:r>
          </a:p>
          <a:p>
            <a:r>
              <a:rPr lang="bg-BG" b="1" dirty="0"/>
              <a:t>реални числа с фиксирана запетая </a:t>
            </a:r>
            <a:r>
              <a:rPr lang="bg-BG" dirty="0"/>
              <a:t>– не всички ЕП поддържат такъв примитивен тип:</a:t>
            </a:r>
          </a:p>
          <a:p>
            <a:pPr lvl="1"/>
            <a:r>
              <a:rPr lang="bg-BG" dirty="0"/>
              <a:t>Някои ЕП (като </a:t>
            </a:r>
            <a:r>
              <a:rPr lang="en-US" dirty="0"/>
              <a:t>C#</a:t>
            </a:r>
            <a:r>
              <a:rPr lang="bg-BG" dirty="0"/>
              <a:t>,</a:t>
            </a:r>
            <a:r>
              <a:rPr lang="en-US" dirty="0"/>
              <a:t> SQL</a:t>
            </a:r>
            <a:r>
              <a:rPr lang="bg-BG" dirty="0"/>
              <a:t> и др.)</a:t>
            </a:r>
            <a:r>
              <a:rPr lang="en-US" dirty="0"/>
              <a:t> </a:t>
            </a:r>
            <a:r>
              <a:rPr lang="bg-BG" dirty="0"/>
              <a:t>поддържат вграден примитивен тип </a:t>
            </a:r>
            <a:r>
              <a:rPr lang="en-US" dirty="0"/>
              <a:t>decimal</a:t>
            </a:r>
            <a:r>
              <a:rPr lang="bg-BG" dirty="0"/>
              <a:t>;</a:t>
            </a:r>
          </a:p>
          <a:p>
            <a:pPr lvl="1"/>
            <a:r>
              <a:rPr lang="bg-BG" dirty="0"/>
              <a:t>Други ЕП (като </a:t>
            </a:r>
            <a:r>
              <a:rPr lang="en-US" dirty="0"/>
              <a:t>C++, Java</a:t>
            </a:r>
            <a:r>
              <a:rPr lang="bg-BG" dirty="0"/>
              <a:t> и де.) езици имат допълнителни библиотеки (библиотека </a:t>
            </a:r>
            <a:r>
              <a:rPr lang="en-US" dirty="0"/>
              <a:t>decimal </a:t>
            </a:r>
            <a:r>
              <a:rPr lang="bg-BG" dirty="0"/>
              <a:t>в </a:t>
            </a:r>
            <a:r>
              <a:rPr lang="en-US" dirty="0"/>
              <a:t>C++, </a:t>
            </a:r>
            <a:r>
              <a:rPr lang="bg-BG" dirty="0"/>
              <a:t>клас </a:t>
            </a:r>
            <a:r>
              <a:rPr lang="en-US" dirty="0" err="1"/>
              <a:t>java.math.BigDecimal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Java</a:t>
            </a:r>
            <a:r>
              <a:rPr lang="bg-BG" dirty="0"/>
              <a:t>), които могат да се ползват за работа с реални числа с фиксирана запетая.</a:t>
            </a:r>
          </a:p>
        </p:txBody>
      </p:sp>
    </p:spTree>
    <p:extLst>
      <p:ext uri="{BB962C8B-B14F-4D97-AF65-F5344CB8AC3E}">
        <p14:creationId xmlns:p14="http://schemas.microsoft.com/office/powerpoint/2010/main" val="997686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365125"/>
            <a:ext cx="4221481" cy="1325563"/>
          </a:xfrm>
        </p:spPr>
        <p:txBody>
          <a:bodyPr/>
          <a:lstStyle/>
          <a:p>
            <a:r>
              <a:rPr lang="bg-BG" dirty="0"/>
              <a:t>Реални числа с плаваща запетая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3" y="2447132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Реализират стандарта </a:t>
            </a:r>
            <a:r>
              <a:rPr lang="en-US" dirty="0"/>
              <a:t>IEEE</a:t>
            </a:r>
            <a:r>
              <a:rPr lang="bg-BG" dirty="0"/>
              <a:t> 754</a:t>
            </a:r>
            <a:r>
              <a:rPr lang="en-US" dirty="0"/>
              <a:t>;</a:t>
            </a:r>
            <a:endParaRPr lang="bg-BG" dirty="0"/>
          </a:p>
          <a:p>
            <a:r>
              <a:rPr lang="bg-BG" dirty="0"/>
              <a:t>Има ограничения в броя на използваната памет – 32 или 64 бита;</a:t>
            </a:r>
          </a:p>
          <a:p>
            <a:r>
              <a:rPr lang="bg-BG" dirty="0"/>
              <a:t>Първият бит определя знака на числото – 0 за ‘+’; 1 за ‘–‘.</a:t>
            </a:r>
            <a:endParaRPr lang="en-US" dirty="0"/>
          </a:p>
          <a:p>
            <a:pPr algn="just"/>
            <a:r>
              <a:rPr lang="bg-BG" dirty="0"/>
              <a:t>В следващите битове се записват:</a:t>
            </a:r>
          </a:p>
          <a:p>
            <a:pPr lvl="1"/>
            <a:r>
              <a:rPr lang="bg-BG" dirty="0"/>
              <a:t>порядък </a:t>
            </a:r>
            <a:r>
              <a:rPr lang="en-US" dirty="0"/>
              <a:t>p </a:t>
            </a:r>
            <a:r>
              <a:rPr lang="bg-BG" dirty="0"/>
              <a:t>(</a:t>
            </a:r>
            <a:r>
              <a:rPr lang="bg-BG" b="1" dirty="0"/>
              <a:t>експонента</a:t>
            </a:r>
            <a:r>
              <a:rPr lang="bg-BG" dirty="0"/>
              <a:t>) – цяло число (включително и знака му);</a:t>
            </a:r>
          </a:p>
          <a:p>
            <a:pPr lvl="1"/>
            <a:r>
              <a:rPr lang="bg-BG" b="1" dirty="0"/>
              <a:t>мантиса</a:t>
            </a:r>
            <a:r>
              <a:rPr lang="bg-BG" dirty="0"/>
              <a:t> </a:t>
            </a:r>
            <a:r>
              <a:rPr lang="en-US" dirty="0"/>
              <a:t>M </a:t>
            </a:r>
            <a:r>
              <a:rPr lang="bg-BG" dirty="0"/>
              <a:t>– реално число между 1 и 2.</a:t>
            </a:r>
          </a:p>
          <a:p>
            <a:r>
              <a:rPr lang="bg-BG" dirty="0"/>
              <a:t>Абсолютната стойност на реалното число е </a:t>
            </a:r>
            <a:r>
              <a:rPr lang="bg-BG" b="1" dirty="0"/>
              <a:t>М*2</a:t>
            </a:r>
            <a:r>
              <a:rPr lang="bg-BG" b="1" baseline="30000" dirty="0"/>
              <a:t>p</a:t>
            </a:r>
            <a:r>
              <a:rPr lang="bg-BG" dirty="0"/>
              <a:t>. В зависимост от порядъка, битовете за мантисата са плаващ брой, откъдето идва и името на числата с плаваща запетая (</a:t>
            </a:r>
            <a:r>
              <a:rPr lang="en-US" dirty="0"/>
              <a:t>floating point</a:t>
            </a:r>
            <a:r>
              <a:rPr lang="bg-BG" dirty="0"/>
              <a:t>).</a:t>
            </a:r>
          </a:p>
          <a:p>
            <a:r>
              <a:rPr lang="bg-BG" dirty="0"/>
              <a:t>Очевидно (?!), не всяко математическо реално число от реалния свят може да бъде представено по този начин. Поради това често се получават различни грешки при закръгляванията на такива числа.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177900-29CA-44DA-AE83-E27F568964F1}"/>
              </a:ext>
            </a:extLst>
          </p:cNvPr>
          <p:cNvPicPr/>
          <p:nvPr/>
        </p:nvPicPr>
        <p:blipFill rotWithShape="1">
          <a:blip r:embed="rId2"/>
          <a:srcRect l="13438" t="53419" r="11478" b="12179"/>
          <a:stretch/>
        </p:blipFill>
        <p:spPr bwMode="auto">
          <a:xfrm>
            <a:off x="4784435" y="0"/>
            <a:ext cx="7407565" cy="28632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16402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Реални числа с фиксирана запетая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 тях десетичната запетая не променя позицията си.</a:t>
            </a:r>
          </a:p>
          <a:p>
            <a:r>
              <a:rPr lang="bg-BG" dirty="0"/>
              <a:t>Реалното число се представя като две цели числа (понякога без ограничения в битовете) – за цялата част и за частта след десетичната запетая;</a:t>
            </a:r>
          </a:p>
          <a:p>
            <a:r>
              <a:rPr lang="bg-BG" dirty="0"/>
              <a:t>В някои езици има ограничения за общия брой символи на числата, в други могат да се записват много големи числа.</a:t>
            </a:r>
          </a:p>
          <a:p>
            <a:r>
              <a:rPr lang="bg-BG" dirty="0"/>
              <a:t>Не се получават грешки при закръгляване (освен ако не се прехвърлят границите – при езиците, в които има граници).</a:t>
            </a:r>
          </a:p>
        </p:txBody>
      </p:sp>
    </p:spTree>
    <p:extLst>
      <p:ext uri="{BB962C8B-B14F-4D97-AF65-F5344CB8AC3E}">
        <p14:creationId xmlns:p14="http://schemas.microsoft.com/office/powerpoint/2010/main" val="4162667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за реални числа с плаваща запетая в </a:t>
            </a:r>
            <a:r>
              <a:rPr lang="en-US" dirty="0"/>
              <a:t>C++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90593"/>
          </a:xfrm>
        </p:spPr>
        <p:txBody>
          <a:bodyPr>
            <a:normAutofit/>
          </a:bodyPr>
          <a:lstStyle/>
          <a:p>
            <a:r>
              <a:rPr lang="bg-BG" dirty="0"/>
              <a:t>Типовете за реални числа с плаваща запетая в </a:t>
            </a:r>
            <a:r>
              <a:rPr lang="en-US" dirty="0"/>
              <a:t>C++ </a:t>
            </a:r>
            <a:r>
              <a:rPr lang="bg-BG" dirty="0"/>
              <a:t>са:</a:t>
            </a:r>
          </a:p>
          <a:p>
            <a:pPr lvl="1"/>
            <a:r>
              <a:rPr lang="bg-BG" dirty="0"/>
              <a:t> </a:t>
            </a:r>
            <a:r>
              <a:rPr lang="en-US" b="1" dirty="0"/>
              <a:t>float</a:t>
            </a:r>
            <a:r>
              <a:rPr lang="bg-BG" dirty="0"/>
              <a:t> (32 бита)</a:t>
            </a:r>
          </a:p>
          <a:p>
            <a:pPr lvl="1"/>
            <a:r>
              <a:rPr lang="en-US" b="1" dirty="0"/>
              <a:t>double</a:t>
            </a:r>
            <a:r>
              <a:rPr lang="bg-BG" dirty="0"/>
              <a:t> (64 бита)</a:t>
            </a:r>
            <a:r>
              <a:rPr lang="en-US" dirty="0"/>
              <a:t> </a:t>
            </a:r>
            <a:endParaRPr lang="bg-BG" dirty="0"/>
          </a:p>
          <a:p>
            <a:pPr lvl="1"/>
            <a:r>
              <a:rPr lang="en-US" b="1" dirty="0"/>
              <a:t>long double </a:t>
            </a:r>
            <a:r>
              <a:rPr lang="en-US" dirty="0"/>
              <a:t>(</a:t>
            </a:r>
            <a:r>
              <a:rPr lang="bg-BG" dirty="0"/>
              <a:t>което в повечето реализации не се различава от </a:t>
            </a:r>
            <a:r>
              <a:rPr lang="en-US" dirty="0"/>
              <a:t>double </a:t>
            </a:r>
            <a:r>
              <a:rPr lang="bg-BG" dirty="0"/>
              <a:t>и също има 64 бита; може, обаче, да има повече битове – обикновено 80</a:t>
            </a:r>
            <a:r>
              <a:rPr lang="en-US" dirty="0"/>
              <a:t>)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434116"/>
              </p:ext>
            </p:extLst>
          </p:nvPr>
        </p:nvGraphicFramePr>
        <p:xfrm>
          <a:off x="1269996" y="4038601"/>
          <a:ext cx="8712203" cy="1371600"/>
        </p:xfrm>
        <a:graphic>
          <a:graphicData uri="http://schemas.openxmlformats.org/drawingml/2006/table">
            <a:tbl>
              <a:tblPr/>
              <a:tblGrid>
                <a:gridCol w="1159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3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819">
                <a:tc>
                  <a:txBody>
                    <a:bodyPr/>
                    <a:lstStyle/>
                    <a:p>
                      <a:r>
                        <a:rPr lang="bg-BG" b="1" dirty="0">
                          <a:effectLst/>
                        </a:rPr>
                        <a:t>тип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b="1" dirty="0">
                          <a:effectLst/>
                        </a:rPr>
                        <a:t>представяни числа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b="1" dirty="0">
                          <a:effectLst/>
                        </a:rPr>
                        <a:t>максимален</a:t>
                      </a:r>
                      <a:r>
                        <a:rPr lang="bg-BG" b="1" baseline="0" dirty="0">
                          <a:effectLst/>
                        </a:rPr>
                        <a:t> </a:t>
                      </a:r>
                      <a:r>
                        <a:rPr lang="bg-BG" b="1" dirty="0">
                          <a:effectLst/>
                        </a:rPr>
                        <a:t>приблизителен</a:t>
                      </a:r>
                      <a:r>
                        <a:rPr lang="bg-BG" b="1" baseline="0" dirty="0">
                          <a:effectLst/>
                        </a:rPr>
                        <a:t> брой цифри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81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float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3.4 * 10</a:t>
                      </a:r>
                      <a:r>
                        <a:rPr lang="bg-BG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38</a:t>
                      </a:r>
                      <a:endParaRPr lang="bg-BG" b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="0" dirty="0">
                          <a:effectLst/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81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double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1.7 * 10</a:t>
                      </a:r>
                      <a:r>
                        <a:rPr lang="bg-BG" sz="1800" b="0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308</a:t>
                      </a:r>
                      <a:endParaRPr lang="bg-BG" b="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>
                          <a:effectLst/>
                        </a:rPr>
                        <a:t>15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518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Литерали за реални числа в </a:t>
            </a:r>
            <a:r>
              <a:rPr lang="en-US" dirty="0"/>
              <a:t>C++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Реалните числа се записват с цифри за цялата и дробната част, а десетичната запетая се означава с ‘.’ (точка). </a:t>
            </a:r>
          </a:p>
          <a:p>
            <a:r>
              <a:rPr lang="bg-BG" dirty="0"/>
              <a:t>За да се укаже, че литерал е число от тип </a:t>
            </a:r>
            <a:r>
              <a:rPr lang="en-US" b="1" dirty="0"/>
              <a:t>float</a:t>
            </a:r>
            <a:r>
              <a:rPr lang="bg-BG" dirty="0"/>
              <a:t>, се записва </a:t>
            </a:r>
            <a:r>
              <a:rPr lang="en-US" b="1" dirty="0"/>
              <a:t>f</a:t>
            </a:r>
            <a:r>
              <a:rPr lang="bg-BG" dirty="0"/>
              <a:t> (или </a:t>
            </a:r>
            <a:r>
              <a:rPr lang="en-US" dirty="0"/>
              <a:t>F</a:t>
            </a:r>
            <a:r>
              <a:rPr lang="bg-BG" dirty="0"/>
              <a:t>) в края. Ако след числото не е указан символ, се приема че то е от тип </a:t>
            </a:r>
            <a:r>
              <a:rPr lang="en-US" dirty="0"/>
              <a:t>double</a:t>
            </a:r>
            <a:r>
              <a:rPr lang="bg-BG" dirty="0"/>
              <a:t>.</a:t>
            </a:r>
          </a:p>
          <a:p>
            <a:r>
              <a:rPr lang="bg-BG" dirty="0"/>
              <a:t>При задаване на литералите може да се укаже </a:t>
            </a:r>
            <a:r>
              <a:rPr lang="bg-BG" b="1" dirty="0"/>
              <a:t>порядък</a:t>
            </a:r>
            <a:r>
              <a:rPr lang="bg-BG" dirty="0"/>
              <a:t> чрез символ </a:t>
            </a:r>
            <a:r>
              <a:rPr lang="en-US" b="1" dirty="0"/>
              <a:t>E</a:t>
            </a:r>
            <a:r>
              <a:rPr lang="bg-BG" dirty="0"/>
              <a:t> (или </a:t>
            </a:r>
            <a:r>
              <a:rPr lang="en-US" dirty="0"/>
              <a:t>e </a:t>
            </a:r>
            <a:r>
              <a:rPr lang="bg-BG" dirty="0"/>
              <a:t>– латински) последван от степента. </a:t>
            </a:r>
          </a:p>
          <a:p>
            <a:r>
              <a:rPr lang="bg-BG" dirty="0"/>
              <a:t>Например: 	1.2Е2 е числото 1.2*10</a:t>
            </a:r>
            <a:r>
              <a:rPr lang="bg-BG" baseline="30000" dirty="0"/>
              <a:t>2</a:t>
            </a:r>
          </a:p>
          <a:p>
            <a:pPr marL="0" indent="0">
              <a:buNone/>
            </a:pPr>
            <a:r>
              <a:rPr lang="bg-BG" baseline="30000" dirty="0"/>
              <a:t>		</a:t>
            </a:r>
            <a:r>
              <a:rPr lang="bg-BG" dirty="0"/>
              <a:t> 	-2.5Е-3 – -2.5*10</a:t>
            </a:r>
            <a:r>
              <a:rPr lang="bg-BG" baseline="30000" dirty="0"/>
              <a:t>-3</a:t>
            </a:r>
            <a:r>
              <a:rPr lang="bg-B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1083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литерали за реални числа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f1 = 1234567.1f;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f2 = 1234567;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f3 = 10.1f;          </a:t>
            </a: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"f1 -&gt;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f1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"f2 -&gt;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f2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"f3 -&gt;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f3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d1 = 12345678.12345678;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d2 = 1.2E2;  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d3 = -2.5E-2;            </a:t>
            </a: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"d1 -&gt;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d1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"d2 -&gt;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d2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"d3 -&gt;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d3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375" y="2965510"/>
            <a:ext cx="3243965" cy="140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89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4AFB-A3A0-4B27-A3DD-639DF73F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25199"/>
          </a:xfrm>
        </p:spPr>
        <p:txBody>
          <a:bodyPr/>
          <a:lstStyle/>
          <a:p>
            <a:r>
              <a:rPr lang="bg-BG" dirty="0"/>
              <a:t>Форматиране на числата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5DAC0-6F2B-4682-B10F-6CBC230A4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9055"/>
            <a:ext cx="11242964" cy="587894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setw</a:t>
            </a:r>
            <a:r>
              <a:rPr lang="en-US" dirty="0"/>
              <a:t>( </a:t>
            </a:r>
            <a:r>
              <a:rPr lang="en-US" i="1" dirty="0"/>
              <a:t>n</a:t>
            </a:r>
            <a:r>
              <a:rPr lang="en-US" dirty="0"/>
              <a:t> ) – </a:t>
            </a:r>
            <a:r>
              <a:rPr lang="bg-BG" dirty="0"/>
              <a:t>разполагане на числото в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bg-BG" dirty="0"/>
              <a:t>позиции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setprecision</a:t>
            </a:r>
            <a:r>
              <a:rPr lang="en-US" dirty="0"/>
              <a:t>( </a:t>
            </a:r>
            <a:r>
              <a:rPr lang="en-US" i="1" dirty="0"/>
              <a:t>m</a:t>
            </a:r>
            <a:r>
              <a:rPr lang="en-US" dirty="0"/>
              <a:t> ) – </a:t>
            </a:r>
            <a:r>
              <a:rPr lang="en-US" i="1" dirty="0"/>
              <a:t>m</a:t>
            </a:r>
            <a:r>
              <a:rPr lang="bg-BG" dirty="0"/>
              <a:t> дава точността на числото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setfill</a:t>
            </a:r>
            <a:r>
              <a:rPr lang="en-US" dirty="0"/>
              <a:t>( </a:t>
            </a:r>
            <a:r>
              <a:rPr lang="en-US" i="1" dirty="0"/>
              <a:t>k</a:t>
            </a:r>
            <a:r>
              <a:rPr lang="en-US" dirty="0"/>
              <a:t> ) – </a:t>
            </a:r>
            <a:r>
              <a:rPr lang="bg-BG" dirty="0"/>
              <a:t>запълване на празните позиции със символа </a:t>
            </a:r>
            <a:r>
              <a:rPr lang="en-US" i="1" dirty="0"/>
              <a:t>k</a:t>
            </a:r>
            <a:endParaRPr lang="bg-BG" i="1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fixed </a:t>
            </a:r>
            <a:r>
              <a:rPr lang="en-US" dirty="0"/>
              <a:t>– </a:t>
            </a:r>
            <a:r>
              <a:rPr lang="bg-BG" dirty="0"/>
              <a:t>показва числото с точно определените позиции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scientific</a:t>
            </a:r>
            <a:r>
              <a:rPr lang="en-US" dirty="0"/>
              <a:t> – </a:t>
            </a:r>
            <a:r>
              <a:rPr lang="bg-BG" dirty="0"/>
              <a:t>показва числото в експоненциален запис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#include </a:t>
            </a:r>
            <a:r>
              <a:rPr lang="en-US" dirty="0"/>
              <a:t>&lt;</a:t>
            </a:r>
            <a:r>
              <a:rPr lang="en-US" dirty="0" err="1"/>
              <a:t>iomanip</a:t>
            </a:r>
            <a:r>
              <a:rPr lang="en-US" dirty="0"/>
              <a:t>&gt;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…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double</a:t>
            </a:r>
            <a:r>
              <a:rPr lang="en-US" dirty="0"/>
              <a:t> </a:t>
            </a:r>
            <a:r>
              <a:rPr lang="en-US" dirty="0" err="1"/>
              <a:t>my_double</a:t>
            </a:r>
            <a:r>
              <a:rPr lang="en-US" dirty="0"/>
              <a:t> = 1.1234567;</a:t>
            </a:r>
            <a:endParaRPr lang="bg-BG" dirty="0"/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&lt;&lt; </a:t>
            </a:r>
            <a:r>
              <a:rPr lang="en-US" dirty="0" err="1"/>
              <a:t>setw</a:t>
            </a:r>
            <a:r>
              <a:rPr lang="en-US" dirty="0"/>
              <a:t>( 11 ) </a:t>
            </a:r>
            <a:r>
              <a:rPr lang="en-US" dirty="0">
                <a:solidFill>
                  <a:srgbClr val="00B050"/>
                </a:solidFill>
              </a:rPr>
              <a:t>&lt;&lt;</a:t>
            </a:r>
            <a:r>
              <a:rPr lang="en-US" dirty="0"/>
              <a:t> </a:t>
            </a:r>
            <a:r>
              <a:rPr lang="en-US" dirty="0" err="1"/>
              <a:t>setprecision</a:t>
            </a:r>
            <a:r>
              <a:rPr lang="en-US" dirty="0"/>
              <a:t>( 6 ) </a:t>
            </a:r>
            <a:r>
              <a:rPr lang="en-US" dirty="0">
                <a:solidFill>
                  <a:srgbClr val="00B050"/>
                </a:solidFill>
              </a:rPr>
              <a:t>&lt;&lt;</a:t>
            </a:r>
            <a:r>
              <a:rPr lang="en-US" dirty="0"/>
              <a:t> </a:t>
            </a:r>
            <a:r>
              <a:rPr lang="en-US" dirty="0" err="1"/>
              <a:t>my_double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&lt;&lt;</a:t>
            </a:r>
            <a:r>
              <a:rPr lang="en-US" dirty="0"/>
              <a:t>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&lt;&lt;</a:t>
            </a:r>
            <a:r>
              <a:rPr lang="en-US" dirty="0"/>
              <a:t> fixed </a:t>
            </a:r>
            <a:r>
              <a:rPr lang="en-US" dirty="0">
                <a:solidFill>
                  <a:srgbClr val="00B050"/>
                </a:solidFill>
              </a:rPr>
              <a:t>&lt;&lt;</a:t>
            </a:r>
            <a:r>
              <a:rPr lang="en-US" dirty="0"/>
              <a:t> </a:t>
            </a:r>
            <a:r>
              <a:rPr lang="en-US" dirty="0" err="1"/>
              <a:t>setw</a:t>
            </a:r>
            <a:r>
              <a:rPr lang="en-US" dirty="0"/>
              <a:t>( 11 ) </a:t>
            </a:r>
            <a:r>
              <a:rPr lang="en-US" dirty="0">
                <a:solidFill>
                  <a:srgbClr val="00B050"/>
                </a:solidFill>
              </a:rPr>
              <a:t>&lt;&lt;</a:t>
            </a:r>
            <a:r>
              <a:rPr lang="en-US" dirty="0"/>
              <a:t> </a:t>
            </a:r>
            <a:r>
              <a:rPr lang="en-US" dirty="0" err="1"/>
              <a:t>setprecision</a:t>
            </a:r>
            <a:r>
              <a:rPr lang="en-US" dirty="0"/>
              <a:t>( 6 ) </a:t>
            </a:r>
            <a:r>
              <a:rPr lang="en-US" dirty="0">
                <a:solidFill>
                  <a:srgbClr val="00B050"/>
                </a:solidFill>
              </a:rPr>
              <a:t>&lt;&lt;</a:t>
            </a:r>
            <a:r>
              <a:rPr lang="en-US" dirty="0"/>
              <a:t> </a:t>
            </a:r>
            <a:r>
              <a:rPr lang="en-US" dirty="0" err="1"/>
              <a:t>my_double</a:t>
            </a:r>
            <a:r>
              <a:rPr lang="en-US" dirty="0">
                <a:solidFill>
                  <a:srgbClr val="00B050"/>
                </a:solidFill>
              </a:rPr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&lt;&lt;</a:t>
            </a:r>
            <a:r>
              <a:rPr lang="en-US" dirty="0"/>
              <a:t> fixed </a:t>
            </a:r>
            <a:r>
              <a:rPr lang="en-US" dirty="0">
                <a:solidFill>
                  <a:srgbClr val="00B050"/>
                </a:solidFill>
              </a:rPr>
              <a:t>&lt;&lt;</a:t>
            </a:r>
            <a:r>
              <a:rPr lang="en-US" dirty="0"/>
              <a:t> </a:t>
            </a:r>
            <a:r>
              <a:rPr lang="en-US" dirty="0" err="1"/>
              <a:t>setw</a:t>
            </a:r>
            <a:r>
              <a:rPr lang="en-US" dirty="0"/>
              <a:t>( 11 ) </a:t>
            </a:r>
            <a:r>
              <a:rPr lang="en-US" dirty="0">
                <a:solidFill>
                  <a:srgbClr val="00B050"/>
                </a:solidFill>
              </a:rPr>
              <a:t>&lt;&lt;</a:t>
            </a:r>
            <a:r>
              <a:rPr lang="en-US" dirty="0"/>
              <a:t> </a:t>
            </a:r>
            <a:r>
              <a:rPr lang="en-US" dirty="0" err="1"/>
              <a:t>setprecision</a:t>
            </a:r>
            <a:r>
              <a:rPr lang="en-US" dirty="0"/>
              <a:t>( 6 ) </a:t>
            </a:r>
            <a:r>
              <a:rPr lang="en-US" dirty="0">
                <a:solidFill>
                  <a:srgbClr val="00B050"/>
                </a:solidFill>
              </a:rPr>
              <a:t>&lt;&lt; </a:t>
            </a:r>
            <a:r>
              <a:rPr lang="en-US" dirty="0" err="1"/>
              <a:t>setfill</a:t>
            </a:r>
            <a:r>
              <a:rPr lang="en-US" dirty="0"/>
              <a:t>( '0' ) </a:t>
            </a:r>
            <a:r>
              <a:rPr lang="en-US" dirty="0">
                <a:solidFill>
                  <a:srgbClr val="00B050"/>
                </a:solidFill>
              </a:rPr>
              <a:t>&lt;&lt; </a:t>
            </a:r>
            <a:r>
              <a:rPr lang="en-US" dirty="0" err="1"/>
              <a:t>my_double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&lt;&lt; </a:t>
            </a:r>
            <a:r>
              <a:rPr lang="en-US" dirty="0"/>
              <a:t>scientific </a:t>
            </a:r>
            <a:r>
              <a:rPr lang="en-US" dirty="0">
                <a:solidFill>
                  <a:srgbClr val="00B050"/>
                </a:solidFill>
              </a:rPr>
              <a:t>&lt;&lt;</a:t>
            </a:r>
            <a:r>
              <a:rPr lang="en-US" dirty="0"/>
              <a:t> </a:t>
            </a:r>
            <a:r>
              <a:rPr lang="en-US" dirty="0" err="1"/>
              <a:t>setw</a:t>
            </a:r>
            <a:r>
              <a:rPr lang="en-US" dirty="0"/>
              <a:t>( 11 ) </a:t>
            </a:r>
            <a:r>
              <a:rPr lang="en-US" dirty="0">
                <a:solidFill>
                  <a:srgbClr val="00B050"/>
                </a:solidFill>
              </a:rPr>
              <a:t>&lt;&lt;</a:t>
            </a:r>
            <a:r>
              <a:rPr lang="en-US" dirty="0"/>
              <a:t> </a:t>
            </a:r>
            <a:r>
              <a:rPr lang="en-US" dirty="0" err="1"/>
              <a:t>setprecision</a:t>
            </a:r>
            <a:r>
              <a:rPr lang="en-US" dirty="0"/>
              <a:t>( 6 ) </a:t>
            </a:r>
            <a:r>
              <a:rPr lang="en-US" dirty="0">
                <a:solidFill>
                  <a:srgbClr val="00B050"/>
                </a:solidFill>
              </a:rPr>
              <a:t>&lt;&lt;</a:t>
            </a:r>
            <a:r>
              <a:rPr lang="en-US" dirty="0"/>
              <a:t> </a:t>
            </a:r>
            <a:r>
              <a:rPr lang="en-US" dirty="0" err="1"/>
              <a:t>setfill</a:t>
            </a:r>
            <a:r>
              <a:rPr lang="en-US" dirty="0"/>
              <a:t>( '0' ) </a:t>
            </a:r>
            <a:r>
              <a:rPr lang="en-US" dirty="0">
                <a:solidFill>
                  <a:srgbClr val="00B050"/>
                </a:solidFill>
              </a:rPr>
              <a:t>&lt;&lt;</a:t>
            </a:r>
            <a:r>
              <a:rPr lang="en-US" dirty="0"/>
              <a:t> </a:t>
            </a:r>
            <a:r>
              <a:rPr lang="en-US" dirty="0" err="1"/>
              <a:t>my_double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bg-BG" dirty="0"/>
              <a:t>Изход:</a:t>
            </a:r>
          </a:p>
          <a:p>
            <a:pPr marL="0" indent="0">
              <a:buNone/>
            </a:pPr>
            <a:r>
              <a:rPr lang="bg-BG" dirty="0">
                <a:effectLst/>
              </a:rPr>
              <a:t>         1.12346 </a:t>
            </a:r>
          </a:p>
          <a:p>
            <a:pPr marL="0" indent="0">
              <a:buNone/>
            </a:pPr>
            <a:r>
              <a:rPr lang="bg-BG" dirty="0">
                <a:effectLst/>
              </a:rPr>
              <a:t>       1.123457 </a:t>
            </a:r>
          </a:p>
          <a:p>
            <a:pPr marL="0" indent="0">
              <a:buNone/>
            </a:pPr>
            <a:r>
              <a:rPr lang="bg-BG" dirty="0">
                <a:effectLst/>
              </a:rPr>
              <a:t>0001.123457 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1.123457e+00 </a:t>
            </a:r>
            <a:endParaRPr lang="bg-B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5143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Специални стойности за реалните числа с плаваща запетая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>
              <a:spcAft>
                <a:spcPct val="0"/>
              </a:spcAft>
              <a:tabLst>
                <a:tab pos="320675" algn="l"/>
              </a:tabLst>
            </a:pPr>
            <a:r>
              <a:rPr lang="bg-BG" altLang="bg-BG" dirty="0"/>
              <a:t>Според стандарта IEEE 754, поддържан от </a:t>
            </a:r>
            <a:r>
              <a:rPr lang="en-US" altLang="bg-BG" dirty="0"/>
              <a:t>C++</a:t>
            </a:r>
            <a:r>
              <a:rPr lang="bg-BG" altLang="bg-BG" dirty="0"/>
              <a:t>, към реалните числа с плаваща запетая са добавени 3 специални стойности, равностойни на другите стандартни числа:</a:t>
            </a:r>
          </a:p>
          <a:p>
            <a:pPr lvl="1" fontAlgn="base">
              <a:spcAft>
                <a:spcPct val="0"/>
              </a:spcAft>
              <a:tabLst>
                <a:tab pos="320675" algn="l"/>
              </a:tabLst>
            </a:pPr>
            <a:r>
              <a:rPr lang="en-US" altLang="bg-BG" b="1" dirty="0" err="1"/>
              <a:t>inf</a:t>
            </a:r>
            <a:r>
              <a:rPr lang="en-US" altLang="bg-BG" dirty="0"/>
              <a:t> (</a:t>
            </a:r>
            <a:r>
              <a:rPr lang="bg-BG" altLang="bg-BG" dirty="0" err="1"/>
              <a:t>Infinity</a:t>
            </a:r>
            <a:r>
              <a:rPr lang="en-US" altLang="bg-BG" dirty="0"/>
              <a:t>)</a:t>
            </a:r>
            <a:r>
              <a:rPr lang="bg-BG" altLang="bg-BG" dirty="0"/>
              <a:t> – безкрайност;</a:t>
            </a:r>
          </a:p>
          <a:p>
            <a:pPr lvl="1" fontAlgn="base">
              <a:spcAft>
                <a:spcPct val="0"/>
              </a:spcAft>
              <a:tabLst>
                <a:tab pos="320675" algn="l"/>
              </a:tabLst>
            </a:pPr>
            <a:r>
              <a:rPr lang="bg-BG" altLang="bg-BG" b="1" dirty="0"/>
              <a:t>-</a:t>
            </a:r>
            <a:r>
              <a:rPr lang="en-US" altLang="bg-BG" b="1" dirty="0" err="1"/>
              <a:t>inf</a:t>
            </a:r>
            <a:r>
              <a:rPr lang="en-US" altLang="bg-BG" b="1" dirty="0"/>
              <a:t> </a:t>
            </a:r>
            <a:r>
              <a:rPr lang="en-US" altLang="bg-BG" dirty="0"/>
              <a:t>(-Infinity) – </a:t>
            </a:r>
            <a:r>
              <a:rPr lang="bg-BG" altLang="bg-BG" dirty="0"/>
              <a:t>минус безкрайност;</a:t>
            </a:r>
          </a:p>
          <a:p>
            <a:pPr lvl="1" fontAlgn="base">
              <a:spcAft>
                <a:spcPct val="0"/>
              </a:spcAft>
              <a:tabLst>
                <a:tab pos="320675" algn="l"/>
              </a:tabLst>
            </a:pPr>
            <a:r>
              <a:rPr lang="en-US" altLang="bg-BG" b="1" dirty="0"/>
              <a:t>nan</a:t>
            </a:r>
            <a:r>
              <a:rPr lang="en-US" altLang="bg-BG" dirty="0"/>
              <a:t> </a:t>
            </a:r>
            <a:r>
              <a:rPr lang="bg-BG" altLang="bg-BG" dirty="0"/>
              <a:t>(</a:t>
            </a:r>
            <a:r>
              <a:rPr lang="en-US" altLang="bg-BG" dirty="0" err="1"/>
              <a:t>NotANumber</a:t>
            </a:r>
            <a:r>
              <a:rPr lang="bg-BG" altLang="bg-BG" dirty="0"/>
              <a:t>)</a:t>
            </a:r>
            <a:r>
              <a:rPr lang="en-US" altLang="bg-BG" dirty="0"/>
              <a:t> – </a:t>
            </a:r>
            <a:r>
              <a:rPr lang="bg-BG" altLang="bg-BG" dirty="0"/>
              <a:t>не число.</a:t>
            </a:r>
            <a:endParaRPr lang="en-US" altLang="bg-BG" dirty="0"/>
          </a:p>
          <a:p>
            <a:pPr fontAlgn="base">
              <a:spcAft>
                <a:spcPct val="0"/>
              </a:spcAft>
              <a:tabLst>
                <a:tab pos="320675" algn="l"/>
              </a:tabLst>
            </a:pPr>
            <a:r>
              <a:rPr lang="bg-BG" altLang="bg-BG" dirty="0"/>
              <a:t>Има няколко случая, в които се получават такива стойности, някои от които показваме в следващия код: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one = 1.0;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zero = 0.0;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one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/ 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zero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-&gt; 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one / zero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-one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/ 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zero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-&gt; 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-one / zero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zero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/ 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zero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-&gt; "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zero / zero </a:t>
            </a:r>
            <a:r>
              <a:rPr lang="pl-PL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800" y="4095794"/>
            <a:ext cx="2400000" cy="69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37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Съвместимост на типове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Два типа са съвместими, ако обхватът (възможните стойности) на единия е подмножество или съвпада с обхвата на другия.</a:t>
            </a:r>
          </a:p>
          <a:p>
            <a:r>
              <a:rPr lang="bg-BG" dirty="0"/>
              <a:t>При числовите типове може да се каже че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	char </a:t>
            </a:r>
            <a:r>
              <a:rPr lang="bg-BG" b="1" dirty="0"/>
              <a:t>&lt;</a:t>
            </a:r>
            <a:r>
              <a:rPr lang="en-US" b="1" dirty="0"/>
              <a:t> short &lt; </a:t>
            </a:r>
            <a:r>
              <a:rPr lang="en-US" b="1" dirty="0" err="1"/>
              <a:t>int</a:t>
            </a:r>
            <a:r>
              <a:rPr lang="en-US" b="1" dirty="0"/>
              <a:t> &lt; long &lt; long </a:t>
            </a:r>
            <a:r>
              <a:rPr lang="en-US" b="1" dirty="0" err="1"/>
              <a:t>long</a:t>
            </a:r>
            <a:r>
              <a:rPr lang="en-US" b="1" dirty="0"/>
              <a:t> &lt; float &lt; double</a:t>
            </a:r>
          </a:p>
          <a:p>
            <a:r>
              <a:rPr lang="bg-BG" dirty="0"/>
              <a:t>При сложните типове, при които имаме наследяване, типът наследник притежава всички характеристики на типа родител и съответно се явява негово разширение или над-тип.</a:t>
            </a:r>
          </a:p>
        </p:txBody>
      </p:sp>
    </p:spTree>
    <p:extLst>
      <p:ext uri="{BB962C8B-B14F-4D97-AF65-F5344CB8AC3E}">
        <p14:creationId xmlns:p14="http://schemas.microsoft.com/office/powerpoint/2010/main" val="2665660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Преобразуване по тип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/>
              <a:t>Преобразуването по тип е понятие, свързано със съвместимостта между типове.</a:t>
            </a:r>
          </a:p>
          <a:p>
            <a:r>
              <a:rPr lang="bg-BG" dirty="0"/>
              <a:t>Може да се преобразува величина от един тип в друг, ако двата типа са съвместими.</a:t>
            </a:r>
          </a:p>
          <a:p>
            <a:r>
              <a:rPr lang="bg-BG" dirty="0"/>
              <a:t>Преобразуването от под-тип към над-тип (напр., </a:t>
            </a:r>
            <a:r>
              <a:rPr lang="en-US" dirty="0"/>
              <a:t>short </a:t>
            </a:r>
            <a:r>
              <a:rPr lang="bg-BG" dirty="0"/>
              <a:t>в </a:t>
            </a:r>
            <a:r>
              <a:rPr lang="en-US" dirty="0" err="1"/>
              <a:t>int</a:t>
            </a:r>
            <a:r>
              <a:rPr lang="bg-BG" dirty="0"/>
              <a:t>) не води до загуба на точност и се извършва неявно, без да е изрично указано.</a:t>
            </a:r>
          </a:p>
          <a:p>
            <a:r>
              <a:rPr lang="bg-BG" dirty="0"/>
              <a:t>Ако се преобразува величина от над-тип към под-тип, може да се получи загуба на точност, ако стойността е извън обхвата от множеството от възможни стойности на под-типа. Преобразуването в такъв случай може да се извърши само със специална </a:t>
            </a:r>
            <a:r>
              <a:rPr lang="bg-BG" b="1" dirty="0"/>
              <a:t>операция за</a:t>
            </a:r>
            <a:r>
              <a:rPr lang="bg-BG" dirty="0"/>
              <a:t> </a:t>
            </a:r>
            <a:r>
              <a:rPr lang="bg-BG" b="1" dirty="0"/>
              <a:t>преобразуване по тип</a:t>
            </a:r>
            <a:endParaRPr lang="bg-BG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bg-BG" b="1" dirty="0"/>
              <a:t>(&lt;тип&gt;) &lt;величина&gt;</a:t>
            </a:r>
            <a:r>
              <a:rPr lang="bg-BG" dirty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bg-BG" dirty="0"/>
              <a:t>чрез който се указва преобразуване на стойност от някакъв тип към зададения </a:t>
            </a:r>
            <a:r>
              <a:rPr lang="en-US" dirty="0"/>
              <a:t>	</a:t>
            </a:r>
            <a:r>
              <a:rPr lang="bg-BG" dirty="0"/>
              <a:t>в скобите тип.</a:t>
            </a:r>
          </a:p>
          <a:p>
            <a:r>
              <a:rPr lang="bg-BG" dirty="0"/>
              <a:t>В следващия пример са показани възможни, но не винаги коректни преобразувания на променливи от примитивни типове.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3416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Типове за цели числа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Типове за реални числа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Съвместимост на типовете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Преобразуване на типове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Аритметични оператори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Оператори за сравнение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Стандартни математически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220088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Преобразуване по тип</a:t>
            </a:r>
            <a:r>
              <a:rPr lang="en-US" dirty="0"/>
              <a:t> - </a:t>
            </a:r>
            <a:r>
              <a:rPr lang="bg-BG" dirty="0"/>
              <a:t>пример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= 43;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s;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неявно преобразуване по тип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= i;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неявно преобразуване по тип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 = f;    // не може неявно да се преобразува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= (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)f;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но може да се преобразува явно от float към int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Следват примери за преобразуване със загуба на точност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= (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35400.9;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Преобразуване на double до int, със закръгляване надолу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 = (</a:t>
            </a: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)i;   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Преобразуване на int до short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-&gt;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s -&gt;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794" y="5087485"/>
            <a:ext cx="3473340" cy="122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80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Операндите на аритметичните операции са числа, резултатът също е число. </a:t>
            </a:r>
          </a:p>
          <a:p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123714"/>
              </p:ext>
            </p:extLst>
          </p:nvPr>
        </p:nvGraphicFramePr>
        <p:xfrm>
          <a:off x="838200" y="2995450"/>
          <a:ext cx="9389533" cy="302873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176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9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85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Оператор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Име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Примери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5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събиране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a+b</a:t>
                      </a:r>
                      <a:endParaRPr lang="bg-B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5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изваждане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a-b</a:t>
                      </a:r>
                      <a:endParaRPr lang="bg-B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5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унарен плюс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endParaRPr lang="bg-B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5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унарен минус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-a</a:t>
                      </a:r>
                      <a:endParaRPr lang="bg-B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5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умножение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a*b</a:t>
                      </a:r>
                      <a:endParaRPr lang="bg-B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5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/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деление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5/1</a:t>
                      </a: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5,   5/2</a:t>
                      </a: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2,   5/3</a:t>
                      </a: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1,   5/4</a:t>
                      </a: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1,   5/5</a:t>
                      </a: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0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остатък при целочислено деление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5%1</a:t>
                      </a: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 5%2</a:t>
                      </a: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1, 5%3</a:t>
                      </a: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2, 5%4</a:t>
                      </a: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1, 5%5</a:t>
                      </a: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5.2%2.1</a:t>
                      </a: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1.0, 5.2%1.0</a:t>
                      </a: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bg-BG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.2</a:t>
                      </a:r>
                      <a:endParaRPr lang="bg-B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70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++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++i</a:t>
                      </a:r>
                      <a:endParaRPr lang="bg-B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унарно увеличаване с единица 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(increment)</a:t>
                      </a:r>
                      <a:endParaRPr lang="bg-B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 i= 2; i++;  i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3; ++i; i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4;</a:t>
                      </a:r>
                      <a:endParaRPr lang="bg-B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70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i--      --i</a:t>
                      </a:r>
                      <a:endParaRPr lang="bg-B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унарно намаляване с единица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(decrement)</a:t>
                      </a:r>
                      <a:endParaRPr lang="bg-BG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= 2;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--;  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1; --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; 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0;</a:t>
                      </a:r>
                      <a:endParaRPr lang="bg-B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829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Операции ++ и 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Унарните операции ++ и -- може да се задават както преди</a:t>
            </a:r>
            <a:r>
              <a:rPr lang="en-US" dirty="0"/>
              <a:t>,</a:t>
            </a:r>
            <a:r>
              <a:rPr lang="bg-BG" dirty="0"/>
              <a:t> така и след променлива, чиято стойност трябва да се промени с единица:</a:t>
            </a:r>
          </a:p>
          <a:p>
            <a:pPr lvl="0"/>
            <a:r>
              <a:rPr lang="bg-BG" dirty="0"/>
              <a:t>Когато променливата е в дясно от операцията (++</a:t>
            </a:r>
            <a:r>
              <a:rPr lang="en-US" dirty="0" err="1"/>
              <a:t>i</a:t>
            </a:r>
            <a:r>
              <a:rPr lang="bg-BG" dirty="0"/>
              <a:t>, --</a:t>
            </a:r>
            <a:r>
              <a:rPr lang="en-US" dirty="0" err="1"/>
              <a:t>i</a:t>
            </a:r>
            <a:r>
              <a:rPr lang="bg-BG" dirty="0"/>
              <a:t>), тя е </a:t>
            </a:r>
            <a:r>
              <a:rPr lang="bg-BG" b="1" dirty="0"/>
              <a:t>дясно-асоциативна</a:t>
            </a:r>
            <a:endParaRPr lang="bg-BG" dirty="0"/>
          </a:p>
          <a:p>
            <a:pPr lvl="0"/>
            <a:r>
              <a:rPr lang="bg-BG" dirty="0"/>
              <a:t>Когато променливата е в ляво от операцията (</a:t>
            </a:r>
            <a:r>
              <a:rPr lang="en-US" dirty="0" err="1"/>
              <a:t>i</a:t>
            </a:r>
            <a:r>
              <a:rPr lang="bg-BG" dirty="0"/>
              <a:t>++, </a:t>
            </a:r>
            <a:r>
              <a:rPr lang="en-US" dirty="0" err="1"/>
              <a:t>i</a:t>
            </a:r>
            <a:r>
              <a:rPr lang="bg-BG" dirty="0"/>
              <a:t>--), тя е </a:t>
            </a:r>
            <a:r>
              <a:rPr lang="bg-BG" b="1" dirty="0"/>
              <a:t>ляво -асоциативна</a:t>
            </a:r>
            <a:endParaRPr lang="bg-BG" dirty="0"/>
          </a:p>
          <a:p>
            <a:r>
              <a:rPr lang="bg-BG" dirty="0"/>
              <a:t>Подобно на унарния минус -</a:t>
            </a:r>
            <a:r>
              <a:rPr lang="en-US" dirty="0" err="1"/>
              <a:t>i</a:t>
            </a:r>
            <a:r>
              <a:rPr lang="bg-BG" dirty="0"/>
              <a:t>, дясно-асоциативните варианти ++</a:t>
            </a:r>
            <a:r>
              <a:rPr lang="en-US" dirty="0" err="1"/>
              <a:t>i</a:t>
            </a:r>
            <a:r>
              <a:rPr lang="bg-BG" dirty="0"/>
              <a:t> и --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bg-BG" dirty="0"/>
              <a:t>се изпълняват с най-голям приоритет при участието им в изрази. За разлика от тях ляво-асоциативните (</a:t>
            </a:r>
            <a:r>
              <a:rPr lang="en-US" dirty="0" err="1"/>
              <a:t>i</a:t>
            </a:r>
            <a:r>
              <a:rPr lang="bg-BG" dirty="0"/>
              <a:t>++ и </a:t>
            </a:r>
            <a:r>
              <a:rPr lang="en-US" dirty="0" err="1"/>
              <a:t>i</a:t>
            </a:r>
            <a:r>
              <a:rPr lang="bg-BG" dirty="0"/>
              <a:t>--) се изпълняват след като израза се изчисли.</a:t>
            </a:r>
          </a:p>
          <a:p>
            <a:r>
              <a:rPr lang="bg-BG" dirty="0"/>
              <a:t>Те са </a:t>
            </a:r>
            <a:r>
              <a:rPr lang="bg-BG" dirty="0">
                <a:solidFill>
                  <a:srgbClr val="FF0000"/>
                </a:solidFill>
              </a:rPr>
              <a:t>както операции, така и оператори</a:t>
            </a:r>
          </a:p>
        </p:txBody>
      </p:sp>
    </p:spTree>
    <p:extLst>
      <p:ext uri="{BB962C8B-B14F-4D97-AF65-F5344CB8AC3E}">
        <p14:creationId xmlns:p14="http://schemas.microsoft.com/office/powerpoint/2010/main" val="2668941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12"/>
            <a:ext cx="10515600" cy="1325563"/>
          </a:xfrm>
        </p:spPr>
        <p:txBody>
          <a:bodyPr/>
          <a:lstStyle/>
          <a:p>
            <a:r>
              <a:rPr lang="bg-BG" dirty="0"/>
              <a:t>Оператори/ции ++ и -- - пример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1492"/>
            <a:ext cx="10515600" cy="56665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= 1;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k++; 	</a:t>
            </a:r>
            <a:r>
              <a:rPr lang="nn-NO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k=2    </a:t>
            </a:r>
            <a:r>
              <a:rPr lang="nn-NO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 k=k+1;</a:t>
            </a:r>
            <a:endParaRPr lang="en-US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</a:rPr>
              <a:t>++k; 	</a:t>
            </a:r>
            <a:r>
              <a:rPr lang="nn-NO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k=3</a:t>
            </a:r>
            <a:endParaRPr lang="en-US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endParaRPr lang="bg-BG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nn-NO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i++ -&gt; "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i++ </a:t>
            </a:r>
            <a:r>
              <a:rPr lang="nn-NO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nn-NO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</a:t>
            </a:r>
            <a:r>
              <a:rPr lang="bg-BG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– дясно асоциативен</a:t>
            </a:r>
            <a:endParaRPr lang="nn-NO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nn-NO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i -&gt; "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nn-NO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</a:t>
            </a:r>
            <a:r>
              <a:rPr lang="nn-NO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</a:t>
            </a:r>
            <a:endParaRPr lang="nn-NO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nn-NO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++i -&gt; "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++i </a:t>
            </a:r>
            <a:r>
              <a:rPr lang="nn-NO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nn-NO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</a:t>
            </a:r>
            <a:r>
              <a:rPr lang="bg-BG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– ляво асоциативен</a:t>
            </a:r>
            <a:endParaRPr lang="nn-NO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nn-NO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i -&gt; "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nn-NO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 </a:t>
            </a:r>
            <a:r>
              <a:rPr lang="nn-NO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</a:t>
            </a:r>
            <a:endParaRPr lang="bg-BG" sz="2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sz="2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 = 1;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= 2 +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		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//j=2, k=3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 = 2 + (++j); 	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//j=2, k=4</a:t>
            </a:r>
          </a:p>
        </p:txBody>
      </p:sp>
    </p:spTree>
    <p:extLst>
      <p:ext uri="{BB962C8B-B14F-4D97-AF65-F5344CB8AC3E}">
        <p14:creationId xmlns:p14="http://schemas.microsoft.com/office/powerpoint/2010/main" val="2159491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аритметичните операции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/>
              <a:t>Ако единият операнд е от </a:t>
            </a:r>
            <a:r>
              <a:rPr lang="bg-BG" b="1" dirty="0"/>
              <a:t>целочислен</a:t>
            </a:r>
            <a:r>
              <a:rPr lang="bg-BG" dirty="0"/>
              <a:t>, а другия от </a:t>
            </a:r>
            <a:r>
              <a:rPr lang="bg-BG" b="1" dirty="0"/>
              <a:t>реален</a:t>
            </a:r>
            <a:r>
              <a:rPr lang="bg-BG" dirty="0"/>
              <a:t> тип, резултата е </a:t>
            </a:r>
            <a:r>
              <a:rPr lang="bg-BG" b="1" dirty="0"/>
              <a:t>реално</a:t>
            </a:r>
            <a:r>
              <a:rPr lang="bg-BG" dirty="0"/>
              <a:t> число.</a:t>
            </a:r>
          </a:p>
          <a:p>
            <a:pPr lvl="0"/>
            <a:r>
              <a:rPr lang="bg-BG" dirty="0"/>
              <a:t>При деление на </a:t>
            </a:r>
            <a:r>
              <a:rPr lang="bg-BG" b="1" dirty="0"/>
              <a:t>цели</a:t>
            </a:r>
            <a:r>
              <a:rPr lang="bg-BG" dirty="0"/>
              <a:t> числа, резултатът е </a:t>
            </a:r>
            <a:r>
              <a:rPr lang="bg-BG" b="1" dirty="0"/>
              <a:t>цяло</a:t>
            </a:r>
            <a:r>
              <a:rPr lang="bg-BG" dirty="0"/>
              <a:t> число.</a:t>
            </a:r>
          </a:p>
          <a:p>
            <a:pPr lvl="0"/>
            <a:r>
              <a:rPr lang="bg-BG" dirty="0"/>
              <a:t>Ако е необходимо при деление на две </a:t>
            </a:r>
            <a:r>
              <a:rPr lang="bg-BG" b="1" dirty="0"/>
              <a:t>цели</a:t>
            </a:r>
            <a:r>
              <a:rPr lang="bg-BG" dirty="0"/>
              <a:t> числа да се получи </a:t>
            </a:r>
            <a:r>
              <a:rPr lang="bg-BG" b="1" dirty="0"/>
              <a:t>реално</a:t>
            </a:r>
            <a:r>
              <a:rPr lang="bg-BG" dirty="0"/>
              <a:t>, трябва да се преобразува поне единият операнд до тип за реално число.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3;</a:t>
            </a:r>
          </a:p>
          <a:p>
            <a:pPr marL="457200" lvl="1" indent="0">
              <a:buNone/>
            </a:pPr>
            <a:endParaRPr lang="bg-BG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/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=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/j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fr-FR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/ (double)"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</a:t>
            </a:r>
            <a:r>
              <a:rPr lang="fr-FR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= "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/ (</a:t>
            </a:r>
            <a:r>
              <a:rPr lang="fr-F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)j </a:t>
            </a:r>
            <a:r>
              <a:rPr lang="fr-FR" sz="20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bg-BG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99" y="4334971"/>
            <a:ext cx="3778079" cy="86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85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Операции (релации) за сравнение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Операндите на операциите за сравнение са числа, а резултатът е булева стойност.</a:t>
            </a:r>
          </a:p>
          <a:p>
            <a:pPr marL="0" indent="0">
              <a:buNone/>
            </a:pP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808993"/>
              </p:ext>
            </p:extLst>
          </p:nvPr>
        </p:nvGraphicFramePr>
        <p:xfrm>
          <a:off x="838200" y="3361214"/>
          <a:ext cx="10515599" cy="19202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547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7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61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Оператор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Име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Примери с литерали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равно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1==2</a:t>
                      </a: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2==2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!=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различно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=2</a:t>
                      </a: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2!=2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 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по-малко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2&lt;2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 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по-голямо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2&gt;2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&lt;=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по-малко или равно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=2</a:t>
                      </a: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2&lt;=2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&gt;=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по-голямо или равно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=2</a:t>
                      </a:r>
                      <a:r>
                        <a:rPr lang="bg-BG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bg-BG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2&gt;=2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bg-BG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404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Математически константи и функции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C++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Достъпни са в </a:t>
            </a:r>
            <a:r>
              <a:rPr lang="bg-BG" b="1" dirty="0"/>
              <a:t>библиотеката </a:t>
            </a:r>
            <a:r>
              <a:rPr lang="en-US" b="1" dirty="0" err="1"/>
              <a:t>cmath</a:t>
            </a:r>
            <a:endParaRPr lang="bg-BG" dirty="0"/>
          </a:p>
          <a:p>
            <a:r>
              <a:rPr lang="bg-BG" dirty="0"/>
              <a:t>За да ползваме константите (</a:t>
            </a:r>
            <a:r>
              <a:rPr lang="en-US" b="1" dirty="0"/>
              <a:t>M_PI </a:t>
            </a:r>
            <a:r>
              <a:rPr lang="bg-BG" dirty="0"/>
              <a:t>и </a:t>
            </a:r>
            <a:r>
              <a:rPr lang="bg-BG" dirty="0" err="1"/>
              <a:t>неперовото</a:t>
            </a:r>
            <a:r>
              <a:rPr lang="bg-BG" dirty="0"/>
              <a:t> число </a:t>
            </a:r>
            <a:r>
              <a:rPr lang="en-US" b="1" dirty="0"/>
              <a:t>M_E</a:t>
            </a:r>
            <a:r>
              <a:rPr lang="bg-BG" dirty="0"/>
              <a:t>), преди включването на библиотеката указваме </a:t>
            </a:r>
            <a:r>
              <a:rPr lang="bg-BG" b="1" dirty="0"/>
              <a:t>директивата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#define _USE_MATH_DEFINES</a:t>
            </a:r>
            <a:r>
              <a:rPr lang="bg-BG" b="1" dirty="0"/>
              <a:t>;</a:t>
            </a:r>
          </a:p>
          <a:p>
            <a:r>
              <a:rPr lang="bg-BG" dirty="0"/>
              <a:t>Има няколко групи функции:</a:t>
            </a:r>
          </a:p>
          <a:p>
            <a:pPr lvl="1"/>
            <a:r>
              <a:rPr lang="bg-BG" dirty="0"/>
              <a:t>тригонометрични</a:t>
            </a:r>
            <a:r>
              <a:rPr lang="en-US" dirty="0"/>
              <a:t>;</a:t>
            </a:r>
            <a:endParaRPr lang="bg-BG" dirty="0"/>
          </a:p>
          <a:p>
            <a:pPr lvl="1"/>
            <a:r>
              <a:rPr lang="bg-BG" dirty="0"/>
              <a:t>хиперболични;</a:t>
            </a:r>
          </a:p>
          <a:p>
            <a:pPr lvl="1"/>
            <a:r>
              <a:rPr lang="bg-BG" dirty="0"/>
              <a:t>експоненциални и логаритмични;</a:t>
            </a:r>
          </a:p>
          <a:p>
            <a:pPr lvl="1"/>
            <a:r>
              <a:rPr lang="bg-BG" dirty="0"/>
              <a:t>степенуване и коренуване;</a:t>
            </a:r>
          </a:p>
          <a:p>
            <a:pPr lvl="1"/>
            <a:r>
              <a:rPr lang="bg-BG" dirty="0"/>
              <a:t>закръгляване;</a:t>
            </a:r>
          </a:p>
          <a:p>
            <a:pPr lvl="1"/>
            <a:r>
              <a:rPr lang="bg-BG" dirty="0"/>
              <a:t>и др.</a:t>
            </a:r>
          </a:p>
          <a:p>
            <a:pPr lvl="1"/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64387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 и константи – Пример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_USE_MATH_DEFINES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включване на математически константи</a:t>
            </a:r>
          </a:p>
          <a:p>
            <a:pPr marL="0" indent="0">
              <a:buNone/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cmath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математически функции</a:t>
            </a:r>
          </a:p>
          <a:p>
            <a:pPr marL="0" indent="0">
              <a:buNone/>
            </a:pPr>
            <a:endParaRPr lang="bg-BG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bg-BG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Отпечатване на константите от класa Math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constants() {</a:t>
            </a:r>
          </a:p>
          <a:p>
            <a:pPr marL="457200" lvl="1" indent="0">
              <a:buNone/>
            </a:pP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fr-FR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M_PI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fr-FR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fr-FR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пи</a:t>
            </a:r>
            <a:r>
              <a:rPr lang="fr-FR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- 3.14159</a:t>
            </a:r>
            <a:endParaRPr lang="fr-FR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M_E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неперово число - 2.71828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5489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 и константи – Пример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Основни числови функции</a:t>
            </a: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mainFuncs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abs(-6)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6 - абсолютна стойност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log(</a:t>
            </a:r>
            <a:r>
              <a:rPr lang="ru-RU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1.0 - логаритъм от число зададено като параметър при основа E  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exp(1)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2.71828 - степен 1-ва (в примера) на неперовото число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sqrt(4)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2.0 - корен квадратен от параметъра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pow(4, 2)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16.0 - повдига първия параметър на степен втория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pow(27, (</a:t>
            </a:r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)1 / 3)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3.0 - и коренува (корен трети от 27)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fmin(3, 5)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3 - минималното от две числа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fmax(3, 5)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5 - максималното от две числа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915447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 и константи – Пример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Закръгляване на числа</a:t>
            </a:r>
            <a:endParaRPr lang="bg-BG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roundFuncs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ceil(4.3) </a:t>
            </a:r>
            <a:r>
              <a:rPr lang="ru-RU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5.0 - закръгляване към по-голямото цяло число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floor(4.9) </a:t>
            </a:r>
            <a:r>
              <a:rPr lang="ru-RU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4.0 - закръгляване към по-малкото цяло число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round(4.6) </a:t>
            </a:r>
            <a:r>
              <a:rPr lang="ru-RU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5.0 - закръгляване към по-близкото цяло число</a:t>
            </a: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round(4.4) </a:t>
            </a:r>
            <a:r>
              <a:rPr lang="en-US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4.0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round(4.5) </a:t>
            </a:r>
            <a:r>
              <a:rPr lang="en-US" sz="18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5.0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190933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типове за цели числа в </a:t>
            </a:r>
            <a:r>
              <a:rPr lang="en-US" dirty="0"/>
              <a:t>C++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Стандартите в </a:t>
            </a:r>
            <a:r>
              <a:rPr lang="en-US" dirty="0"/>
              <a:t>C++</a:t>
            </a:r>
            <a:r>
              <a:rPr lang="bg-BG" dirty="0"/>
              <a:t> определят минимален брой байтове за целочислените типове, които в повечето реализации се спазват като точен размер.</a:t>
            </a:r>
          </a:p>
          <a:p>
            <a:r>
              <a:rPr lang="bg-BG" b="1" dirty="0"/>
              <a:t>Основните типове за цели числа са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short</a:t>
            </a:r>
            <a:r>
              <a:rPr lang="bg-BG" dirty="0"/>
              <a:t> – 2 байта</a:t>
            </a:r>
            <a:r>
              <a:rPr lang="en-US" dirty="0"/>
              <a:t> (</a:t>
            </a:r>
            <a:r>
              <a:rPr lang="bg-BG" dirty="0"/>
              <a:t>16</a:t>
            </a:r>
            <a:r>
              <a:rPr lang="en-US" dirty="0"/>
              <a:t> </a:t>
            </a:r>
            <a:r>
              <a:rPr lang="bg-BG" dirty="0"/>
              <a:t>бита</a:t>
            </a:r>
            <a:r>
              <a:rPr lang="en-US" dirty="0"/>
              <a:t>);</a:t>
            </a:r>
            <a:endParaRPr lang="bg-BG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– </a:t>
            </a:r>
            <a:r>
              <a:rPr lang="bg-BG" dirty="0"/>
              <a:t>4 байта</a:t>
            </a:r>
            <a:r>
              <a:rPr lang="en-US" dirty="0"/>
              <a:t> (32 </a:t>
            </a:r>
            <a:r>
              <a:rPr lang="bg-BG" dirty="0"/>
              <a:t>бита</a:t>
            </a:r>
            <a:r>
              <a:rPr lang="en-US" dirty="0"/>
              <a:t>);</a:t>
            </a:r>
            <a:endParaRPr lang="bg-BG" dirty="0"/>
          </a:p>
          <a:p>
            <a:pPr lvl="1"/>
            <a:r>
              <a:rPr lang="en-US" dirty="0"/>
              <a:t>long –</a:t>
            </a:r>
            <a:r>
              <a:rPr lang="bg-BG" dirty="0"/>
              <a:t> 4 байта</a:t>
            </a:r>
            <a:r>
              <a:rPr lang="en-US" dirty="0"/>
              <a:t> (32 </a:t>
            </a:r>
            <a:r>
              <a:rPr lang="bg-BG" dirty="0"/>
              <a:t>бита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long </a:t>
            </a:r>
            <a:r>
              <a:rPr lang="en-US" dirty="0" err="1"/>
              <a:t>long</a:t>
            </a:r>
            <a:r>
              <a:rPr lang="en-US" dirty="0"/>
              <a:t> – </a:t>
            </a:r>
            <a:r>
              <a:rPr lang="bg-BG" dirty="0"/>
              <a:t>8 байта</a:t>
            </a:r>
            <a:r>
              <a:rPr lang="en-US" dirty="0"/>
              <a:t> (</a:t>
            </a:r>
            <a:r>
              <a:rPr lang="bg-BG" dirty="0"/>
              <a:t>64 бита</a:t>
            </a:r>
            <a:r>
              <a:rPr lang="en-US" dirty="0"/>
              <a:t>);</a:t>
            </a:r>
            <a:endParaRPr lang="bg-BG" dirty="0"/>
          </a:p>
          <a:p>
            <a:r>
              <a:rPr lang="bg-BG" dirty="0"/>
              <a:t>Типът </a:t>
            </a:r>
            <a:r>
              <a:rPr lang="en-US" b="1" dirty="0"/>
              <a:t>char </a:t>
            </a:r>
            <a:r>
              <a:rPr lang="bg-BG" dirty="0"/>
              <a:t>е 8 битов (1 байт) и също може да се приеме за целочислен. Добре е да се използва само за символи.</a:t>
            </a:r>
            <a:endParaRPr lang="en-US" dirty="0"/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48951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 и константи – Пример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Тригонометрични функции - работят с радиани - 360 градуса = 2*PI радиана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trigonometricFuncs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sin(</a:t>
            </a:r>
            <a:r>
              <a:rPr lang="ru-RU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M_PI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2)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1.0 - sin от ъгъл, зададен в радиани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cos(</a:t>
            </a:r>
            <a:r>
              <a:rPr lang="ru-RU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M_PI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2)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трябва да е 0 - cos от ъгъл, зададен в радиани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   // реално се показва много малко реално число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   // поради стандартните грешки при работа с реални числа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tan(</a:t>
            </a:r>
            <a:r>
              <a:rPr lang="ru-RU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M_PI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2) </a:t>
            </a:r>
            <a:r>
              <a:rPr lang="ru-RU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безкрайност-тангенс от ъгъл, зададен в радиани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sin(</a:t>
            </a:r>
            <a:r>
              <a:rPr lang="es-E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M_PI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2) / </a:t>
            </a:r>
            <a:r>
              <a:rPr lang="es-E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cos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E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M_PI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2) </a:t>
            </a:r>
            <a:r>
              <a:rPr lang="es-E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s-E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== tan(PI/2)</a:t>
            </a:r>
            <a:endParaRPr lang="es-E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cos(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2) / sin(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2)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0 - </a:t>
            </a:r>
            <a:r>
              <a:rPr lang="bg-BG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 котангенс няма функция</a:t>
            </a:r>
            <a:endParaRPr lang="bg-BG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3157532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 и константи – Пример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Извикване на дефинираните функции</a:t>
            </a: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bg-BG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constants(); 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константи</a:t>
            </a:r>
            <a:endParaRPr lang="bg-BG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mainFuncs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основни функции</a:t>
            </a:r>
            <a:endParaRPr lang="bg-BG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roundFuncs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     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функции за закръгляване</a:t>
            </a:r>
            <a:endParaRPr lang="bg-BG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trigonometricFuncs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тригонометрични функции</a:t>
            </a:r>
            <a:endParaRPr lang="bg-BG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radiansAndDegrees();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преобразуване на радиани в градуси и обратно</a:t>
            </a: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  <a:endParaRPr lang="ru-RU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highlight>
                  <a:srgbClr val="FFFFFF"/>
                </a:highlight>
              </a:rPr>
              <a:t>}</a:t>
            </a:r>
            <a:endParaRPr lang="bg-BG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7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Брой стойности в целочислените типове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Броят на различните числа, които могат да бъдат представени с целочислените типове зависи от броя на битовете им и се определя като 2 на степен броя на битовете</a:t>
            </a:r>
            <a:r>
              <a:rPr lang="en-US" dirty="0"/>
              <a:t>.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443592"/>
              </p:ext>
            </p:extLst>
          </p:nvPr>
        </p:nvGraphicFramePr>
        <p:xfrm>
          <a:off x="1346199" y="3276600"/>
          <a:ext cx="10007601" cy="1828800"/>
        </p:xfrm>
        <a:graphic>
          <a:graphicData uri="http://schemas.openxmlformats.org/drawingml/2006/table">
            <a:tbl>
              <a:tblPr/>
              <a:tblGrid>
                <a:gridCol w="1312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3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819">
                <a:tc>
                  <a:txBody>
                    <a:bodyPr/>
                    <a:lstStyle/>
                    <a:p>
                      <a:r>
                        <a:rPr lang="bg-BG" b="1" dirty="0">
                          <a:effectLst/>
                        </a:rPr>
                        <a:t>размер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b="1" dirty="0">
                          <a:effectLst/>
                        </a:rPr>
                        <a:t>брой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b="1" dirty="0">
                          <a:effectLst/>
                        </a:rPr>
                        <a:t>степен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81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</a:t>
                      </a:r>
                      <a:r>
                        <a:rPr lang="bg-BG" baseline="0" dirty="0">
                          <a:effectLst/>
                        </a:rPr>
                        <a:t> бита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bg-BG">
                          <a:effectLst/>
                        </a:rPr>
                        <a:t>256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>
                          <a:effectLst/>
                        </a:rPr>
                        <a:t>= 2</a:t>
                      </a:r>
                      <a:r>
                        <a:rPr lang="bg-BG" baseline="30000">
                          <a:effectLst/>
                        </a:rPr>
                        <a:t>8</a:t>
                      </a:r>
                      <a:endParaRPr lang="bg-BG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81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16</a:t>
                      </a:r>
                      <a:r>
                        <a:rPr lang="bg-BG" dirty="0">
                          <a:effectLst/>
                        </a:rPr>
                        <a:t> бита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bg-BG">
                          <a:effectLst/>
                        </a:rPr>
                        <a:t>65 536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= 2</a:t>
                      </a:r>
                      <a:r>
                        <a:rPr lang="bg-BG" baseline="30000" dirty="0">
                          <a:effectLst/>
                        </a:rPr>
                        <a:t>16</a:t>
                      </a:r>
                      <a:endParaRPr lang="bg-BG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81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r>
                        <a:rPr lang="bg-BG" dirty="0">
                          <a:effectLst/>
                        </a:rPr>
                        <a:t>2 бита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bg-BG">
                          <a:effectLst/>
                        </a:rPr>
                        <a:t>4 294 967 296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= 2</a:t>
                      </a:r>
                      <a:r>
                        <a:rPr lang="en-US" baseline="30000" dirty="0">
                          <a:effectLst/>
                        </a:rPr>
                        <a:t>32</a:t>
                      </a:r>
                      <a:r>
                        <a:rPr lang="en-US" dirty="0">
                          <a:effectLst/>
                        </a:rPr>
                        <a:t> (</a:t>
                      </a:r>
                      <a:r>
                        <a:rPr lang="bg-BG" dirty="0">
                          <a:effectLst/>
                        </a:rPr>
                        <a:t>около 4 милиарда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81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64</a:t>
                      </a:r>
                      <a:r>
                        <a:rPr lang="bg-BG" baseline="0" dirty="0">
                          <a:effectLst/>
                        </a:rPr>
                        <a:t> бита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bg-BG">
                          <a:effectLst/>
                        </a:rPr>
                        <a:t>18 446 744 073 709 551 616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= 2</a:t>
                      </a:r>
                      <a:r>
                        <a:rPr lang="en-US" baseline="30000" dirty="0">
                          <a:effectLst/>
                        </a:rPr>
                        <a:t>64</a:t>
                      </a:r>
                      <a:r>
                        <a:rPr lang="en-US" dirty="0">
                          <a:effectLst/>
                        </a:rPr>
                        <a:t> (</a:t>
                      </a:r>
                      <a:r>
                        <a:rPr lang="bg-BG" dirty="0">
                          <a:effectLst/>
                        </a:rPr>
                        <a:t>много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3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Целочислени типове със знак и без знак</a:t>
            </a:r>
            <a:r>
              <a:rPr lang="en-US" dirty="0"/>
              <a:t> (1)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b="1" dirty="0"/>
              <a:t>Типове със знак </a:t>
            </a:r>
            <a:r>
              <a:rPr lang="bg-BG" dirty="0"/>
              <a:t>се означават с ключовата дума </a:t>
            </a:r>
            <a:r>
              <a:rPr lang="en-US" b="1" dirty="0"/>
              <a:t>signed</a:t>
            </a:r>
            <a:r>
              <a:rPr lang="bg-BG" dirty="0"/>
              <a:t>, която може да се пропусне (тя е по подразбиране):</a:t>
            </a:r>
          </a:p>
          <a:p>
            <a:pPr lvl="1"/>
            <a:r>
              <a:rPr lang="en-US" dirty="0"/>
              <a:t>signed char;</a:t>
            </a:r>
            <a:endParaRPr lang="bg-BG" dirty="0"/>
          </a:p>
          <a:p>
            <a:pPr lvl="1"/>
            <a:r>
              <a:rPr lang="en-US" dirty="0"/>
              <a:t>signed short;</a:t>
            </a:r>
            <a:endParaRPr lang="bg-BG" dirty="0"/>
          </a:p>
          <a:p>
            <a:pPr lvl="1"/>
            <a:r>
              <a:rPr lang="en-US" dirty="0"/>
              <a:t>signed </a:t>
            </a:r>
            <a:r>
              <a:rPr lang="en-US" dirty="0" err="1"/>
              <a:t>int</a:t>
            </a:r>
            <a:r>
              <a:rPr lang="en-US" dirty="0"/>
              <a:t>;</a:t>
            </a:r>
            <a:endParaRPr lang="bg-BG" dirty="0"/>
          </a:p>
          <a:p>
            <a:pPr lvl="1"/>
            <a:r>
              <a:rPr lang="en-US" dirty="0"/>
              <a:t>signed long;</a:t>
            </a:r>
          </a:p>
          <a:p>
            <a:pPr lvl="1"/>
            <a:r>
              <a:rPr lang="en-US" dirty="0"/>
              <a:t>signed long </a:t>
            </a:r>
            <a:r>
              <a:rPr lang="en-US" dirty="0" err="1"/>
              <a:t>long</a:t>
            </a:r>
            <a:r>
              <a:rPr lang="en-US" dirty="0"/>
              <a:t>;</a:t>
            </a:r>
            <a:endParaRPr lang="bg-BG" dirty="0"/>
          </a:p>
          <a:p>
            <a:r>
              <a:rPr lang="bg-BG" b="1" dirty="0"/>
              <a:t>Типове без знак </a:t>
            </a:r>
            <a:r>
              <a:rPr lang="bg-BG" dirty="0"/>
              <a:t>се означават с ключовата дума </a:t>
            </a:r>
            <a:r>
              <a:rPr lang="en-US" b="1" dirty="0"/>
              <a:t>unsigned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en-US" dirty="0"/>
              <a:t>unsigned char;</a:t>
            </a:r>
            <a:endParaRPr lang="bg-BG" dirty="0"/>
          </a:p>
          <a:p>
            <a:pPr lvl="1"/>
            <a:r>
              <a:rPr lang="en-US" dirty="0"/>
              <a:t>unsigned short;</a:t>
            </a:r>
            <a:endParaRPr lang="bg-BG" dirty="0"/>
          </a:p>
          <a:p>
            <a:pPr lvl="1"/>
            <a:r>
              <a:rPr lang="en-US" dirty="0"/>
              <a:t>unsigned </a:t>
            </a:r>
            <a:r>
              <a:rPr lang="en-US" dirty="0" err="1"/>
              <a:t>int</a:t>
            </a:r>
            <a:r>
              <a:rPr lang="en-US" dirty="0"/>
              <a:t>;</a:t>
            </a:r>
            <a:endParaRPr lang="bg-BG" dirty="0"/>
          </a:p>
          <a:p>
            <a:pPr lvl="1"/>
            <a:r>
              <a:rPr lang="en-US" dirty="0"/>
              <a:t>unsigned long;</a:t>
            </a:r>
          </a:p>
          <a:p>
            <a:pPr lvl="1"/>
            <a:r>
              <a:rPr lang="en-US" dirty="0"/>
              <a:t>unsigned long </a:t>
            </a:r>
            <a:r>
              <a:rPr lang="en-US" dirty="0" err="1"/>
              <a:t>long</a:t>
            </a:r>
            <a:r>
              <a:rPr lang="en-US" dirty="0"/>
              <a:t>;</a:t>
            </a:r>
            <a:endParaRPr lang="bg-BG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671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Целочислени типове със знак и без знак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30933" cy="1603375"/>
          </a:xfrm>
        </p:spPr>
        <p:txBody>
          <a:bodyPr>
            <a:normAutofit fontScale="70000" lnSpcReduction="20000"/>
          </a:bodyPr>
          <a:lstStyle/>
          <a:p>
            <a:r>
              <a:rPr lang="bg-BG" dirty="0"/>
              <a:t>При типовете със знак, </a:t>
            </a:r>
            <a:r>
              <a:rPr lang="bg-BG" b="1" dirty="0"/>
              <a:t>знакът се определя от първия бит на числото. </a:t>
            </a:r>
            <a:r>
              <a:rPr lang="bg-BG" dirty="0"/>
              <a:t>Ако стойността му е:</a:t>
            </a:r>
          </a:p>
          <a:p>
            <a:pPr lvl="1"/>
            <a:r>
              <a:rPr lang="bg-BG" dirty="0"/>
              <a:t>1 – минус;</a:t>
            </a:r>
          </a:p>
          <a:p>
            <a:pPr lvl="1"/>
            <a:r>
              <a:rPr lang="bg-BG" dirty="0"/>
              <a:t>0 – плюс; </a:t>
            </a:r>
          </a:p>
          <a:p>
            <a:r>
              <a:rPr lang="bg-BG" dirty="0"/>
              <a:t>В следващата таблица са представени </a:t>
            </a:r>
            <a:r>
              <a:rPr lang="bg-BG" dirty="0" err="1"/>
              <a:t>дефиниционните</a:t>
            </a:r>
            <a:r>
              <a:rPr lang="bg-BG" dirty="0"/>
              <a:t> области на основните типове: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981401"/>
              </p:ext>
            </p:extLst>
          </p:nvPr>
        </p:nvGraphicFramePr>
        <p:xfrm>
          <a:off x="982131" y="3208867"/>
          <a:ext cx="8627536" cy="2560320"/>
        </p:xfrm>
        <a:graphic>
          <a:graphicData uri="http://schemas.openxmlformats.org/drawingml/2006/table">
            <a:tbl>
              <a:tblPr/>
              <a:tblGrid>
                <a:gridCol w="2971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2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819">
                <a:tc>
                  <a:txBody>
                    <a:bodyPr/>
                    <a:lstStyle/>
                    <a:p>
                      <a:r>
                        <a:rPr lang="bg-BG" b="1" dirty="0">
                          <a:effectLst/>
                        </a:rPr>
                        <a:t>тип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bg-BG" b="1" dirty="0">
                          <a:effectLst/>
                        </a:rPr>
                        <a:t>стойности в интервал</a:t>
                      </a:r>
                      <a:endParaRPr lang="en-US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81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short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[-32 768, 32 767]</a:t>
                      </a:r>
                      <a:r>
                        <a:rPr lang="en-US" baseline="0" dirty="0">
                          <a:effectLst/>
                        </a:rPr>
                        <a:t> </a:t>
                      </a:r>
                      <a:endParaRPr lang="bg-BG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effectLst/>
                        </a:rPr>
                        <a:t>= </a:t>
                      </a:r>
                      <a:r>
                        <a:rPr lang="en-US" dirty="0">
                          <a:effectLst/>
                        </a:rPr>
                        <a:t>[2</a:t>
                      </a:r>
                      <a:r>
                        <a:rPr lang="en-US" baseline="30000" dirty="0">
                          <a:effectLst/>
                        </a:rPr>
                        <a:t>15, </a:t>
                      </a:r>
                      <a:r>
                        <a:rPr lang="en-US" dirty="0">
                          <a:effectLst/>
                        </a:rPr>
                        <a:t>2</a:t>
                      </a:r>
                      <a:r>
                        <a:rPr lang="en-US" baseline="30000" dirty="0">
                          <a:effectLst/>
                        </a:rPr>
                        <a:t>15</a:t>
                      </a:r>
                      <a:r>
                        <a:rPr lang="en-US" dirty="0">
                          <a:effectLst/>
                        </a:rPr>
                        <a:t>-1]</a:t>
                      </a:r>
                      <a:endParaRPr lang="bg-BG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81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unsigned</a:t>
                      </a:r>
                      <a:r>
                        <a:rPr lang="en-US" baseline="0" dirty="0">
                          <a:effectLst/>
                        </a:rPr>
                        <a:t> short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[0, </a:t>
                      </a:r>
                      <a:r>
                        <a:rPr lang="bg-BG" dirty="0">
                          <a:effectLst/>
                        </a:rPr>
                        <a:t>65 53</a:t>
                      </a:r>
                      <a:r>
                        <a:rPr lang="en-US" dirty="0">
                          <a:effectLst/>
                        </a:rPr>
                        <a:t>5]</a:t>
                      </a:r>
                      <a:endParaRPr lang="bg-BG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= [0, 2</a:t>
                      </a:r>
                      <a:r>
                        <a:rPr lang="en-US" baseline="30000" dirty="0">
                          <a:effectLst/>
                        </a:rPr>
                        <a:t>16</a:t>
                      </a:r>
                      <a:r>
                        <a:rPr lang="en-US" dirty="0">
                          <a:effectLst/>
                        </a:rPr>
                        <a:t>-1]</a:t>
                      </a:r>
                      <a:endParaRPr lang="bg-BG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819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int</a:t>
                      </a:r>
                      <a:r>
                        <a:rPr lang="en-US" dirty="0">
                          <a:effectLst/>
                        </a:rPr>
                        <a:t>, long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[</a:t>
                      </a:r>
                      <a:r>
                        <a:rPr lang="bg-BG" dirty="0"/>
                        <a:t>-2</a:t>
                      </a:r>
                      <a:r>
                        <a:rPr lang="en-US" dirty="0"/>
                        <a:t> </a:t>
                      </a:r>
                      <a:r>
                        <a:rPr lang="bg-BG" dirty="0"/>
                        <a:t>147</a:t>
                      </a:r>
                      <a:r>
                        <a:rPr lang="en-US" dirty="0"/>
                        <a:t> </a:t>
                      </a:r>
                      <a:r>
                        <a:rPr lang="bg-BG" dirty="0"/>
                        <a:t>483</a:t>
                      </a:r>
                      <a:r>
                        <a:rPr lang="en-US" dirty="0"/>
                        <a:t> </a:t>
                      </a:r>
                      <a:r>
                        <a:rPr lang="bg-BG" dirty="0"/>
                        <a:t>648</a:t>
                      </a:r>
                      <a:r>
                        <a:rPr lang="en-US" dirty="0"/>
                        <a:t>, </a:t>
                      </a:r>
                      <a:r>
                        <a:rPr lang="bg-BG" dirty="0"/>
                        <a:t>-2</a:t>
                      </a:r>
                      <a:r>
                        <a:rPr lang="en-US" dirty="0"/>
                        <a:t> </a:t>
                      </a:r>
                      <a:r>
                        <a:rPr lang="bg-BG" dirty="0"/>
                        <a:t>147</a:t>
                      </a:r>
                      <a:r>
                        <a:rPr lang="en-US" dirty="0"/>
                        <a:t> </a:t>
                      </a:r>
                      <a:r>
                        <a:rPr lang="bg-BG" dirty="0"/>
                        <a:t>483</a:t>
                      </a:r>
                      <a:r>
                        <a:rPr lang="en-US" dirty="0"/>
                        <a:t> </a:t>
                      </a:r>
                      <a:r>
                        <a:rPr lang="bg-BG" dirty="0"/>
                        <a:t>64</a:t>
                      </a:r>
                      <a:r>
                        <a:rPr lang="en-US" dirty="0"/>
                        <a:t>7</a:t>
                      </a:r>
                      <a:r>
                        <a:rPr lang="en-US" dirty="0">
                          <a:effectLst/>
                        </a:rPr>
                        <a:t>]</a:t>
                      </a:r>
                      <a:endParaRPr lang="bg-BG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= [2</a:t>
                      </a:r>
                      <a:r>
                        <a:rPr lang="en-US" baseline="30000" dirty="0">
                          <a:effectLst/>
                        </a:rPr>
                        <a:t>31, </a:t>
                      </a:r>
                      <a:r>
                        <a:rPr lang="en-US" dirty="0">
                          <a:effectLst/>
                        </a:rPr>
                        <a:t>2</a:t>
                      </a:r>
                      <a:r>
                        <a:rPr lang="en-US" baseline="30000" dirty="0">
                          <a:effectLst/>
                        </a:rPr>
                        <a:t>31</a:t>
                      </a:r>
                      <a:r>
                        <a:rPr lang="en-US" dirty="0">
                          <a:effectLst/>
                        </a:rPr>
                        <a:t>-1]</a:t>
                      </a:r>
                      <a:endParaRPr lang="bg-BG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81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unsigned</a:t>
                      </a:r>
                      <a:r>
                        <a:rPr lang="en-US" baseline="0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int</a:t>
                      </a:r>
                      <a:r>
                        <a:rPr lang="en-US" dirty="0">
                          <a:effectLst/>
                        </a:rPr>
                        <a:t>, unsigned</a:t>
                      </a:r>
                      <a:r>
                        <a:rPr lang="en-US" baseline="0" dirty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long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[</a:t>
                      </a:r>
                      <a:r>
                        <a:rPr lang="bg-BG" dirty="0">
                          <a:effectLst/>
                        </a:rPr>
                        <a:t>0, 4 294 967 29</a:t>
                      </a:r>
                      <a:r>
                        <a:rPr lang="en-US" dirty="0">
                          <a:effectLst/>
                        </a:rPr>
                        <a:t>5]</a:t>
                      </a:r>
                      <a:endParaRPr lang="bg-BG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= [0, 2</a:t>
                      </a:r>
                      <a:r>
                        <a:rPr lang="en-US" baseline="30000" dirty="0">
                          <a:effectLst/>
                        </a:rPr>
                        <a:t>32</a:t>
                      </a:r>
                      <a:r>
                        <a:rPr lang="en-US" dirty="0">
                          <a:effectLst/>
                        </a:rPr>
                        <a:t>-1]</a:t>
                      </a:r>
                      <a:endParaRPr lang="bg-BG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81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long </a:t>
                      </a:r>
                      <a:r>
                        <a:rPr lang="en-US" dirty="0" err="1">
                          <a:effectLst/>
                        </a:rPr>
                        <a:t>long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bg-BG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= [2</a:t>
                      </a:r>
                      <a:r>
                        <a:rPr lang="en-US" baseline="30000" dirty="0">
                          <a:effectLst/>
                        </a:rPr>
                        <a:t>63, </a:t>
                      </a:r>
                      <a:r>
                        <a:rPr lang="en-US" dirty="0">
                          <a:effectLst/>
                        </a:rPr>
                        <a:t>2</a:t>
                      </a:r>
                      <a:r>
                        <a:rPr lang="en-US" baseline="30000" dirty="0">
                          <a:effectLst/>
                        </a:rPr>
                        <a:t>63</a:t>
                      </a:r>
                      <a:r>
                        <a:rPr lang="en-US" dirty="0">
                          <a:effectLst/>
                        </a:rPr>
                        <a:t>-1]</a:t>
                      </a:r>
                      <a:endParaRPr lang="bg-BG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unsigned</a:t>
                      </a:r>
                      <a:r>
                        <a:rPr lang="en-US" baseline="0" dirty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long </a:t>
                      </a:r>
                      <a:r>
                        <a:rPr lang="en-US" dirty="0" err="1">
                          <a:effectLst/>
                        </a:rPr>
                        <a:t>long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bg-BG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= [0,</a:t>
                      </a:r>
                      <a:r>
                        <a:rPr lang="en-US" baseline="30000" dirty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2</a:t>
                      </a:r>
                      <a:r>
                        <a:rPr lang="en-US" baseline="30000" dirty="0">
                          <a:effectLst/>
                        </a:rPr>
                        <a:t>64</a:t>
                      </a:r>
                      <a:r>
                        <a:rPr lang="en-US" dirty="0">
                          <a:effectLst/>
                        </a:rPr>
                        <a:t>-1]</a:t>
                      </a:r>
                      <a:endParaRPr lang="bg-BG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773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Литерали за цели числа в </a:t>
            </a:r>
            <a:r>
              <a:rPr lang="en-US" dirty="0"/>
              <a:t>C++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4630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Литералите са неименувани константи (на които не задаваме тип, но), които автоматично получават тип при компилиране.</a:t>
            </a:r>
          </a:p>
          <a:p>
            <a:r>
              <a:rPr lang="bg-BG" dirty="0"/>
              <a:t>По подразбиране </a:t>
            </a:r>
            <a:r>
              <a:rPr lang="bg-BG" b="1" dirty="0"/>
              <a:t>целочислените литерали получават тип </a:t>
            </a:r>
            <a:r>
              <a:rPr lang="en-US" b="1" dirty="0"/>
              <a:t>int</a:t>
            </a:r>
            <a:r>
              <a:rPr lang="bg-BG" dirty="0"/>
              <a:t>.</a:t>
            </a:r>
          </a:p>
          <a:p>
            <a:r>
              <a:rPr lang="bg-BG" dirty="0"/>
              <a:t> Литералите за </a:t>
            </a:r>
            <a:r>
              <a:rPr lang="en-US" dirty="0"/>
              <a:t>char </a:t>
            </a:r>
            <a:r>
              <a:rPr lang="bg-BG" dirty="0"/>
              <a:t>и </a:t>
            </a:r>
            <a:r>
              <a:rPr lang="en-US" dirty="0"/>
              <a:t>short </a:t>
            </a:r>
            <a:r>
              <a:rPr lang="bg-BG" dirty="0"/>
              <a:t>се дефинират чрез типа </a:t>
            </a:r>
            <a:r>
              <a:rPr lang="en-US" dirty="0" err="1"/>
              <a:t>int</a:t>
            </a:r>
            <a:r>
              <a:rPr lang="en-US" dirty="0"/>
              <a:t>;</a:t>
            </a:r>
            <a:r>
              <a:rPr lang="bg-BG" dirty="0"/>
              <a:t> за да се укаже, че литерала е от тип </a:t>
            </a:r>
            <a:r>
              <a:rPr lang="en-US" b="1" dirty="0"/>
              <a:t>long</a:t>
            </a:r>
            <a:r>
              <a:rPr lang="bg-BG" dirty="0"/>
              <a:t>, след числото се записва буквата </a:t>
            </a:r>
            <a:r>
              <a:rPr lang="bg-BG" b="1" dirty="0"/>
              <a:t>‘L’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/>
              <a:t>или ‘l’</a:t>
            </a:r>
            <a:r>
              <a:rPr lang="en-US" dirty="0"/>
              <a:t> –</a:t>
            </a:r>
            <a:r>
              <a:rPr lang="bg-BG" dirty="0"/>
              <a:t> този вариант не е много четим</a:t>
            </a:r>
            <a:r>
              <a:rPr lang="en-US" dirty="0"/>
              <a:t>); </a:t>
            </a:r>
            <a:r>
              <a:rPr lang="bg-BG" dirty="0"/>
              <a:t>за </a:t>
            </a:r>
            <a:r>
              <a:rPr lang="en-US" b="1" dirty="0"/>
              <a:t>long </a:t>
            </a:r>
            <a:r>
              <a:rPr lang="en-US" b="1" dirty="0" err="1"/>
              <a:t>long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b="1" dirty="0"/>
              <a:t>LL</a:t>
            </a:r>
            <a:r>
              <a:rPr lang="en-US" dirty="0"/>
              <a:t>. </a:t>
            </a:r>
            <a:r>
              <a:rPr lang="bg-BG" dirty="0"/>
              <a:t>Съответно, различните литерали заемат различен размер в паметта…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 = 20;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year = 2015;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counter = 33000;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identificator1 = 5L;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identificator2 = 5LL;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7969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Представяне на числата в различни бройни системи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В </a:t>
            </a:r>
            <a:r>
              <a:rPr lang="en-US" dirty="0"/>
              <a:t>C++ </a:t>
            </a:r>
            <a:r>
              <a:rPr lang="bg-BG" dirty="0"/>
              <a:t>може да се задават числа в различни бройни системи – с основа 2, 8, 10, 16.</a:t>
            </a:r>
          </a:p>
          <a:p>
            <a:r>
              <a:rPr lang="bg-BG" dirty="0"/>
              <a:t>Стандартният начин за показване на стойностите е в десетична бройна система, без значение от начина на задаването им.</a:t>
            </a:r>
          </a:p>
          <a:p>
            <a:r>
              <a:rPr lang="bg-BG" dirty="0"/>
              <a:t>Особености при представянията на числата в различни бройни системи са:</a:t>
            </a:r>
          </a:p>
          <a:p>
            <a:pPr lvl="1"/>
            <a:r>
              <a:rPr lang="bg-BG" dirty="0"/>
              <a:t>двоична – започват с </a:t>
            </a:r>
            <a:r>
              <a:rPr lang="bg-BG" b="1" dirty="0"/>
              <a:t>0</a:t>
            </a:r>
            <a:r>
              <a:rPr lang="en-US" b="1" dirty="0"/>
              <a:t>b</a:t>
            </a:r>
            <a:r>
              <a:rPr lang="bg-BG" dirty="0"/>
              <a:t> (или 0</a:t>
            </a:r>
            <a:r>
              <a:rPr lang="en-US" dirty="0"/>
              <a:t>B</a:t>
            </a:r>
            <a:r>
              <a:rPr lang="bg-BG" dirty="0"/>
              <a:t>); използваните цифри са {0, 1};</a:t>
            </a:r>
          </a:p>
          <a:p>
            <a:pPr lvl="1"/>
            <a:r>
              <a:rPr lang="bg-BG" dirty="0" err="1"/>
              <a:t>осмична</a:t>
            </a:r>
            <a:r>
              <a:rPr lang="bg-BG" dirty="0"/>
              <a:t> – започват с </a:t>
            </a:r>
            <a:r>
              <a:rPr lang="bg-BG" b="1" dirty="0"/>
              <a:t>0</a:t>
            </a:r>
            <a:r>
              <a:rPr lang="bg-BG" dirty="0"/>
              <a:t>; използваните цифри са {0, 1, 2, 3, 4, 5, 6, 7};</a:t>
            </a:r>
          </a:p>
          <a:p>
            <a:pPr lvl="1"/>
            <a:r>
              <a:rPr lang="bg-BG" dirty="0"/>
              <a:t>десетична – използваните цифри са </a:t>
            </a:r>
            <a:r>
              <a:rPr lang="en-US" dirty="0"/>
              <a:t>{0, 1, 2, 3, 4, 5, 6, 7, 8, 9};</a:t>
            </a:r>
            <a:endParaRPr lang="bg-BG" dirty="0"/>
          </a:p>
          <a:p>
            <a:pPr lvl="1"/>
            <a:r>
              <a:rPr lang="bg-BG" dirty="0"/>
              <a:t>шестнайсетична – започват с </a:t>
            </a:r>
            <a:r>
              <a:rPr lang="bg-BG" b="1" dirty="0"/>
              <a:t>0</a:t>
            </a:r>
            <a:r>
              <a:rPr lang="en-US" b="1" dirty="0"/>
              <a:t>x</a:t>
            </a:r>
            <a:r>
              <a:rPr lang="bg-BG" dirty="0"/>
              <a:t> (или 0</a:t>
            </a:r>
            <a:r>
              <a:rPr lang="en-US" dirty="0"/>
              <a:t>X</a:t>
            </a:r>
            <a:r>
              <a:rPr lang="bg-BG" dirty="0"/>
              <a:t>); използваните цифри са {0, 1, 2, 3, 4, 5, 6, 7, 8, 9, </a:t>
            </a:r>
            <a:r>
              <a:rPr lang="en-US" dirty="0"/>
              <a:t>A</a:t>
            </a:r>
            <a:r>
              <a:rPr lang="bg-BG" dirty="0"/>
              <a:t>, </a:t>
            </a:r>
            <a:r>
              <a:rPr lang="en-US" dirty="0"/>
              <a:t>B</a:t>
            </a:r>
            <a:r>
              <a:rPr lang="bg-BG" dirty="0"/>
              <a:t>, </a:t>
            </a:r>
            <a:r>
              <a:rPr lang="en-US" dirty="0"/>
              <a:t>C</a:t>
            </a:r>
            <a:r>
              <a:rPr lang="bg-BG" dirty="0"/>
              <a:t>, </a:t>
            </a:r>
            <a:r>
              <a:rPr lang="en-US" dirty="0"/>
              <a:t>D</a:t>
            </a:r>
            <a:r>
              <a:rPr lang="bg-BG" dirty="0"/>
              <a:t>, </a:t>
            </a:r>
            <a:r>
              <a:rPr lang="en-US" dirty="0"/>
              <a:t>E</a:t>
            </a:r>
            <a:r>
              <a:rPr lang="bg-BG" dirty="0"/>
              <a:t>, </a:t>
            </a:r>
            <a:r>
              <a:rPr lang="en-US" dirty="0"/>
              <a:t>F</a:t>
            </a:r>
            <a:r>
              <a:rPr lang="bg-BG" dirty="0"/>
              <a:t>}; цифрите над 9 може да се задават с малки или главни букви.</a:t>
            </a:r>
          </a:p>
          <a:p>
            <a:r>
              <a:rPr lang="bg-BG" dirty="0"/>
              <a:t>Тези правила са илюстрирани в следващия примерен код: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65659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Литерали за цели числа в различни бройни системи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-0b110;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основа 2 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octalNumber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037;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основа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19;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основа 10</a:t>
            </a: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hexNumber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-0xFE;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основа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16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binNumber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octalNumber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octalNumber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decimalNumber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hexNumber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hexNumber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b="1" dirty="0"/>
              <a:t>Резултат:</a:t>
            </a:r>
            <a:endParaRPr lang="bg-BG" dirty="0"/>
          </a:p>
          <a:p>
            <a:pPr marL="0" indent="0">
              <a:buNone/>
            </a:pPr>
            <a:r>
              <a:rPr lang="bg-BG" dirty="0" err="1"/>
              <a:t>binNumber</a:t>
            </a:r>
            <a:r>
              <a:rPr lang="en-US" dirty="0"/>
              <a:t> </a:t>
            </a:r>
            <a:r>
              <a:rPr lang="bg-BG" dirty="0"/>
              <a:t>-&gt;</a:t>
            </a:r>
            <a:r>
              <a:rPr lang="en-US" dirty="0"/>
              <a:t> </a:t>
            </a:r>
            <a:r>
              <a:rPr lang="bg-BG" dirty="0"/>
              <a:t>-6</a:t>
            </a:r>
          </a:p>
          <a:p>
            <a:pPr marL="0" indent="0">
              <a:buNone/>
            </a:pPr>
            <a:r>
              <a:rPr lang="bg-BG" dirty="0" err="1"/>
              <a:t>octalNumber</a:t>
            </a:r>
            <a:r>
              <a:rPr lang="en-US" dirty="0"/>
              <a:t> </a:t>
            </a:r>
            <a:r>
              <a:rPr lang="bg-BG" dirty="0"/>
              <a:t>-&gt;</a:t>
            </a:r>
            <a:r>
              <a:rPr lang="en-US" dirty="0"/>
              <a:t> </a:t>
            </a:r>
            <a:r>
              <a:rPr lang="bg-BG" dirty="0"/>
              <a:t>31</a:t>
            </a:r>
          </a:p>
          <a:p>
            <a:pPr marL="0" indent="0">
              <a:buNone/>
            </a:pPr>
            <a:r>
              <a:rPr lang="bg-BG" dirty="0" err="1"/>
              <a:t>decimalNumber</a:t>
            </a:r>
            <a:r>
              <a:rPr lang="en-US" dirty="0"/>
              <a:t> </a:t>
            </a:r>
            <a:r>
              <a:rPr lang="bg-BG" dirty="0"/>
              <a:t>-&gt;</a:t>
            </a:r>
            <a:r>
              <a:rPr lang="en-US" dirty="0"/>
              <a:t> </a:t>
            </a:r>
            <a:r>
              <a:rPr lang="bg-BG" dirty="0"/>
              <a:t>19</a:t>
            </a:r>
          </a:p>
          <a:p>
            <a:pPr marL="0" indent="0">
              <a:buNone/>
            </a:pPr>
            <a:r>
              <a:rPr lang="bg-BG" dirty="0" err="1"/>
              <a:t>hexNumber</a:t>
            </a:r>
            <a:r>
              <a:rPr lang="en-US" dirty="0"/>
              <a:t> </a:t>
            </a:r>
            <a:r>
              <a:rPr lang="bg-BG" dirty="0"/>
              <a:t>-&gt;</a:t>
            </a:r>
            <a:r>
              <a:rPr lang="en-US" dirty="0"/>
              <a:t> </a:t>
            </a:r>
            <a:r>
              <a:rPr lang="bg-BG" dirty="0"/>
              <a:t>-254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3968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20956</TotalTime>
  <Words>3450</Words>
  <Application>Microsoft Office PowerPoint</Application>
  <PresentationFormat>Widescreen</PresentationFormat>
  <Paragraphs>385</Paragraphs>
  <Slides>31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Програмиране (със C++)   6. Типове данни за цели и реални числа </vt:lpstr>
      <vt:lpstr>PowerPoint Presentation</vt:lpstr>
      <vt:lpstr>Основни типове за цели числа в C++</vt:lpstr>
      <vt:lpstr>Брой стойности в целочислените типове</vt:lpstr>
      <vt:lpstr>Целочислени типове със знак и без знак (1)</vt:lpstr>
      <vt:lpstr>Целочислени типове със знак и без знак (2)</vt:lpstr>
      <vt:lpstr>Литерали за цели числа в C++</vt:lpstr>
      <vt:lpstr>Представяне на числата в различни бройни системи</vt:lpstr>
      <vt:lpstr>Литерали за цели числа в различни бройни системи</vt:lpstr>
      <vt:lpstr>Типове за реални числа</vt:lpstr>
      <vt:lpstr>Реални числа с плаваща запетая</vt:lpstr>
      <vt:lpstr>Реални числа с фиксирана запетая</vt:lpstr>
      <vt:lpstr>Типове за реални числа с плаваща запетая в C++</vt:lpstr>
      <vt:lpstr>Литерали за реални числа в C++</vt:lpstr>
      <vt:lpstr>Пример – литерали за реални числа</vt:lpstr>
      <vt:lpstr>Форматиране на числата</vt:lpstr>
      <vt:lpstr>Специални стойности за реалните числа с плаваща запетая</vt:lpstr>
      <vt:lpstr>Съвместимост на типове</vt:lpstr>
      <vt:lpstr>Преобразуване по тип</vt:lpstr>
      <vt:lpstr>Преобразуване по тип - пример</vt:lpstr>
      <vt:lpstr>Аритметични операции</vt:lpstr>
      <vt:lpstr>Операции ++ и --</vt:lpstr>
      <vt:lpstr>Оператори/ции ++ и -- - пример</vt:lpstr>
      <vt:lpstr>Особености при аритметичните операции</vt:lpstr>
      <vt:lpstr>Операции (релации) за сравнение</vt:lpstr>
      <vt:lpstr>Математически константи и функции в C++</vt:lpstr>
      <vt:lpstr>Функции и константи – Пример (1)</vt:lpstr>
      <vt:lpstr>Функции и константи – Пример (2)</vt:lpstr>
      <vt:lpstr>Функции и константи – Пример (3)</vt:lpstr>
      <vt:lpstr>Функции и константи – Пример (4)</vt:lpstr>
      <vt:lpstr>Функции и константи – Пример (5)</vt:lpstr>
    </vt:vector>
  </TitlesOfParts>
  <Company>ФМИ-ПУ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Програмиране (със C++)   6. Типове данни за цели и реални числа</dc:title>
  <dc:creator>Емил Хаджиколев</dc:creator>
  <cp:lastModifiedBy>ssomov ssomov</cp:lastModifiedBy>
  <cp:revision>471</cp:revision>
  <dcterms:created xsi:type="dcterms:W3CDTF">2016-10-15T19:21:59Z</dcterms:created>
  <dcterms:modified xsi:type="dcterms:W3CDTF">2021-10-12T10:35:15Z</dcterms:modified>
</cp:coreProperties>
</file>