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other#Conditional_operator" TargetMode="External"/><Relationship Id="rId7" Type="http://schemas.openxmlformats.org/officeDocument/2006/relationships/hyperlink" Target="http://en.cppreference.com/w/cpp/language/operator_other#Built-in_comma_operator" TargetMode="External"/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operator_assignment#Builtin_compound_assignment" TargetMode="External"/><Relationship Id="rId5" Type="http://schemas.openxmlformats.org/officeDocument/2006/relationships/hyperlink" Target="http://en.cppreference.com/w/cpp/language/operator_assignment#Builtin_direct_assignment" TargetMode="External"/><Relationship Id="rId4" Type="http://schemas.openxmlformats.org/officeDocument/2006/relationships/hyperlink" Target="http://en.cppreference.com/w/cpp/language/thr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operator_member_access#Built-in_member_access_operators" TargetMode="External"/><Relationship Id="rId13" Type="http://schemas.openxmlformats.org/officeDocument/2006/relationships/hyperlink" Target="http://en.cppreference.com/w/cpp/language/operator_member_access#Built-in_address-of_operator" TargetMode="External"/><Relationship Id="rId3" Type="http://schemas.openxmlformats.org/officeDocument/2006/relationships/hyperlink" Target="http://en.cppreference.com/w/cpp/language/identifiers#Qualified_identifiers" TargetMode="External"/><Relationship Id="rId7" Type="http://schemas.openxmlformats.org/officeDocument/2006/relationships/hyperlink" Target="http://en.cppreference.com/w/cpp/language/operator_member_access#Built-in_subscript_operator" TargetMode="External"/><Relationship Id="rId12" Type="http://schemas.openxmlformats.org/officeDocument/2006/relationships/hyperlink" Target="http://en.cppreference.com/w/cpp/language/operator_member_access#Built-in_indirection_operator" TargetMode="External"/><Relationship Id="rId2" Type="http://schemas.openxmlformats.org/officeDocument/2006/relationships/hyperlink" Target="http://en.cppreference.com/w/cpp/language/operator_precedence" TargetMode="External"/><Relationship Id="rId16" Type="http://schemas.openxmlformats.org/officeDocument/2006/relationships/hyperlink" Target="http://en.cppreference.com/w/cpp/language/de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operator_other#Built-in_function_call_operator" TargetMode="External"/><Relationship Id="rId11" Type="http://schemas.openxmlformats.org/officeDocument/2006/relationships/hyperlink" Target="http://en.cppreference.com/w/cpp/language/operator_arithmetic#Bitwise_logic_operators" TargetMode="External"/><Relationship Id="rId5" Type="http://schemas.openxmlformats.org/officeDocument/2006/relationships/hyperlink" Target="http://en.cppreference.com/w/cpp/language/explicit_cast" TargetMode="External"/><Relationship Id="rId15" Type="http://schemas.openxmlformats.org/officeDocument/2006/relationships/hyperlink" Target="http://en.cppreference.com/w/cpp/language/new" TargetMode="External"/><Relationship Id="rId10" Type="http://schemas.openxmlformats.org/officeDocument/2006/relationships/hyperlink" Target="http://en.cppreference.com/w/cpp/language/operator_logical" TargetMode="External"/><Relationship Id="rId4" Type="http://schemas.openxmlformats.org/officeDocument/2006/relationships/hyperlink" Target="http://en.cppreference.com/w/cpp/language/operator_incdec" TargetMode="External"/><Relationship Id="rId9" Type="http://schemas.openxmlformats.org/officeDocument/2006/relationships/hyperlink" Target="http://en.cppreference.com/w/cpp/language/operator_arithmetic#Unary_arithmetic_operators" TargetMode="External"/><Relationship Id="rId14" Type="http://schemas.openxmlformats.org/officeDocument/2006/relationships/hyperlink" Target="http://en.cppreference.com/w/cpp/language/sizeo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operator_arithmetic#Bitwise_logic_operators" TargetMode="External"/><Relationship Id="rId3" Type="http://schemas.openxmlformats.org/officeDocument/2006/relationships/hyperlink" Target="http://en.cppreference.com/w/cpp/language/operator_member_access#Built-in_pointer-to-member_access_operators" TargetMode="External"/><Relationship Id="rId7" Type="http://schemas.openxmlformats.org/officeDocument/2006/relationships/hyperlink" Target="http://en.cppreference.com/w/cpp/language/operator_comparison" TargetMode="External"/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operator_arithmetic#Bitwise_shift_operators" TargetMode="External"/><Relationship Id="rId5" Type="http://schemas.openxmlformats.org/officeDocument/2006/relationships/hyperlink" Target="http://en.cppreference.com/w/cpp/language/operator_arithmetic#Additive_operators" TargetMode="External"/><Relationship Id="rId4" Type="http://schemas.openxmlformats.org/officeDocument/2006/relationships/hyperlink" Target="http://en.cppreference.com/w/cpp/language/operator_arithmetic#Multiplicative_operators" TargetMode="External"/><Relationship Id="rId9" Type="http://schemas.openxmlformats.org/officeDocument/2006/relationships/hyperlink" Target="http://en.cppreference.com/w/cpp/language/operator_logi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5400" dirty="0"/>
              <a:t>9. </a:t>
            </a:r>
            <a:r>
              <a:rPr lang="bg-BG" sz="5400" dirty="0"/>
              <a:t>Изрази. Приоритет и асоциативност на операторите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Приоритет и асоциативност на операциите в </a:t>
            </a:r>
            <a:r>
              <a:rPr lang="en-US" sz="3200" dirty="0"/>
              <a:t>C++ (</a:t>
            </a:r>
            <a:r>
              <a:rPr lang="en-US" sz="3200" dirty="0">
                <a:hlinkClick r:id="rId2"/>
              </a:rPr>
              <a:t>http://en.cppreference.com/w/cpp/language/operator_precedence</a:t>
            </a:r>
            <a:r>
              <a:rPr lang="en-US" sz="3200" dirty="0"/>
              <a:t>) (2)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949288"/>
              </p:ext>
            </p:extLst>
          </p:nvPr>
        </p:nvGraphicFramePr>
        <p:xfrm>
          <a:off x="1176866" y="1825621"/>
          <a:ext cx="6182780" cy="4038264"/>
        </p:xfrm>
        <a:graphic>
          <a:graphicData uri="http://schemas.openxmlformats.org/drawingml/2006/table">
            <a:tbl>
              <a:tblPr/>
              <a:tblGrid>
                <a:gridCol w="154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58"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Приоритет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Оператор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Асоциативност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58">
                <a:tc rowSpan="7"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15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a?b:c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" tooltip="cpp/language/operator other"/>
                        </a:rPr>
                        <a:t>Ternary conditional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дясно на ляво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5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throw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" tooltip="cpp/language/throw"/>
                        </a:rPr>
                        <a:t>throw operator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9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pp/language/operator assignment"/>
                        </a:rPr>
                        <a:t>Direct assignment</a:t>
                      </a:r>
                      <a:r>
                        <a:rPr lang="en-US" sz="1200">
                          <a:effectLst/>
                        </a:rPr>
                        <a:t> (provided by default for C++ classes)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75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+=   -=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 dirty="0">
                          <a:effectLst/>
                        </a:rPr>
                        <a:t> by sum and difference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9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*=   /=   %=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>
                          <a:effectLst/>
                        </a:rPr>
                        <a:t> by product, quotient, and remainder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9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&lt;&lt;=   &gt;&gt;=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>
                          <a:effectLst/>
                        </a:rPr>
                        <a:t> by bitwise left shift and right shift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67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&amp;=   ^=   |=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>
                          <a:effectLst/>
                        </a:rPr>
                        <a:t> by bitwise AND, XOR, and OR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16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,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other"/>
                        </a:rPr>
                        <a:t>Comma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ляво на дясно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6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Други оператори (оператори за присвояване</a:t>
            </a:r>
            <a:r>
              <a:rPr lang="en-US" dirty="0"/>
              <a:t> </a:t>
            </a:r>
            <a:r>
              <a:rPr lang="bg-BG" dirty="0"/>
              <a:t>и др.)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Изрази;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Приоритет на операторите;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Преобразуване на типове;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Асоциативност.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Операции/оператори за присвояване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411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Стандартен оператор за присвояване: =</a:t>
            </a:r>
          </a:p>
          <a:p>
            <a:pPr marL="0" indent="0">
              <a:buNone/>
            </a:pPr>
            <a:r>
              <a:rPr lang="bg-BG" dirty="0"/>
              <a:t>&lt;променлива&gt; = &lt;израз&gt;;</a:t>
            </a:r>
            <a:endParaRPr lang="en-US" dirty="0"/>
          </a:p>
          <a:p>
            <a:r>
              <a:rPr lang="bg-BG" dirty="0"/>
              <a:t>Освен стандартния оператор за присвояване, има и други оператори, свързани с двуаргументните аритметични и побитови операции.</a:t>
            </a:r>
          </a:p>
          <a:p>
            <a:pPr marL="0" indent="0">
              <a:buNone/>
            </a:pPr>
            <a:r>
              <a:rPr lang="bg-BG" dirty="0"/>
              <a:t>	+=  -=  *=  /=  %=  &amp;=  |=  ^=  &lt;&lt;=  &gt;&gt;= </a:t>
            </a:r>
          </a:p>
          <a:p>
            <a:r>
              <a:rPr lang="bg-BG" dirty="0"/>
              <a:t>Левият операнд е променлива, в която се записва резултата от изпълнението на аритметичния/</a:t>
            </a:r>
            <a:r>
              <a:rPr lang="bg-BG" dirty="0" err="1"/>
              <a:t>побитов</a:t>
            </a:r>
            <a:r>
              <a:rPr lang="bg-BG" dirty="0"/>
              <a:t> оператор заедно с десния операнд.</a:t>
            </a:r>
          </a:p>
          <a:p>
            <a:r>
              <a:rPr lang="bg-BG" dirty="0"/>
              <a:t>Действието на сложните оператори за присвояване може да се изрази чрез стандартни оператори:</a:t>
            </a:r>
          </a:p>
          <a:p>
            <a:pPr marL="457200" lvl="1" indent="0">
              <a:buNone/>
            </a:pPr>
            <a:r>
              <a:rPr lang="bg-BG" dirty="0"/>
              <a:t>i += 3;  е равносилно на  i = i + 3;</a:t>
            </a:r>
          </a:p>
          <a:p>
            <a:pPr marL="457200" lvl="1" indent="0">
              <a:buNone/>
            </a:pPr>
            <a:r>
              <a:rPr lang="bg-BG" dirty="0"/>
              <a:t>i %= 3;  е равносилно на  i = i%3;</a:t>
            </a:r>
          </a:p>
          <a:p>
            <a:r>
              <a:rPr lang="bg-BG" dirty="0"/>
              <a:t>Те са </a:t>
            </a:r>
            <a:r>
              <a:rPr lang="bg-BG" dirty="0">
                <a:solidFill>
                  <a:srgbClr val="FF0000"/>
                </a:solidFill>
              </a:rPr>
              <a:t>както операции, така и оператори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38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операции в </a:t>
            </a:r>
            <a:r>
              <a:rPr lang="en-US" dirty="0"/>
              <a:t>C</a:t>
            </a:r>
            <a:r>
              <a:rPr lang="bg-BG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8" y="1884893"/>
            <a:ext cx="10659532" cy="799042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За пълнота на изложението, в следващата таблица са описани и други основни оператори, някои от които ще разглеждаме в други лекции.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48462"/>
              </p:ext>
            </p:extLst>
          </p:nvPr>
        </p:nvGraphicFramePr>
        <p:xfrm>
          <a:off x="694268" y="2624668"/>
          <a:ext cx="9270999" cy="3200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Оператор</a:t>
                      </a:r>
                      <a:endParaRPr lang="bg-BG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Име</a:t>
                      </a:r>
                      <a:endParaRPr lang="bg-BG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Описание</a:t>
                      </a:r>
                      <a:endParaRPr lang="bg-BG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a[b]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Достъп до елемент на масив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Пример: </a:t>
                      </a:r>
                      <a:r>
                        <a:rPr lang="en-US" sz="1400" b="0" i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</a:t>
                      </a: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[0], </a:t>
                      </a:r>
                      <a:r>
                        <a:rPr lang="en-US" sz="1400" b="0" i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</a:t>
                      </a:r>
                      <a:r>
                        <a:rPr lang="en-US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[1]</a:t>
                      </a: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Преди скобите се записва име на масив, а в скобите се задава индекс на елемент на масива. Резултатът е от типа на елементите на масива.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*a,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a-&gt;b,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a.*b,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a-&gt;*b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Оператори за</a:t>
                      </a:r>
                      <a:r>
                        <a:rPr lang="bg-BG" sz="1400" b="0" i="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достъп до статични и динамични елементи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адрес 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Оператор,</a:t>
                      </a:r>
                      <a:r>
                        <a:rPr lang="bg-BG" sz="1400" b="0" i="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връщащ като резултат адрес на обект или функция.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(тип)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Преобразуване по тип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Преобразува операнд до указан тип. Може да се използва само за съвместими типове.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(параметри)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Обръщение към функция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 скобите се задават фактически параметри, а преди тях - име на метод. Резултатът може да е от всякакъв тип.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new</a:t>
                      </a:r>
                      <a:r>
                        <a:rPr lang="en-US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new[]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Създаване на динамичен обект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Резултатът е референция към създаден динамичен обект.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delete, delete[]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Унищожаване</a:t>
                      </a:r>
                      <a:r>
                        <a:rPr lang="bg-BG" sz="1400" b="0" i="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на динамичен обект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Унищожава един динамичен обект</a:t>
                      </a:r>
                      <a:r>
                        <a:rPr lang="bg-BG" sz="1400" b="0" i="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или динамичен масив.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79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Комбинацията от няколко оператора и операнда се нарича израз</a:t>
            </a:r>
            <a:r>
              <a:rPr lang="bg-BG" dirty="0"/>
              <a:t>.</a:t>
            </a:r>
          </a:p>
          <a:p>
            <a:r>
              <a:rPr lang="bg-BG" dirty="0"/>
              <a:t>Има </a:t>
            </a:r>
            <a:r>
              <a:rPr lang="bg-BG" b="1" dirty="0"/>
              <a:t>прости</a:t>
            </a:r>
            <a:r>
              <a:rPr lang="bg-BG" dirty="0"/>
              <a:t> изрази, състоящи се от един оператор или дори само операнд (литерал, променлива, константа или функция, която връща стойност) и </a:t>
            </a:r>
            <a:r>
              <a:rPr lang="bg-BG" b="1" dirty="0"/>
              <a:t>сложни</a:t>
            </a:r>
            <a:r>
              <a:rPr lang="bg-BG" dirty="0"/>
              <a:t> изрази, съдържащи повече от един оператор.</a:t>
            </a:r>
          </a:p>
          <a:p>
            <a:r>
              <a:rPr lang="bg-BG" dirty="0"/>
              <a:t>Възможно е в един израз да участват операнди от различни типове. Как точно се изчислява един сложен израз и какъв е крайният му тип, се определя от приоритета и асоциативността на участващите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8673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операциите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израз операциите, които се изпълняват първо са с най-висок приоритет, след това операциите с по-нисък и т.н…, а накрая – с най-нисък.</a:t>
            </a:r>
          </a:p>
          <a:p>
            <a:r>
              <a:rPr lang="bg-BG" b="1" dirty="0"/>
              <a:t>Приоритетът определя реда на изпълнение (прилагане) на операциите в израз</a:t>
            </a:r>
            <a:r>
              <a:rPr lang="bg-BG" dirty="0"/>
              <a:t>.</a:t>
            </a:r>
          </a:p>
          <a:p>
            <a:r>
              <a:rPr lang="bg-BG" dirty="0"/>
              <a:t>Ако не сме сигурни какъв е приоритетът на операциите в даден израз, може да използваме скоби, които са операция с най-висок приоритет.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889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Асоциативност на операциите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Асоциативността определя реда на присъединяване на операндите към операцията.</a:t>
            </a:r>
          </a:p>
          <a:p>
            <a:r>
              <a:rPr lang="bg-BG" dirty="0"/>
              <a:t>Повечето операции са </a:t>
            </a:r>
            <a:r>
              <a:rPr lang="bg-BG" b="1" dirty="0"/>
              <a:t>ляво-асоциативни</a:t>
            </a:r>
            <a:r>
              <a:rPr lang="bg-BG" dirty="0"/>
              <a:t>. При тях първо се изчислява левият операнд, а след това – десният, и накрая се извършва действието предвидено от оператора.</a:t>
            </a:r>
          </a:p>
          <a:p>
            <a:r>
              <a:rPr lang="bg-BG" dirty="0"/>
              <a:t>При </a:t>
            </a:r>
            <a:r>
              <a:rPr lang="bg-BG" b="1" dirty="0"/>
              <a:t>дясно-асоциативните</a:t>
            </a:r>
            <a:r>
              <a:rPr lang="bg-BG" dirty="0"/>
              <a:t>, първо се изчислява десният операнд, след него левият, и накрая се прилага оператора.</a:t>
            </a:r>
          </a:p>
          <a:p>
            <a:r>
              <a:rPr lang="bg-BG" dirty="0"/>
              <a:t>В следващия пример, за израза „j = 3 + -i;” имаме унарен минус, който е дясно-асоциативен, ляво-асоциативен плюс и дясно-асоциативна операция за присвояване. Унарният минус е с най-голям приоритет и ще се изпълни първи върху неговия десен операнд </a:t>
            </a:r>
            <a:r>
              <a:rPr lang="en-US" dirty="0" err="1"/>
              <a:t>i</a:t>
            </a:r>
            <a:r>
              <a:rPr lang="bg-BG" dirty="0"/>
              <a:t>. След това ще се изпълни събирането на числото 3 с ново</a:t>
            </a:r>
            <a:r>
              <a:rPr lang="en-US" dirty="0"/>
              <a:t>-</a:t>
            </a:r>
            <a:r>
              <a:rPr lang="bg-BG" dirty="0"/>
              <a:t>получен</a:t>
            </a:r>
            <a:r>
              <a:rPr lang="en-US" dirty="0"/>
              <a:t>o</a:t>
            </a:r>
            <a:r>
              <a:rPr lang="bg-BG" dirty="0"/>
              <a:t>то – 4 – и крайният резултат ще се присвои на </a:t>
            </a:r>
            <a:r>
              <a:rPr lang="en-US" dirty="0"/>
              <a:t>j</a:t>
            </a:r>
            <a:r>
              <a:rPr lang="bg-BG" dirty="0"/>
              <a:t>.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-4, j;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3 + 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789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Приоритет и асоциативност на операциите в </a:t>
            </a:r>
            <a:r>
              <a:rPr lang="en-US" sz="3200" dirty="0"/>
              <a:t>C++ (</a:t>
            </a:r>
            <a:r>
              <a:rPr lang="en-US" sz="3200" dirty="0">
                <a:hlinkClick r:id="rId2"/>
              </a:rPr>
              <a:t>http://en.cppreference.com/w/cpp/language/operator_precedence</a:t>
            </a:r>
            <a:r>
              <a:rPr lang="en-US" sz="3200" dirty="0"/>
              <a:t>) (1)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33094"/>
              </p:ext>
            </p:extLst>
          </p:nvPr>
        </p:nvGraphicFramePr>
        <p:xfrm>
          <a:off x="1083734" y="1825624"/>
          <a:ext cx="6275912" cy="4374976"/>
        </p:xfrm>
        <a:graphic>
          <a:graphicData uri="http://schemas.openxmlformats.org/drawingml/2006/table">
            <a:tbl>
              <a:tblPr/>
              <a:tblGrid>
                <a:gridCol w="1568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59"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Приоритет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Оператор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Асоциативност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59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1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::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pp/language/identifiers"/>
                        </a:rPr>
                        <a:t>Scope resolution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t"/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ляво на дясно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78">
                <a:tc rowSpan="5"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2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a++   a--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Suffix/postfix 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cpp/language/operator incdec"/>
                        </a:rPr>
                        <a:t>increment and decrement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type</a:t>
                      </a:r>
                      <a:r>
                        <a:rPr lang="en-US" sz="1200">
                          <a:effectLst/>
                        </a:rPr>
                        <a:t>()   </a:t>
                      </a:r>
                      <a:r>
                        <a:rPr lang="en-US" sz="1200" i="1">
                          <a:effectLst/>
                        </a:rPr>
                        <a:t>type</a:t>
                      </a:r>
                      <a:r>
                        <a:rPr lang="en-US" sz="1200">
                          <a:effectLst/>
                        </a:rPr>
                        <a:t>{}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cpp/language/explicit cast"/>
                        </a:rPr>
                        <a:t>Functional cast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a()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pp/language/operator other"/>
                        </a:rPr>
                        <a:t>Function call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a[]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cpp/language/operator member access"/>
                        </a:rPr>
                        <a:t>Subscript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 dirty="0">
                          <a:effectLst/>
                        </a:rPr>
                        <a:t>.   -&gt;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cpp/language/operator member access"/>
                        </a:rPr>
                        <a:t>Member access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78">
                <a:tc rowSpan="9"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3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++a   --a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Prefix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4" tooltip="cpp/language/operator incdec"/>
                        </a:rPr>
                        <a:t>increment and decrement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дясно на ляво</a:t>
                      </a:r>
                      <a:endParaRPr lang="en-US" sz="1200" dirty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+a   -a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Unary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9" tooltip="cpp/language/operator arithmetic"/>
                        </a:rPr>
                        <a:t>plus and minus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!   ~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cpp/language/operator logical"/>
                        </a:rPr>
                        <a:t>Logical NOT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cpp/language/operator arithmetic"/>
                        </a:rPr>
                        <a:t>bitwise NOT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i="1">
                          <a:effectLst/>
                        </a:rPr>
                        <a:t>type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cpp/language/explicit cast"/>
                        </a:rPr>
                        <a:t>C-style cast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*a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cpp/language/operator member access"/>
                        </a:rPr>
                        <a:t>Indirection</a:t>
                      </a:r>
                      <a:r>
                        <a:rPr lang="en-US" sz="1200" dirty="0">
                          <a:effectLst/>
                        </a:rPr>
                        <a:t> (dereference)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&amp;a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cpp/language/operator member access"/>
                        </a:rPr>
                        <a:t>Address-of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sizeof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cpp/language/sizeof"/>
                        </a:rPr>
                        <a:t>Size-of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new   new[]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cpp/language/new"/>
                        </a:rPr>
                        <a:t>Dynamic memory allocation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delete   delete[]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cpp/language/delete"/>
                        </a:rPr>
                        <a:t>Dynamic memory deallocation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8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Приоритет и асоциативност на операциите в </a:t>
            </a:r>
            <a:r>
              <a:rPr lang="en-US" sz="3200" dirty="0"/>
              <a:t>C++ (</a:t>
            </a:r>
            <a:r>
              <a:rPr lang="en-US" sz="3200" dirty="0">
                <a:hlinkClick r:id="rId2"/>
              </a:rPr>
              <a:t>http://en.cppreference.com/w/cpp/language/operator_precedence</a:t>
            </a:r>
            <a:r>
              <a:rPr lang="en-US" sz="3200" dirty="0"/>
              <a:t>) (2)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11289"/>
              </p:ext>
            </p:extLst>
          </p:nvPr>
        </p:nvGraphicFramePr>
        <p:xfrm>
          <a:off x="1176866" y="1825621"/>
          <a:ext cx="6182780" cy="4491928"/>
        </p:xfrm>
        <a:graphic>
          <a:graphicData uri="http://schemas.openxmlformats.org/drawingml/2006/table">
            <a:tbl>
              <a:tblPr/>
              <a:tblGrid>
                <a:gridCol w="154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58"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Приоритет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Оператор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>
                          <a:effectLst/>
                        </a:rPr>
                        <a:t>Асоциативност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4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.*   -&gt;*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3" tooltip="cpp/language/operator member access"/>
                        </a:rPr>
                        <a:t>Pointer-to-member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12">
                  <a:txBody>
                    <a:bodyPr/>
                    <a:lstStyle/>
                    <a:p>
                      <a:pPr fontAlgn="t"/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ляво на дясно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75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5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a*b   a/b   a%b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4" tooltip="cpp/language/operator arithmetic"/>
                        </a:rPr>
                        <a:t>Multiplication, division, and remainder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6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a+b   a-b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pp/language/operator arithmetic"/>
                        </a:rPr>
                        <a:t>Addition and subtraction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75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7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>
                          <a:effectLst/>
                        </a:rPr>
                        <a:t>&lt;&lt;   &gt;&gt;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Bitwise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cpp/language/operator arithmetic"/>
                        </a:rPr>
                        <a:t>left shift and right shift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8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&lt;   &lt;=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comparison"/>
                        </a:rPr>
                        <a:t>relational operators</a:t>
                      </a:r>
                      <a:r>
                        <a:rPr lang="en-US" sz="1200">
                          <a:effectLst/>
                        </a:rPr>
                        <a:t> &lt; and ≤ respectively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75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&gt;   &gt;=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comparison"/>
                        </a:rPr>
                        <a:t>relational operators</a:t>
                      </a:r>
                      <a:r>
                        <a:rPr lang="en-US" sz="1200">
                          <a:effectLst/>
                        </a:rPr>
                        <a:t> &gt; and ≥ respectively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75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9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==   !=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comparison"/>
                        </a:rPr>
                        <a:t>relational operators</a:t>
                      </a:r>
                      <a:r>
                        <a:rPr lang="en-US" sz="1200">
                          <a:effectLst/>
                        </a:rPr>
                        <a:t> = and ≠ respectively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10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a&amp;b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8" tooltip="cpp/language/operator arithmetic"/>
                        </a:rPr>
                        <a:t>Bitwise AND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11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^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operator arithmetic"/>
                        </a:rPr>
                        <a:t>Bitwise XOR</a:t>
                      </a:r>
                      <a:r>
                        <a:rPr lang="en-US" sz="1200" dirty="0">
                          <a:effectLst/>
                        </a:rPr>
                        <a:t> (exclusive or)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12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|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operator arithmetic"/>
                        </a:rPr>
                        <a:t>Bitwise OR</a:t>
                      </a:r>
                      <a:r>
                        <a:rPr lang="en-US" sz="1200" dirty="0">
                          <a:effectLst/>
                        </a:rPr>
                        <a:t> (inclusive or)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13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&amp;&amp;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language/operator logical"/>
                        </a:rPr>
                        <a:t>Logical AND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14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>
                          <a:effectLst/>
                        </a:rPr>
                        <a:t>||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language/operator logical"/>
                        </a:rPr>
                        <a:t>Logical OR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5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18889</TotalTime>
  <Words>1044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Програмиране (със C++)   9. Изрази. Приоритет и асоциативност на операторите</vt:lpstr>
      <vt:lpstr>PowerPoint Presentation</vt:lpstr>
      <vt:lpstr>Операции/оператори за присвояване в C++</vt:lpstr>
      <vt:lpstr>Други операции в C++</vt:lpstr>
      <vt:lpstr>Изрази</vt:lpstr>
      <vt:lpstr>Приоритет на операциите</vt:lpstr>
      <vt:lpstr>Асоциативност на операциите</vt:lpstr>
      <vt:lpstr>Приоритет и асоциативност на операциите в C++ (http://en.cppreference.com/w/cpp/language/operator_precedence) (1)</vt:lpstr>
      <vt:lpstr>Приоритет и асоциативност на операциите в C++ (http://en.cppreference.com/w/cpp/language/operator_precedence) (2)</vt:lpstr>
      <vt:lpstr>Приоритет и асоциативност на операциите в C++ (http://en.cppreference.com/w/cpp/language/operator_precedence) (2)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9.  Изрази. Приоритет и асоциативност на операторите</dc:title>
  <dc:creator>Емил Хаджиколев</dc:creator>
  <cp:lastModifiedBy>ssomov ssomov</cp:lastModifiedBy>
  <cp:revision>360</cp:revision>
  <dcterms:created xsi:type="dcterms:W3CDTF">2016-10-15T19:21:59Z</dcterms:created>
  <dcterms:modified xsi:type="dcterms:W3CDTF">2021-10-12T06:14:45Z</dcterms:modified>
</cp:coreProperties>
</file>