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8" r:id="rId4"/>
    <p:sldId id="279" r:id="rId5"/>
    <p:sldId id="287" r:id="rId6"/>
    <p:sldId id="281" r:id="rId7"/>
    <p:sldId id="282" r:id="rId8"/>
    <p:sldId id="283" r:id="rId9"/>
    <p:sldId id="284" r:id="rId10"/>
    <p:sldId id="285" r:id="rId11"/>
    <p:sldId id="286" r:id="rId12"/>
    <p:sldId id="288" r:id="rId13"/>
    <p:sldId id="294" r:id="rId14"/>
    <p:sldId id="289" r:id="rId15"/>
    <p:sldId id="296" r:id="rId16"/>
    <p:sldId id="259" r:id="rId17"/>
    <p:sldId id="261" r:id="rId18"/>
    <p:sldId id="263" r:id="rId19"/>
    <p:sldId id="262" r:id="rId20"/>
    <p:sldId id="292" r:id="rId21"/>
    <p:sldId id="290" r:id="rId22"/>
    <p:sldId id="295" r:id="rId23"/>
    <p:sldId id="291" r:id="rId24"/>
    <p:sldId id="293" r:id="rId25"/>
    <p:sldId id="297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1484-9B7E-4A29-B97F-298C3C5DB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Times New Roman" panose="02020603050405020304" pitchFamily="18" charset="0"/>
              </a:rPr>
              <a:t>Модели и моделиране. Софтуерни инструменти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F029B-CB03-402F-A8D4-B906BC6CE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доц. д-р Елена Сомова</a:t>
            </a:r>
          </a:p>
          <a:p>
            <a:r>
              <a:rPr lang="bg-BG" dirty="0"/>
              <a:t>2020</a:t>
            </a:r>
          </a:p>
          <a:p>
            <a:r>
              <a:rPr lang="bg-BG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767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1E62-756A-4890-9409-C17F7B44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05" y="0"/>
            <a:ext cx="11424895" cy="1485900"/>
          </a:xfrm>
        </p:spPr>
        <p:txBody>
          <a:bodyPr/>
          <a:lstStyle/>
          <a:p>
            <a:r>
              <a:rPr lang="bg-BG" dirty="0"/>
              <a:t>Блок схеми. Разклонение и контрол на потока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1B3CFE-5958-4EDA-A383-F9CC588B7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038632"/>
              </p:ext>
            </p:extLst>
          </p:nvPr>
        </p:nvGraphicFramePr>
        <p:xfrm>
          <a:off x="767104" y="629244"/>
          <a:ext cx="11424895" cy="6054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0459">
                  <a:extLst>
                    <a:ext uri="{9D8B030D-6E8A-4147-A177-3AD203B41FA5}">
                      <a16:colId xmlns:a16="http://schemas.microsoft.com/office/drawing/2014/main" val="1392836965"/>
                    </a:ext>
                  </a:extLst>
                </a:gridCol>
                <a:gridCol w="1902692">
                  <a:extLst>
                    <a:ext uri="{9D8B030D-6E8A-4147-A177-3AD203B41FA5}">
                      <a16:colId xmlns:a16="http://schemas.microsoft.com/office/drawing/2014/main" val="3100232285"/>
                    </a:ext>
                  </a:extLst>
                </a:gridCol>
                <a:gridCol w="7961744">
                  <a:extLst>
                    <a:ext uri="{9D8B030D-6E8A-4147-A177-3AD203B41FA5}">
                      <a16:colId xmlns:a16="http://schemas.microsoft.com/office/drawing/2014/main" val="1874556502"/>
                    </a:ext>
                  </a:extLst>
                </a:gridCol>
              </a:tblGrid>
              <a:tr h="280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Символ</a:t>
                      </a:r>
                      <a:endParaRPr lang="bg-B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Название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Описание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6" marR="18316" marT="0" marB="0"/>
                </a:tc>
                <a:extLst>
                  <a:ext uri="{0D108BD9-81ED-4DB2-BD59-A6C34878D82A}">
                    <a16:rowId xmlns:a16="http://schemas.microsoft.com/office/drawing/2014/main" val="2550921483"/>
                  </a:ext>
                </a:extLst>
              </a:tr>
              <a:tr h="759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b="1" dirty="0">
                          <a:effectLst/>
                        </a:rPr>
                        <a:t>Start/End Symbol </a:t>
                      </a: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Показва началото / края на процеса.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187581"/>
                  </a:ext>
                </a:extLst>
              </a:tr>
              <a:tr h="1152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b="1" dirty="0">
                          <a:effectLst/>
                        </a:rPr>
                        <a:t>Arrows and Connecting Lines </a:t>
                      </a: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Използва се за свързване на различни елементи и показване на връзките между фигурите.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5422881"/>
                  </a:ext>
                </a:extLst>
              </a:tr>
              <a:tr h="767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b="1" dirty="0">
                          <a:effectLst/>
                        </a:rPr>
                        <a:t>Decision Symbol </a:t>
                      </a: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Показва момент, в който резултатът от решение определя следващата стъпка. </a:t>
                      </a:r>
                      <a:r>
                        <a:rPr lang="bg-BG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789573"/>
                  </a:ext>
                </a:extLst>
              </a:tr>
              <a:tr h="15567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b="1" dirty="0">
                          <a:effectLst/>
                        </a:rPr>
                        <a:t>Yes/No Decision Point </a:t>
                      </a: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Показва последователност в процеса, при която крайният потребител избира опция, т.е. отговор „да-не“ или „вярно-невярно“ и след това се разклонява към различни части на блок-схемата.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8622288"/>
                  </a:ext>
                </a:extLst>
              </a:tr>
              <a:tr h="769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b="1" dirty="0">
                          <a:effectLst/>
                        </a:rPr>
                        <a:t>On-Page Reference  </a:t>
                      </a:r>
                      <a:endParaRPr lang="bg-BG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Използва се за свързване на отделни процеси, разположени на една и съща страница.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804520"/>
                  </a:ext>
                </a:extLst>
              </a:tr>
              <a:tr h="7677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b="1" dirty="0">
                          <a:effectLst/>
                        </a:rPr>
                        <a:t>Off-Page Reference </a:t>
                      </a: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Използва се за свързване на отделни процеси, разположени на различни страници.</a:t>
                      </a:r>
                      <a:r>
                        <a:rPr lang="bg-BG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6254990"/>
                  </a:ext>
                </a:extLst>
              </a:tr>
            </a:tbl>
          </a:graphicData>
        </a:graphic>
      </p:graphicFrame>
      <p:pic>
        <p:nvPicPr>
          <p:cNvPr id="5132" name="Picture 37" descr="start or end shapes">
            <a:extLst>
              <a:ext uri="{FF2B5EF4-FFF2-40B4-BE49-F238E27FC236}">
                <a16:creationId xmlns:a16="http://schemas.microsoft.com/office/drawing/2014/main" id="{A729D1BD-5736-44F1-B5B2-969E860AA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02" y="878780"/>
            <a:ext cx="11430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36" descr="Connector">
            <a:extLst>
              <a:ext uri="{FF2B5EF4-FFF2-40B4-BE49-F238E27FC236}">
                <a16:creationId xmlns:a16="http://schemas.microsoft.com/office/drawing/2014/main" id="{0238F336-A182-48FC-8EAE-370D55DFC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27" y="1684729"/>
            <a:ext cx="1352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35" descr="Decision shape">
            <a:extLst>
              <a:ext uri="{FF2B5EF4-FFF2-40B4-BE49-F238E27FC236}">
                <a16:creationId xmlns:a16="http://schemas.microsoft.com/office/drawing/2014/main" id="{6C9ABAF6-34E4-4770-ADCC-AD1C13262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18" y="2855108"/>
            <a:ext cx="11430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34" descr="Yes/No Decision Point">
            <a:extLst>
              <a:ext uri="{FF2B5EF4-FFF2-40B4-BE49-F238E27FC236}">
                <a16:creationId xmlns:a16="http://schemas.microsoft.com/office/drawing/2014/main" id="{592C5511-88E1-40F3-AAAA-B893ABA69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7" y="4196323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33" descr="On-Page Reference">
            <a:extLst>
              <a:ext uri="{FF2B5EF4-FFF2-40B4-BE49-F238E27FC236}">
                <a16:creationId xmlns:a16="http://schemas.microsoft.com/office/drawing/2014/main" id="{B87C9C7E-FB9A-4E2B-9C2D-DE302F68F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5186824"/>
            <a:ext cx="6858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32" descr="Off-Page Reference">
            <a:extLst>
              <a:ext uri="{FF2B5EF4-FFF2-40B4-BE49-F238E27FC236}">
                <a16:creationId xmlns:a16="http://schemas.microsoft.com/office/drawing/2014/main" id="{257080A3-9023-486C-B3A7-577F8601E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4" y="5940791"/>
            <a:ext cx="7620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61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1E62-756A-4890-9409-C17F7B44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05" y="0"/>
            <a:ext cx="11424895" cy="1485900"/>
          </a:xfrm>
        </p:spPr>
        <p:txBody>
          <a:bodyPr/>
          <a:lstStyle/>
          <a:p>
            <a:r>
              <a:rPr lang="bg-BG" dirty="0"/>
              <a:t>Блок схеми. Разклонение и контрол на потока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1B3CFE-5958-4EDA-A383-F9CC588B7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91536"/>
              </p:ext>
            </p:extLst>
          </p:nvPr>
        </p:nvGraphicFramePr>
        <p:xfrm>
          <a:off x="767105" y="742950"/>
          <a:ext cx="11424895" cy="5736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0459">
                  <a:extLst>
                    <a:ext uri="{9D8B030D-6E8A-4147-A177-3AD203B41FA5}">
                      <a16:colId xmlns:a16="http://schemas.microsoft.com/office/drawing/2014/main" val="1392836965"/>
                    </a:ext>
                  </a:extLst>
                </a:gridCol>
                <a:gridCol w="2115127">
                  <a:extLst>
                    <a:ext uri="{9D8B030D-6E8A-4147-A177-3AD203B41FA5}">
                      <a16:colId xmlns:a16="http://schemas.microsoft.com/office/drawing/2014/main" val="3100232285"/>
                    </a:ext>
                  </a:extLst>
                </a:gridCol>
                <a:gridCol w="7749309">
                  <a:extLst>
                    <a:ext uri="{9D8B030D-6E8A-4147-A177-3AD203B41FA5}">
                      <a16:colId xmlns:a16="http://schemas.microsoft.com/office/drawing/2014/main" val="1874556502"/>
                    </a:ext>
                  </a:extLst>
                </a:gridCol>
              </a:tblGrid>
              <a:tr h="457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Символ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>
                          <a:effectLst/>
                        </a:rPr>
                        <a:t>Название</a:t>
                      </a:r>
                      <a:endParaRPr lang="bg-B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>
                          <a:effectLst/>
                        </a:rPr>
                        <a:t>Описание</a:t>
                      </a:r>
                      <a:endParaRPr lang="bg-B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6" marR="18316" marT="0" marB="0"/>
                </a:tc>
                <a:extLst>
                  <a:ext uri="{0D108BD9-81ED-4DB2-BD59-A6C34878D82A}">
                    <a16:rowId xmlns:a16="http://schemas.microsoft.com/office/drawing/2014/main" val="2550921483"/>
                  </a:ext>
                </a:extLst>
              </a:tr>
              <a:tr h="233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Merge Symbol </a:t>
                      </a: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Показва, че множество от процеси се комбинират в един.</a:t>
                      </a:r>
                      <a:br>
                        <a:rPr lang="bg-BG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0145938"/>
                  </a:ext>
                </a:extLst>
              </a:tr>
              <a:tr h="233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Extract Symbol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Показва, че множество от процеси се разклоняват в няколко процеса.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866541"/>
                  </a:ext>
                </a:extLst>
              </a:tr>
              <a:tr h="233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Or Symbol </a:t>
                      </a: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Показва, че процесният поток се разклонява на повече от 2 клона.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4088012"/>
                  </a:ext>
                </a:extLst>
              </a:tr>
              <a:tr h="233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Summing Junction Symbol </a:t>
                      </a: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Показва, че множество клонове се събират в един процес.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173716"/>
                  </a:ext>
                </a:extLst>
              </a:tr>
              <a:tr h="3381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Control Transfer Symbol </a:t>
                      </a: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Показва стъпка на процеса, която трябва да премине към стъпка, различна от типичната следваща стъпка, когато са изпълнени специфични условия.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6590107"/>
                  </a:ext>
                </a:extLst>
              </a:tr>
              <a:tr h="233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b="1" dirty="0">
                          <a:effectLst/>
                        </a:rPr>
                        <a:t>Annotation Symbol </a:t>
                      </a:r>
                    </a:p>
                  </a:txBody>
                  <a:tcPr marL="18316" marR="183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Показва допълнителна информация за стъпка в блок-схемата.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7370014"/>
                  </a:ext>
                </a:extLst>
              </a:tr>
            </a:tbl>
          </a:graphicData>
        </a:graphic>
      </p:graphicFrame>
      <p:pic>
        <p:nvPicPr>
          <p:cNvPr id="5126" name="Picture 31" descr="Merge Symbol">
            <a:extLst>
              <a:ext uri="{FF2B5EF4-FFF2-40B4-BE49-F238E27FC236}">
                <a16:creationId xmlns:a16="http://schemas.microsoft.com/office/drawing/2014/main" id="{7F7BB1E7-93E5-4C9A-A722-75756D08A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45" y="1134569"/>
            <a:ext cx="7239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30" descr="Extract Symbol">
            <a:extLst>
              <a:ext uri="{FF2B5EF4-FFF2-40B4-BE49-F238E27FC236}">
                <a16:creationId xmlns:a16="http://schemas.microsoft.com/office/drawing/2014/main" id="{7D08E14C-F4C2-4AFF-B247-970E9B95D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70" y="1839419"/>
            <a:ext cx="7048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29" descr="Or Symbol">
            <a:extLst>
              <a:ext uri="{FF2B5EF4-FFF2-40B4-BE49-F238E27FC236}">
                <a16:creationId xmlns:a16="http://schemas.microsoft.com/office/drawing/2014/main" id="{CB658719-3795-4D2A-8408-D82295F52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71" y="2501974"/>
            <a:ext cx="8286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28" descr="Summing Junction Symbol">
            <a:extLst>
              <a:ext uri="{FF2B5EF4-FFF2-40B4-BE49-F238E27FC236}">
                <a16:creationId xmlns:a16="http://schemas.microsoft.com/office/drawing/2014/main" id="{0D36E15C-EE1F-4B00-B135-F954F231B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46" y="3570722"/>
            <a:ext cx="762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7" descr="Control Transfer Symbol">
            <a:extLst>
              <a:ext uri="{FF2B5EF4-FFF2-40B4-BE49-F238E27FC236}">
                <a16:creationId xmlns:a16="http://schemas.microsoft.com/office/drawing/2014/main" id="{C72EEE99-1F38-4288-A894-6546EF9E6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49" y="4942381"/>
            <a:ext cx="14859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26" descr="Annotation Symbol">
            <a:extLst>
              <a:ext uri="{FF2B5EF4-FFF2-40B4-BE49-F238E27FC236}">
                <a16:creationId xmlns:a16="http://schemas.microsoft.com/office/drawing/2014/main" id="{332A6EA6-0D0E-4091-87E3-CC8C14F3E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19" y="5732956"/>
            <a:ext cx="980353" cy="74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73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4E0A-4DC5-4843-818B-D6AD2DB4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схеми. Обработка на данни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A2C27B-3FDF-414C-8051-6D6FAFAB6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449628"/>
              </p:ext>
            </p:extLst>
          </p:nvPr>
        </p:nvGraphicFramePr>
        <p:xfrm>
          <a:off x="912032" y="1428750"/>
          <a:ext cx="11178368" cy="2683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1859">
                  <a:extLst>
                    <a:ext uri="{9D8B030D-6E8A-4147-A177-3AD203B41FA5}">
                      <a16:colId xmlns:a16="http://schemas.microsoft.com/office/drawing/2014/main" val="3529883522"/>
                    </a:ext>
                  </a:extLst>
                </a:gridCol>
                <a:gridCol w="2105891">
                  <a:extLst>
                    <a:ext uri="{9D8B030D-6E8A-4147-A177-3AD203B41FA5}">
                      <a16:colId xmlns:a16="http://schemas.microsoft.com/office/drawing/2014/main" val="2903954532"/>
                    </a:ext>
                  </a:extLst>
                </a:gridCol>
                <a:gridCol w="7370618">
                  <a:extLst>
                    <a:ext uri="{9D8B030D-6E8A-4147-A177-3AD203B41FA5}">
                      <a16:colId xmlns:a16="http://schemas.microsoft.com/office/drawing/2014/main" val="2063195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>
                          <a:effectLst/>
                        </a:rPr>
                        <a:t>Символ</a:t>
                      </a:r>
                      <a:endParaRPr lang="bg-B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>
                          <a:effectLst/>
                        </a:rPr>
                        <a:t>Название</a:t>
                      </a:r>
                      <a:endParaRPr lang="bg-B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>
                          <a:effectLst/>
                        </a:rPr>
                        <a:t>Описание</a:t>
                      </a:r>
                      <a:endParaRPr lang="bg-B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4474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>
                          <a:effectLst/>
                        </a:rPr>
                        <a:t>Collate Symbol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Показва стъпка от процеса, която организира данни или материали в стандартен формат.</a:t>
                      </a:r>
                      <a:br>
                        <a:rPr lang="bg-BG" sz="2400" dirty="0">
                          <a:effectLst/>
                        </a:rPr>
                      </a:b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7165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Sort Symbol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 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Показва стъпка от процеса, която организира данни или материали в някакъв предварително дефиниран ред.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8344716"/>
                  </a:ext>
                </a:extLst>
              </a:tr>
            </a:tbl>
          </a:graphicData>
        </a:graphic>
      </p:graphicFrame>
      <p:pic>
        <p:nvPicPr>
          <p:cNvPr id="6146" name="Picture 40" descr="Collate Symbol">
            <a:extLst>
              <a:ext uri="{FF2B5EF4-FFF2-40B4-BE49-F238E27FC236}">
                <a16:creationId xmlns:a16="http://schemas.microsoft.com/office/drawing/2014/main" id="{EC9C2374-C44C-41E0-B0BC-FF5EC7D9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5337"/>
            <a:ext cx="7143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39" descr="Sort Symbol">
            <a:extLst>
              <a:ext uri="{FF2B5EF4-FFF2-40B4-BE49-F238E27FC236}">
                <a16:creationId xmlns:a16="http://schemas.microsoft.com/office/drawing/2014/main" id="{400ED3EC-33DB-4F66-AA41-5D2CE12AF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3574"/>
            <a:ext cx="7905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1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C929-BBC3-4157-8DDE-B94441D7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28" y="0"/>
            <a:ext cx="9601200" cy="1485900"/>
          </a:xfrm>
        </p:spPr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. </a:t>
            </a:r>
            <a:r>
              <a:rPr lang="bg-BG" dirty="0"/>
              <a:t>Линеен и нелинеен алгоритъм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0007-5EE3-4F64-9D1F-FB6DF611B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1575-2A1C-41AC-81AA-473174DF6C22}"/>
              </a:ext>
            </a:extLst>
          </p:cNvPr>
          <p:cNvPicPr/>
          <p:nvPr/>
        </p:nvPicPr>
        <p:blipFill rotWithShape="1">
          <a:blip r:embed="rId2"/>
          <a:srcRect l="36541" t="22339" r="55523" b="36215"/>
          <a:stretch/>
        </p:blipFill>
        <p:spPr bwMode="auto">
          <a:xfrm>
            <a:off x="1071418" y="1311564"/>
            <a:ext cx="3029527" cy="55464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8C140F-74DC-45BF-A161-0A3769702102}"/>
              </a:ext>
            </a:extLst>
          </p:cNvPr>
          <p:cNvPicPr/>
          <p:nvPr/>
        </p:nvPicPr>
        <p:blipFill rotWithShape="1">
          <a:blip r:embed="rId3"/>
          <a:srcRect l="35554" t="22781" r="47908" b="33409"/>
          <a:stretch/>
        </p:blipFill>
        <p:spPr bwMode="auto">
          <a:xfrm>
            <a:off x="5619749" y="1062182"/>
            <a:ext cx="4207742" cy="57958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896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8C0B-BB22-4EA4-8C7A-2F36D155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063" y="0"/>
            <a:ext cx="11416937" cy="1485900"/>
          </a:xfrm>
        </p:spPr>
        <p:txBody>
          <a:bodyPr>
            <a:normAutofit fontScale="90000"/>
          </a:bodyPr>
          <a:lstStyle/>
          <a:p>
            <a:r>
              <a:rPr lang="bg-BG" dirty="0"/>
              <a:t>Софтуерни средства за създаване на потокови диаграми (</a:t>
            </a:r>
            <a:r>
              <a:rPr lang="en-US" dirty="0"/>
              <a:t>flowchart diagrams</a:t>
            </a:r>
            <a:r>
              <a:rPr lang="bg-BG" dirty="0"/>
              <a:t>) чрез блок схеми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4F79-4F52-4786-A187-18D3C7A69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56145"/>
            <a:ext cx="9601200" cy="5601855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Draw.io</a:t>
            </a:r>
            <a:r>
              <a:rPr lang="bg-BG" sz="1800" b="1" dirty="0">
                <a:solidFill>
                  <a:schemeClr val="tx1"/>
                </a:solidFill>
              </a:rPr>
              <a:t> </a:t>
            </a:r>
            <a:r>
              <a:rPr lang="bg-BG" sz="1800" dirty="0">
                <a:solidFill>
                  <a:schemeClr val="tx1"/>
                </a:solidFill>
              </a:rPr>
              <a:t>– свободен софтуер, подходящ за упражненията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Edraw</a:t>
            </a:r>
            <a:endParaRPr lang="bg-BG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Lucid Chart</a:t>
            </a:r>
            <a:endParaRPr lang="bg-BG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Visme</a:t>
            </a:r>
            <a:endParaRPr lang="bg-BG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Smart Draw</a:t>
            </a:r>
            <a:endParaRPr lang="bg-BG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Visual Paradigm</a:t>
            </a:r>
            <a:endParaRPr lang="bg-BG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  <a:effectLst/>
              </a:rPr>
              <a:t>Gliffy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Canva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  <a:effectLst/>
              </a:rPr>
              <a:t>Creately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  <a:effectLst/>
              </a:rPr>
              <a:t>Textografo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Google Drawings 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  <a:effectLst/>
              </a:rPr>
              <a:t>Cacoo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Microsoft Visio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193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5ABE-2A6A-4189-86D2-88DA2379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Средства за описание на софтуерни системи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5B13-5502-44A9-88D5-B12A0D13C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27" y="1994263"/>
            <a:ext cx="11042468" cy="4863737"/>
          </a:xfrm>
        </p:spPr>
        <p:txBody>
          <a:bodyPr>
            <a:normAutofit fontScale="70000" lnSpcReduction="20000"/>
          </a:bodyPr>
          <a:lstStyle/>
          <a:p>
            <a:r>
              <a:rPr lang="bg-BG" sz="3100" dirty="0"/>
              <a:t>Началото – Мрежи на Петри</a:t>
            </a:r>
          </a:p>
          <a:p>
            <a:r>
              <a:rPr lang="bg-BG" sz="3100" dirty="0"/>
              <a:t>Езици за моделиране и описание: </a:t>
            </a:r>
            <a:r>
              <a:rPr lang="en-US" sz="3100" dirty="0"/>
              <a:t>UML</a:t>
            </a:r>
            <a:r>
              <a:rPr lang="bg-BG" sz="3100" dirty="0"/>
              <a:t> (</a:t>
            </a:r>
            <a:r>
              <a:rPr lang="en-US" sz="3100" dirty="0"/>
              <a:t>Unified Modeling Language)</a:t>
            </a:r>
            <a:r>
              <a:rPr lang="bg-BG" sz="3100" dirty="0"/>
              <a:t> и др.</a:t>
            </a:r>
          </a:p>
          <a:p>
            <a:r>
              <a:rPr lang="bg-BG" sz="3100" dirty="0"/>
              <a:t>Бизнес-ориентирани средства за моделиране - </a:t>
            </a:r>
            <a:r>
              <a:rPr lang="en-US" sz="3100" dirty="0"/>
              <a:t>BPMN</a:t>
            </a:r>
            <a:r>
              <a:rPr lang="bg-BG" sz="3100" dirty="0"/>
              <a:t> (</a:t>
            </a:r>
            <a:r>
              <a:rPr lang="en-US" sz="3100" dirty="0"/>
              <a:t>Business Process Model and Notation</a:t>
            </a:r>
            <a:r>
              <a:rPr lang="bg-BG" sz="3100" dirty="0"/>
              <a:t>) и др.</a:t>
            </a:r>
          </a:p>
          <a:p>
            <a:endParaRPr lang="bg-BG" sz="3100" dirty="0"/>
          </a:p>
          <a:p>
            <a:r>
              <a:rPr lang="bg-BG" sz="3100" dirty="0"/>
              <a:t>С развитието на компютърната наука са създадени много различни видове </a:t>
            </a:r>
            <a:r>
              <a:rPr lang="bg-BG" sz="3100" b="1" dirty="0"/>
              <a:t>нотации (</a:t>
            </a:r>
            <a:r>
              <a:rPr lang="en-US" sz="3100" b="1" dirty="0"/>
              <a:t>notation</a:t>
            </a:r>
            <a:r>
              <a:rPr lang="bg-BG" sz="3100" b="1" dirty="0"/>
              <a:t>) за моделиране на различни дейности от софтуерния процес чрез диаграми</a:t>
            </a:r>
            <a:r>
              <a:rPr lang="bg-BG" sz="3100" dirty="0"/>
              <a:t>. Чрез тях също не може да се автоматизира напълно процеса на писане на приложения. По някои от тях може да се генерира код по стандартни шаблони, като рамка, в която трябва да се добави програмен код. При някои ЕП (на четвърто ниво – които са специализирани в конкретни предметни области) чрез диаграми може да се създават изпълними решения. За реализацията на ЕП от 4-то ниво трябва да имат достатъчен брой примитивни елементи, чрез които може да се конструират всякакви решения в предметната област – обикновено такива нотации имат математическа основа.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442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BA29086-9DEA-4613-95B5-6D144EEB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26988"/>
            <a:ext cx="8229600" cy="1143001"/>
          </a:xfrm>
        </p:spPr>
        <p:txBody>
          <a:bodyPr/>
          <a:lstStyle/>
          <a:p>
            <a:pPr eaLnBrk="1" hangingPunct="1"/>
            <a:r>
              <a:rPr lang="bg-BG" altLang="bg-BG" dirty="0"/>
              <a:t>Мрежи на Петри. Основи</a:t>
            </a:r>
            <a:endParaRPr lang="en-US" alt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38218-660C-437A-9E70-3F7FFFFD6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836614"/>
            <a:ext cx="8229601" cy="4784725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ru-RU" sz="2400" dirty="0"/>
              <a:t>Мрежата на Петри е ориентиран двуделен (двуцветен) граф, чиито възли представляват:</a:t>
            </a:r>
          </a:p>
          <a:p>
            <a:pPr>
              <a:spcAft>
                <a:spcPts val="0"/>
              </a:spcAft>
              <a:defRPr/>
            </a:pPr>
            <a:r>
              <a:rPr lang="ru-RU" sz="2400" i="1" dirty="0"/>
              <a:t>преходи</a:t>
            </a:r>
            <a:r>
              <a:rPr lang="ru-RU" sz="2400" dirty="0"/>
              <a:t> (</a:t>
            </a:r>
            <a:r>
              <a:rPr lang="ru-RU" sz="2400" i="1" dirty="0"/>
              <a:t>transitions</a:t>
            </a:r>
            <a:r>
              <a:rPr lang="ru-RU" sz="2400" dirty="0"/>
              <a:t>), т.е. дискретни събития, които могат да настъпят,</a:t>
            </a:r>
          </a:p>
          <a:p>
            <a:pPr>
              <a:spcAft>
                <a:spcPts val="0"/>
              </a:spcAft>
              <a:defRPr/>
            </a:pPr>
            <a:r>
              <a:rPr lang="ru-RU" sz="2400" i="1" dirty="0"/>
              <a:t>позиции</a:t>
            </a:r>
            <a:r>
              <a:rPr lang="ru-RU" sz="2400" dirty="0"/>
              <a:t> (</a:t>
            </a:r>
            <a:r>
              <a:rPr lang="ru-RU" sz="2400" i="1" dirty="0"/>
              <a:t>places</a:t>
            </a:r>
            <a:r>
              <a:rPr lang="ru-RU" sz="2400" dirty="0"/>
              <a:t>), т.е. условия, и</a:t>
            </a:r>
          </a:p>
          <a:p>
            <a:pPr>
              <a:spcAft>
                <a:spcPts val="0"/>
              </a:spcAft>
              <a:defRPr/>
            </a:pPr>
            <a:r>
              <a:rPr lang="ru-RU" sz="2400" i="1" dirty="0"/>
              <a:t>насочени (ориентирани) дъги</a:t>
            </a:r>
            <a:r>
              <a:rPr lang="ru-RU" sz="2400" dirty="0"/>
              <a:t>, които описват кои позиции за кои преходи са пред- и/или пост-условия.</a:t>
            </a:r>
          </a:p>
          <a:p>
            <a:pPr>
              <a:spcAft>
                <a:spcPts val="0"/>
              </a:spcAft>
              <a:defRPr/>
            </a:pPr>
            <a:r>
              <a:rPr lang="bg-BG" sz="2400" dirty="0"/>
              <a:t>За представяне на изпълнението на мрежата (динамиката) се използват </a:t>
            </a:r>
            <a:r>
              <a:rPr lang="ru-RU" sz="2400" i="1" dirty="0"/>
              <a:t>ядра</a:t>
            </a:r>
            <a:r>
              <a:rPr lang="ru-RU" sz="2400" dirty="0"/>
              <a:t> (</a:t>
            </a:r>
            <a:r>
              <a:rPr lang="ru-RU" sz="2400" i="1" dirty="0"/>
              <a:t>tokens</a:t>
            </a:r>
            <a:r>
              <a:rPr lang="ru-RU" sz="2400" dirty="0"/>
              <a:t>) </a:t>
            </a:r>
            <a:endParaRPr lang="en-US" sz="2400" dirty="0"/>
          </a:p>
          <a:p>
            <a:pPr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124" name="Picture 3">
            <a:extLst>
              <a:ext uri="{FF2B5EF4-FFF2-40B4-BE49-F238E27FC236}">
                <a16:creationId xmlns:a16="http://schemas.microsoft.com/office/drawing/2014/main" id="{5BB3C7A7-BDEC-47DD-A38E-F77C47814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99" t="46974" r="3847" b="27077"/>
          <a:stretch>
            <a:fillRect/>
          </a:stretch>
        </p:blipFill>
        <p:spPr bwMode="auto">
          <a:xfrm>
            <a:off x="8534401" y="4475527"/>
            <a:ext cx="2365375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44876D9-8767-4E83-B815-5F4DD7E1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26988"/>
            <a:ext cx="8229600" cy="1143001"/>
          </a:xfrm>
        </p:spPr>
        <p:txBody>
          <a:bodyPr/>
          <a:lstStyle/>
          <a:p>
            <a:pPr eaLnBrk="1" hangingPunct="1"/>
            <a:r>
              <a:rPr lang="bg-BG" altLang="bg-BG"/>
              <a:t>Правила</a:t>
            </a:r>
            <a:endParaRPr lang="en-US" alt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9FBC-AD39-49CB-989E-EC384BC56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836614"/>
            <a:ext cx="9144000" cy="6021387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ru-RU" dirty="0"/>
              <a:t>Една дъга свързва една позиция и един преход, но не и двойка позиции или двойка преходи </a:t>
            </a:r>
          </a:p>
          <a:p>
            <a:pPr>
              <a:spcAft>
                <a:spcPts val="0"/>
              </a:spcAft>
              <a:defRPr/>
            </a:pPr>
            <a:r>
              <a:rPr lang="ru-RU" dirty="0"/>
              <a:t>Позиция, от която започва дъга, се нарича входна позиция за прехода; а такава, в която влиза започнала от преход дъга, се нарича изходна позиция</a:t>
            </a:r>
          </a:p>
          <a:p>
            <a:pPr>
              <a:spcAft>
                <a:spcPts val="0"/>
              </a:spcAft>
              <a:defRPr/>
            </a:pPr>
            <a:r>
              <a:rPr lang="ru-RU" dirty="0"/>
              <a:t>Позициите могат да съдържат произволен брой </a:t>
            </a:r>
            <a:r>
              <a:rPr lang="ru-RU" i="1" dirty="0"/>
              <a:t>ядра</a:t>
            </a:r>
            <a:r>
              <a:rPr lang="ru-RU" dirty="0"/>
              <a:t> (</a:t>
            </a:r>
            <a:r>
              <a:rPr lang="ru-RU" i="1" dirty="0"/>
              <a:t>tokens</a:t>
            </a:r>
            <a:r>
              <a:rPr lang="ru-RU" dirty="0"/>
              <a:t>) или ограничен </a:t>
            </a:r>
          </a:p>
          <a:p>
            <a:pPr>
              <a:spcAft>
                <a:spcPts val="0"/>
              </a:spcAft>
              <a:defRPr/>
            </a:pPr>
            <a:r>
              <a:rPr lang="ru-RU" dirty="0"/>
              <a:t>Разпределението на ядрата по позиции на мрежата се нарича </a:t>
            </a:r>
            <a:r>
              <a:rPr lang="ru-RU" i="1" dirty="0"/>
              <a:t>маркировка</a:t>
            </a:r>
            <a:r>
              <a:rPr lang="ru-RU" dirty="0"/>
              <a:t> (</a:t>
            </a:r>
            <a:r>
              <a:rPr lang="ru-RU" i="1" dirty="0"/>
              <a:t>marking</a:t>
            </a:r>
            <a:r>
              <a:rPr lang="ru-RU" dirty="0"/>
              <a:t>). Тя отразява състоянието на системата във фиксиран момент от време и се променя в някой следващ момент, в резултат от активиране на поне един преход</a:t>
            </a:r>
          </a:p>
          <a:p>
            <a:pPr>
              <a:spcAft>
                <a:spcPts val="0"/>
              </a:spcAft>
              <a:defRPr/>
            </a:pPr>
            <a:r>
              <a:rPr lang="ru-RU" dirty="0"/>
              <a:t>Преход в мрежата на Петри се активира, когато се появи ядро в някоя от входните му позиции; когато преход се активира, ядрата от входните позиции на прехода преминават към изходните му позиции. Преминаването на ядра през прехода се извършва на една (неделима) стъпка.</a:t>
            </a:r>
          </a:p>
          <a:p>
            <a:pPr>
              <a:spcAft>
                <a:spcPts val="0"/>
              </a:spcAft>
              <a:defRPr/>
            </a:pPr>
            <a:r>
              <a:rPr lang="ru-RU" dirty="0"/>
              <a:t>Мрежите на Петри са подходящ инструмент за моделиране на паралелни процеси и на конкурентното поведение на разпределени системи.</a:t>
            </a:r>
          </a:p>
          <a:p>
            <a:pPr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535873C-1C92-4409-8C0A-F316BDD2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/>
              <a:t>Използване</a:t>
            </a:r>
            <a:endParaRPr lang="en-US" alt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1A7B-90C9-4970-9971-073889F4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 rtlCol="0">
            <a:normAutofit lnSpcReduction="10000"/>
          </a:bodyPr>
          <a:lstStyle/>
          <a:p>
            <a:pPr>
              <a:spcAft>
                <a:spcPts val="0"/>
              </a:spcAft>
              <a:defRPr/>
            </a:pPr>
            <a:r>
              <a:rPr lang="bg-BG" dirty="0"/>
              <a:t>на входни позиции за:</a:t>
            </a:r>
          </a:p>
          <a:p>
            <a:pPr lvl="1">
              <a:spcAft>
                <a:spcPts val="0"/>
              </a:spcAft>
              <a:defRPr/>
            </a:pPr>
            <a:r>
              <a:rPr lang="bg-BG" dirty="0"/>
              <a:t>Необходими ресурси </a:t>
            </a:r>
          </a:p>
          <a:p>
            <a:pPr lvl="1">
              <a:spcAft>
                <a:spcPts val="0"/>
              </a:spcAft>
              <a:defRPr/>
            </a:pPr>
            <a:r>
              <a:rPr lang="bg-BG" dirty="0"/>
              <a:t>Входни данни</a:t>
            </a:r>
          </a:p>
          <a:p>
            <a:pPr lvl="1">
              <a:spcAft>
                <a:spcPts val="0"/>
              </a:spcAft>
              <a:defRPr/>
            </a:pPr>
            <a:r>
              <a:rPr lang="bg-BG" dirty="0"/>
              <a:t>Входни сигнали</a:t>
            </a:r>
          </a:p>
          <a:p>
            <a:pPr lvl="1">
              <a:spcAft>
                <a:spcPts val="0"/>
              </a:spcAft>
              <a:defRPr/>
            </a:pPr>
            <a:r>
              <a:rPr lang="bg-BG" dirty="0"/>
              <a:t>Буфери/Регистри</a:t>
            </a:r>
          </a:p>
          <a:p>
            <a:pPr>
              <a:spcAft>
                <a:spcPts val="0"/>
              </a:spcAft>
              <a:defRPr/>
            </a:pPr>
            <a:r>
              <a:rPr lang="bg-BG" dirty="0"/>
              <a:t>на преходи за:</a:t>
            </a:r>
          </a:p>
          <a:p>
            <a:pPr lvl="1">
              <a:spcAft>
                <a:spcPts val="0"/>
              </a:spcAft>
              <a:defRPr/>
            </a:pPr>
            <a:r>
              <a:rPr lang="bg-BG" dirty="0"/>
              <a:t>Задача</a:t>
            </a:r>
          </a:p>
          <a:p>
            <a:pPr lvl="1">
              <a:spcAft>
                <a:spcPts val="0"/>
              </a:spcAft>
              <a:defRPr/>
            </a:pPr>
            <a:r>
              <a:rPr lang="bg-BG" dirty="0"/>
              <a:t>Изчисления</a:t>
            </a:r>
          </a:p>
          <a:p>
            <a:pPr lvl="1">
              <a:spcAft>
                <a:spcPts val="0"/>
              </a:spcAft>
              <a:defRPr/>
            </a:pPr>
            <a:r>
              <a:rPr lang="bg-BG" dirty="0"/>
              <a:t>Обработка на сигнал</a:t>
            </a:r>
          </a:p>
          <a:p>
            <a:pPr lvl="1">
              <a:spcAft>
                <a:spcPts val="0"/>
              </a:spcAft>
              <a:defRPr/>
            </a:pPr>
            <a:r>
              <a:rPr lang="bg-BG" dirty="0"/>
              <a:t>Обработване</a:t>
            </a:r>
          </a:p>
          <a:p>
            <a:pPr>
              <a:spcAft>
                <a:spcPts val="0"/>
              </a:spcAft>
              <a:defRPr/>
            </a:pPr>
            <a:r>
              <a:rPr lang="bg-BG" dirty="0"/>
              <a:t>на изходни позиции:</a:t>
            </a:r>
          </a:p>
          <a:p>
            <a:pPr lvl="1">
              <a:spcAft>
                <a:spcPts val="0"/>
              </a:spcAft>
              <a:defRPr/>
            </a:pPr>
            <a:r>
              <a:rPr lang="bg-BG" sz="2100" dirty="0"/>
              <a:t>Свободни ресурси</a:t>
            </a:r>
          </a:p>
          <a:p>
            <a:pPr lvl="1">
              <a:spcAft>
                <a:spcPts val="0"/>
              </a:spcAft>
              <a:defRPr/>
            </a:pPr>
            <a:r>
              <a:rPr lang="bg-BG" sz="2100" dirty="0"/>
              <a:t>Изходни данни</a:t>
            </a:r>
          </a:p>
          <a:p>
            <a:pPr lvl="1">
              <a:spcAft>
                <a:spcPts val="0"/>
              </a:spcAft>
              <a:defRPr/>
            </a:pPr>
            <a:r>
              <a:rPr lang="bg-BG" sz="2100" dirty="0"/>
              <a:t>Изходни сигнали</a:t>
            </a:r>
          </a:p>
          <a:p>
            <a:pPr lvl="1">
              <a:spcAft>
                <a:spcPts val="0"/>
              </a:spcAft>
              <a:defRPr/>
            </a:pPr>
            <a:r>
              <a:rPr lang="bg-BG" sz="2100" dirty="0"/>
              <a:t>Буфери/Регистри</a:t>
            </a:r>
          </a:p>
          <a:p>
            <a:pPr>
              <a:spcAft>
                <a:spcPts val="0"/>
              </a:spcAft>
              <a:defRPr/>
            </a:pPr>
            <a:endParaRPr lang="bg-BG" dirty="0"/>
          </a:p>
          <a:p>
            <a:pPr lvl="1">
              <a:spcAft>
                <a:spcPts val="0"/>
              </a:spcAft>
              <a:defRPr/>
            </a:pPr>
            <a:endParaRPr lang="bg-BG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>
            <a:extLst>
              <a:ext uri="{FF2B5EF4-FFF2-40B4-BE49-F238E27FC236}">
                <a16:creationId xmlns:a16="http://schemas.microsoft.com/office/drawing/2014/main" id="{B39AA5A5-0E33-487D-837F-0ECE13D49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3" t="30769" r="51025" b="30154"/>
          <a:stretch>
            <a:fillRect/>
          </a:stretch>
        </p:blipFill>
        <p:spPr bwMode="auto">
          <a:xfrm>
            <a:off x="5519738" y="3429000"/>
            <a:ext cx="514826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5C17F00-3C1B-4A64-A1E3-ACDE4E2B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/>
              <a:t>Пример. Светофар</a:t>
            </a:r>
            <a:endParaRPr lang="en-US" altLang="bg-BG"/>
          </a:p>
        </p:txBody>
      </p:sp>
      <p:sp>
        <p:nvSpPr>
          <p:cNvPr id="8196" name="Content Placeholder 2">
            <a:extLst>
              <a:ext uri="{FF2B5EF4-FFF2-40B4-BE49-F238E27FC236}">
                <a16:creationId xmlns:a16="http://schemas.microsoft.com/office/drawing/2014/main" id="{36EF57FE-6874-4136-9592-B0E5760F3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bg-BG" altLang="bg-BG"/>
          </a:p>
        </p:txBody>
      </p:sp>
      <p:pic>
        <p:nvPicPr>
          <p:cNvPr id="8197" name="Picture 3">
            <a:extLst>
              <a:ext uri="{FF2B5EF4-FFF2-40B4-BE49-F238E27FC236}">
                <a16:creationId xmlns:a16="http://schemas.microsoft.com/office/drawing/2014/main" id="{A727DCB4-1FBA-484D-9BD3-AC76F788D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3" t="29846" r="51025" b="30154"/>
          <a:stretch>
            <a:fillRect/>
          </a:stretch>
        </p:blipFill>
        <p:spPr bwMode="auto">
          <a:xfrm>
            <a:off x="1524000" y="1341438"/>
            <a:ext cx="4643438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алгоритмите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b="1" dirty="0"/>
              <a:t>Словесно</a:t>
            </a:r>
            <a:r>
              <a:rPr lang="bg-BG" sz="2400" dirty="0"/>
              <a:t> – на естествен език</a:t>
            </a:r>
          </a:p>
          <a:p>
            <a:r>
              <a:rPr lang="bg-BG" sz="2400" b="1" dirty="0"/>
              <a:t>Диаграми (вкл. чрез Блок-схемен език</a:t>
            </a:r>
            <a:r>
              <a:rPr lang="en-US" sz="2400" b="1" dirty="0"/>
              <a:t> </a:t>
            </a:r>
            <a:r>
              <a:rPr lang="bg-BG" sz="2400" b="1" dirty="0"/>
              <a:t>и</a:t>
            </a:r>
            <a:r>
              <a:rPr lang="en-US" sz="2400" b="1" dirty="0"/>
              <a:t> UML</a:t>
            </a:r>
            <a:r>
              <a:rPr lang="bg-BG" sz="2400" b="1" dirty="0"/>
              <a:t>)</a:t>
            </a:r>
          </a:p>
          <a:p>
            <a:r>
              <a:rPr lang="bg-BG" sz="2400" b="1" dirty="0"/>
              <a:t>Програмен език</a:t>
            </a:r>
            <a:endParaRPr lang="bg-BG" sz="24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920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AB9FBB6-8984-4264-B5E0-B5737640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/>
              <a:t>Асансьор</a:t>
            </a:r>
            <a:endParaRPr lang="en-US" altLang="bg-BG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19C16E1-9C3B-40BC-8380-283EE8DA8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altLang="bg-BG"/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79342095-A1D7-4250-A8DB-EA2E510D8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t="12202" r="31192" b="42583"/>
          <a:stretch>
            <a:fillRect/>
          </a:stretch>
        </p:blipFill>
        <p:spPr bwMode="auto">
          <a:xfrm>
            <a:off x="1992314" y="1341439"/>
            <a:ext cx="821848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86B6-2312-4719-A1C3-2F5C4E9B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 </a:t>
            </a:r>
            <a:r>
              <a:rPr lang="bg-BG" dirty="0"/>
              <a:t>(</a:t>
            </a:r>
            <a:r>
              <a:rPr lang="en-US" dirty="0"/>
              <a:t>UML</a:t>
            </a:r>
            <a:r>
              <a:rPr lang="bg-BG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A2B1-5B77-4DBF-8946-83D2916DF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04" y="1311729"/>
            <a:ext cx="3736476" cy="5437414"/>
          </a:xfrm>
        </p:spPr>
        <p:txBody>
          <a:bodyPr>
            <a:normAutofit/>
          </a:bodyPr>
          <a:lstStyle/>
          <a:p>
            <a:r>
              <a:rPr lang="bg-BG" dirty="0"/>
              <a:t>Унифицираният език за моделиране (UML) е език с общо предназначение,за разработване и моделиране в областта на софтуерното инженерство, който има за цел да осигури стандартен начин за визуализиране на дизайн на системата </a:t>
            </a:r>
          </a:p>
          <a:p>
            <a:r>
              <a:rPr lang="bg-BG" dirty="0"/>
              <a:t>Използва се за описание на по-сложни софтуерни системи</a:t>
            </a:r>
          </a:p>
          <a:p>
            <a:r>
              <a:rPr lang="bg-BG" dirty="0"/>
              <a:t>Видове </a:t>
            </a:r>
            <a:r>
              <a:rPr lang="en-US" dirty="0"/>
              <a:t>UML </a:t>
            </a:r>
            <a:r>
              <a:rPr lang="bg-BG" dirty="0"/>
              <a:t>диаграми: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C408D-1762-4DE9-824F-FC4030605367}"/>
              </a:ext>
            </a:extLst>
          </p:cNvPr>
          <p:cNvPicPr/>
          <p:nvPr/>
        </p:nvPicPr>
        <p:blipFill rotWithShape="1">
          <a:blip r:embed="rId2"/>
          <a:srcRect l="827" t="7055" r="58747" b="52669"/>
          <a:stretch/>
        </p:blipFill>
        <p:spPr bwMode="auto">
          <a:xfrm>
            <a:off x="4450080" y="2447109"/>
            <a:ext cx="7741920" cy="44108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7959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72BF-9352-43E9-A62C-F2070C6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611" y="0"/>
            <a:ext cx="6091646" cy="1485900"/>
          </a:xfrm>
        </p:spPr>
        <p:txBody>
          <a:bodyPr/>
          <a:lstStyle/>
          <a:p>
            <a:r>
              <a:rPr lang="en-US" dirty="0"/>
              <a:t>UML. </a:t>
            </a:r>
            <a:r>
              <a:rPr lang="bg-BG" dirty="0"/>
              <a:t>Видове. Примери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44C3-D7A2-40D3-A871-362528874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31" y="666206"/>
            <a:ext cx="5333669" cy="3581400"/>
          </a:xfrm>
        </p:spPr>
        <p:txBody>
          <a:bodyPr>
            <a:normAutofit/>
          </a:bodyPr>
          <a:lstStyle/>
          <a:p>
            <a:r>
              <a:rPr lang="bg-BG" dirty="0"/>
              <a:t>Диаграми, показващи структура:</a:t>
            </a:r>
          </a:p>
          <a:p>
            <a:pPr lvl="1"/>
            <a:r>
              <a:rPr lang="en-US" dirty="0"/>
              <a:t>Component diagram</a:t>
            </a:r>
            <a:endParaRPr lang="bg-BG" dirty="0"/>
          </a:p>
          <a:p>
            <a:pPr lvl="1"/>
            <a:r>
              <a:rPr lang="en-US" dirty="0"/>
              <a:t>Class diagram</a:t>
            </a:r>
            <a:endParaRPr lang="bg-BG" dirty="0"/>
          </a:p>
          <a:p>
            <a:r>
              <a:rPr lang="bg-BG" dirty="0"/>
              <a:t>Диаграми показващи поведение:</a:t>
            </a:r>
          </a:p>
          <a:p>
            <a:pPr lvl="1"/>
            <a:r>
              <a:rPr lang="en-US" dirty="0"/>
              <a:t>Activity diagram</a:t>
            </a:r>
            <a:endParaRPr lang="bg-BG" dirty="0"/>
          </a:p>
          <a:p>
            <a:pPr lvl="1"/>
            <a:r>
              <a:rPr lang="en-US" dirty="0"/>
              <a:t>Use case diagram</a:t>
            </a:r>
            <a:endParaRPr lang="bg-BG" dirty="0"/>
          </a:p>
          <a:p>
            <a:r>
              <a:rPr lang="bg-BG" dirty="0"/>
              <a:t>Диаграми, показващи взаимодействие:</a:t>
            </a:r>
          </a:p>
          <a:p>
            <a:pPr lvl="1"/>
            <a:r>
              <a:rPr lang="en-US" dirty="0"/>
              <a:t>Sequence diagram</a:t>
            </a:r>
            <a:endParaRPr lang="bg-BG" dirty="0"/>
          </a:p>
          <a:p>
            <a:pPr lvl="1"/>
            <a:r>
              <a:rPr lang="en-US" dirty="0"/>
              <a:t>Communication diagram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93144-3753-4305-971F-5EE9BC37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903" y="0"/>
            <a:ext cx="4641097" cy="3108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9742CF-FECB-4F66-A708-A8E87365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150" y="742950"/>
            <a:ext cx="2146753" cy="1143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4D5FFE-8596-4521-A1A6-3A3CF4F48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276" y="3423557"/>
            <a:ext cx="3166182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EF8749-8540-4D1F-8D50-7943D923B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922" y="3108960"/>
            <a:ext cx="2773521" cy="1643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CC7251-C6EB-4566-8B7F-000092913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4240" y="4105105"/>
            <a:ext cx="2788845" cy="27643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698FFE-1BB8-4183-828B-12FFC6EC8D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105" y="5213041"/>
            <a:ext cx="3124052" cy="16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66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4560-085A-4A6F-A614-4D7B558D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Стандарти, спецификации и</a:t>
            </a:r>
            <a:r>
              <a:rPr lang="en-US" dirty="0"/>
              <a:t> </a:t>
            </a:r>
            <a:r>
              <a:rPr lang="bg-BG" dirty="0"/>
              <a:t>езици за описание на бизнес процеси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14476-911B-40E3-8EDA-69C095F6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469418" cy="4327236"/>
          </a:xfrm>
        </p:spPr>
        <p:txBody>
          <a:bodyPr>
            <a:normAutofit fontScale="3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200" dirty="0"/>
              <a:t>Business Process Model and Notation (BPMN)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6200" dirty="0"/>
              <a:t>Cognition enhanced Natural language Information Analysis Method (</a:t>
            </a:r>
            <a:r>
              <a:rPr lang="en-US" sz="6200" dirty="0" err="1"/>
              <a:t>CogNIAM</a:t>
            </a:r>
            <a:r>
              <a:rPr lang="en-US" sz="6200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6200" dirty="0"/>
              <a:t>Extended Business Modeling Language (</a:t>
            </a:r>
            <a:r>
              <a:rPr lang="en-US" sz="6200" dirty="0" err="1"/>
              <a:t>xBML</a:t>
            </a:r>
            <a:r>
              <a:rPr lang="en-US" sz="6200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6200" dirty="0"/>
              <a:t>Event-driven process chain (EPC)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6200" dirty="0"/>
              <a:t>ICAM </a:t>
            </a:r>
            <a:r>
              <a:rPr lang="en-US" sz="6200" dirty="0" err="1"/>
              <a:t>DEFinition</a:t>
            </a:r>
            <a:r>
              <a:rPr lang="en-US" sz="6200" dirty="0"/>
              <a:t> (IDEF0)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6200" dirty="0"/>
              <a:t>Unified Modeling Language (UML)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6200" dirty="0"/>
              <a:t>Business Process Execution Language (BPEL)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6200" dirty="0"/>
              <a:t>Web Services Choreography Description Language (WS-CDL)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6200" dirty="0"/>
              <a:t>XML Process Definition Language (XPDL)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6200" dirty="0"/>
              <a:t>Architecture of Integrated Information Systems (ARIS) </a:t>
            </a:r>
            <a:endParaRPr lang="bg-BG" sz="6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6200" dirty="0"/>
              <a:t>Java Process Definition Language (JBPM)</a:t>
            </a:r>
          </a:p>
        </p:txBody>
      </p:sp>
    </p:spTree>
    <p:extLst>
      <p:ext uri="{BB962C8B-B14F-4D97-AF65-F5344CB8AC3E}">
        <p14:creationId xmlns:p14="http://schemas.microsoft.com/office/powerpoint/2010/main" val="407908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A85C-75C4-462E-815D-8210D4C0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Model and Notation (BPMN)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00FB8-15D3-496E-9C42-9C1F44EF7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57" y="1915886"/>
            <a:ext cx="11103429" cy="4942113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Предоставя на предприятията способността да разбират своите вътрешни бизнес процедури в графична нотация и дава на организациите възможността за комуникация на тези процедури по стандартен начин</a:t>
            </a:r>
          </a:p>
          <a:p>
            <a:r>
              <a:rPr lang="bg-BG" dirty="0"/>
              <a:t>Графичната нотация улеснява разбирането при изпълнението на сътрудничеството и бизнес транзакциите между организациите</a:t>
            </a:r>
          </a:p>
          <a:p>
            <a:r>
              <a:rPr lang="bg-BG" dirty="0"/>
              <a:t>Основни елементи: </a:t>
            </a:r>
          </a:p>
          <a:p>
            <a:pPr lvl="1"/>
            <a:r>
              <a:rPr lang="bg-BG" dirty="0"/>
              <a:t>Потокови елементи: </a:t>
            </a:r>
          </a:p>
          <a:p>
            <a:pPr lvl="2"/>
            <a:r>
              <a:rPr lang="bg-BG" dirty="0"/>
              <a:t>Събития –настъпващи или предизвиквани събития свързани с процеса</a:t>
            </a:r>
          </a:p>
          <a:p>
            <a:pPr lvl="2"/>
            <a:r>
              <a:rPr lang="bg-BG" dirty="0"/>
              <a:t>Дейности – действия извършвани от различните участници ръчно, с помоща на софтуер или напълно автоматично</a:t>
            </a:r>
          </a:p>
          <a:p>
            <a:pPr lvl="2"/>
            <a:r>
              <a:rPr lang="bg-BG" dirty="0"/>
              <a:t>Разклонения – разклоняване или събиране на потока на процеса</a:t>
            </a:r>
          </a:p>
          <a:p>
            <a:pPr lvl="1"/>
            <a:r>
              <a:rPr lang="bg-BG" i="1" dirty="0"/>
              <a:t>Данни (входни/изходни данни, колекции от данни, хранилища)</a:t>
            </a:r>
          </a:p>
          <a:p>
            <a:pPr lvl="1"/>
            <a:r>
              <a:rPr lang="bg-BG" i="1" dirty="0"/>
              <a:t>Свързващи обекти – </a:t>
            </a:r>
            <a:r>
              <a:rPr lang="bg-BG" i="0" dirty="0"/>
              <a:t>за определяне на различните потоци: на процеса, на съобщенията межди участниците, на данните</a:t>
            </a:r>
          </a:p>
          <a:p>
            <a:pPr lvl="1"/>
            <a:r>
              <a:rPr lang="en-US" dirty="0" err="1"/>
              <a:t>Swimlanes</a:t>
            </a:r>
            <a:r>
              <a:rPr lang="bg-BG" dirty="0"/>
              <a:t> (пулове и лейнове) – </a:t>
            </a:r>
            <a:r>
              <a:rPr lang="bg-BG" i="0" dirty="0"/>
              <a:t>за моделиране на участниците в процеса</a:t>
            </a:r>
          </a:p>
          <a:p>
            <a:pPr lvl="1"/>
            <a:r>
              <a:rPr lang="bg-BG" i="1" dirty="0"/>
              <a:t>Артефакти (групи, текстови асоциации) – за даване на допълнителна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353364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F6D6-A041-4228-B841-C8557248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BPMN.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B7BE9-D1F6-49CA-AF68-3153C986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5636E-2D6A-4D94-A295-9138B5DC4315}"/>
              </a:ext>
            </a:extLst>
          </p:cNvPr>
          <p:cNvPicPr/>
          <p:nvPr/>
        </p:nvPicPr>
        <p:blipFill>
          <a:blip r:embed="rId2" cstate="print"/>
          <a:srcRect l="10384" t="31633" r="12080" b="10389"/>
          <a:stretch>
            <a:fillRect/>
          </a:stretch>
        </p:blipFill>
        <p:spPr bwMode="auto">
          <a:xfrm>
            <a:off x="0" y="1349829"/>
            <a:ext cx="8673736" cy="550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B8746B-BE93-4537-A76E-8FCED6D8F658}"/>
              </a:ext>
            </a:extLst>
          </p:cNvPr>
          <p:cNvPicPr/>
          <p:nvPr/>
        </p:nvPicPr>
        <p:blipFill>
          <a:blip r:embed="rId3" cstate="print"/>
          <a:srcRect l="24551" t="29333" r="23974" b="37744"/>
          <a:stretch>
            <a:fillRect/>
          </a:stretch>
        </p:blipFill>
        <p:spPr bwMode="auto">
          <a:xfrm>
            <a:off x="7959633" y="8707"/>
            <a:ext cx="4232367" cy="229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74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Програмен език за описание на алгоритмите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Описанието на алгоритъм на ЕП</a:t>
            </a:r>
            <a:r>
              <a:rPr lang="en-US" dirty="0"/>
              <a:t> </a:t>
            </a:r>
            <a:r>
              <a:rPr lang="bg-BG" dirty="0"/>
              <a:t>е най-високото ниво на формализация на алгоритмите. За да може да се опише алгоритъм на какъвто и да е ЕП, трябва добре да се познават:</a:t>
            </a:r>
          </a:p>
          <a:p>
            <a:r>
              <a:rPr lang="bg-BG" dirty="0"/>
              <a:t>синтактичните възможности на езика;</a:t>
            </a:r>
          </a:p>
          <a:p>
            <a:r>
              <a:rPr lang="bg-BG" dirty="0"/>
              <a:t>стандартни (и съответно ефективни) решения на основни задачи;</a:t>
            </a:r>
          </a:p>
          <a:p>
            <a:r>
              <a:rPr lang="bg-BG" dirty="0"/>
              <a:t>библиотеки, свързани с решението на задачата – напр., може да е необходимо да се визуализира елементарен алгоритъм чрез сложни графични библиотеки, които може да бъдат използвани наготово;</a:t>
            </a:r>
          </a:p>
          <a:p>
            <a:r>
              <a:rPr lang="bg-BG" dirty="0"/>
              <a:t>специализирани техники за разработка – напр. шаблони за дизайн;</a:t>
            </a:r>
          </a:p>
          <a:p>
            <a:r>
              <a:rPr lang="bg-BG" dirty="0"/>
              <a:t>и др.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959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Словесно описание на алгоритмите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/>
              <a:t>Словесно описаните алгоритми имат множество недостатъци:</a:t>
            </a:r>
          </a:p>
          <a:p>
            <a:r>
              <a:rPr lang="bg-BG" sz="2400" dirty="0"/>
              <a:t> двусмислено тълкуване</a:t>
            </a:r>
          </a:p>
          <a:p>
            <a:r>
              <a:rPr lang="bg-BG" sz="2400" dirty="0"/>
              <a:t>не добра нагледност </a:t>
            </a:r>
          </a:p>
          <a:p>
            <a:r>
              <a:rPr lang="bg-BG" sz="2400" dirty="0"/>
              <a:t>невъзможност да бъдат изпълнени от машина.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300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Блок-</a:t>
            </a:r>
            <a:r>
              <a:rPr lang="bg-BG" dirty="0" err="1"/>
              <a:t>схемен</a:t>
            </a:r>
            <a:r>
              <a:rPr lang="bg-BG" dirty="0"/>
              <a:t> език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5623"/>
            <a:ext cx="9601200" cy="5120640"/>
          </a:xfrm>
        </p:spPr>
        <p:txBody>
          <a:bodyPr>
            <a:normAutofit/>
          </a:bodyPr>
          <a:lstStyle/>
          <a:p>
            <a:r>
              <a:rPr lang="bg-BG" dirty="0"/>
              <a:t>Алгоритмите може да са представят графично чрез </a:t>
            </a:r>
            <a:r>
              <a:rPr lang="bg-BG" b="1" dirty="0"/>
              <a:t>блок-схеми</a:t>
            </a:r>
            <a:endParaRPr lang="bg-BG" dirty="0"/>
          </a:p>
          <a:p>
            <a:r>
              <a:rPr lang="bg-BG" dirty="0"/>
              <a:t>Използват се </a:t>
            </a:r>
            <a:r>
              <a:rPr lang="bg-BG" b="1" dirty="0"/>
              <a:t>стандартни блокове за означаването на отделни типове действия:</a:t>
            </a:r>
          </a:p>
          <a:p>
            <a:pPr lvl="1"/>
            <a:r>
              <a:rPr lang="bg-BG" dirty="0"/>
              <a:t>начало</a:t>
            </a:r>
          </a:p>
          <a:p>
            <a:pPr lvl="1"/>
            <a:r>
              <a:rPr lang="bg-BG" dirty="0"/>
              <a:t>въвеждане на данни;</a:t>
            </a:r>
          </a:p>
          <a:p>
            <a:pPr lvl="1"/>
            <a:r>
              <a:rPr lang="bg-BG" dirty="0"/>
              <a:t>извеждане на резултат</a:t>
            </a:r>
          </a:p>
          <a:p>
            <a:pPr lvl="1"/>
            <a:r>
              <a:rPr lang="bg-BG" dirty="0"/>
              <a:t>условие</a:t>
            </a:r>
          </a:p>
          <a:p>
            <a:pPr lvl="1"/>
            <a:r>
              <a:rPr lang="bg-BG" dirty="0"/>
              <a:t>край и др.</a:t>
            </a:r>
          </a:p>
          <a:p>
            <a:r>
              <a:rPr lang="bg-BG" dirty="0"/>
              <a:t>… и </a:t>
            </a:r>
            <a:r>
              <a:rPr lang="bg-BG" b="1" dirty="0"/>
              <a:t>стрелки, за указване на последователността на изпълнение на действията</a:t>
            </a:r>
            <a:endParaRPr lang="bg-BG" dirty="0"/>
          </a:p>
          <a:p>
            <a:r>
              <a:rPr lang="bg-BG" dirty="0"/>
              <a:t>Блок-схемите са по-разбираеми, лесно се четат, но не са подходящи за изпълнение от машина. Въпреки, че са удобни за описване и изучаване на по-елементарни алгоритми</a:t>
            </a:r>
          </a:p>
          <a:p>
            <a:r>
              <a:rPr lang="bg-BG" dirty="0"/>
              <a:t>Използване: Блок-схемният език е начин за представяне на по-елементарни алгоритми чрез диаграми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153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E585-D302-45C6-B1EC-EDAED5FD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схеми. Правила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FBF2-E920-4EC4-8FEA-B646220F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Блок-схема може да има само един символ за стартиране и един за спиране</a:t>
            </a:r>
          </a:p>
          <a:p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Конекторите на същата страница се посочват с номера</a:t>
            </a:r>
          </a:p>
          <a:p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Конекторите извън страницата се посочват с помощта на букви</a:t>
            </a:r>
          </a:p>
          <a:p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Общият поток на процеса се разполага отгоре надолу или отляво надясно</a:t>
            </a:r>
          </a:p>
          <a:p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Стрелките не трябва да се пресичат една друга </a:t>
            </a:r>
          </a:p>
          <a:p>
            <a:endParaRPr lang="bg-BG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Елементите,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които ще се използват в този курс са дадени в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BOLD!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68485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FA2B-1279-4D5C-9191-22F7A8BE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bg-BG" dirty="0"/>
              <a:t>Блок-схеми. Основни елементи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7FBFB83-2005-49D5-B62C-624CEDB49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110486"/>
              </p:ext>
            </p:extLst>
          </p:nvPr>
        </p:nvGraphicFramePr>
        <p:xfrm>
          <a:off x="849744" y="669237"/>
          <a:ext cx="11342256" cy="6278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7056">
                  <a:extLst>
                    <a:ext uri="{9D8B030D-6E8A-4147-A177-3AD203B41FA5}">
                      <a16:colId xmlns:a16="http://schemas.microsoft.com/office/drawing/2014/main" val="2483056635"/>
                    </a:ext>
                  </a:extLst>
                </a:gridCol>
                <a:gridCol w="1865745">
                  <a:extLst>
                    <a:ext uri="{9D8B030D-6E8A-4147-A177-3AD203B41FA5}">
                      <a16:colId xmlns:a16="http://schemas.microsoft.com/office/drawing/2014/main" val="2536209814"/>
                    </a:ext>
                  </a:extLst>
                </a:gridCol>
                <a:gridCol w="7989455">
                  <a:extLst>
                    <a:ext uri="{9D8B030D-6E8A-4147-A177-3AD203B41FA5}">
                      <a16:colId xmlns:a16="http://schemas.microsoft.com/office/drawing/2014/main" val="102803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200">
                          <a:effectLst/>
                        </a:rPr>
                        <a:t>Символ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200" dirty="0">
                          <a:effectLst/>
                        </a:rPr>
                        <a:t>Название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200">
                          <a:effectLst/>
                        </a:rPr>
                        <a:t>Цел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69709464"/>
                  </a:ext>
                </a:extLst>
              </a:tr>
              <a:tr h="843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b="1" dirty="0">
                          <a:effectLst/>
                        </a:rPr>
                        <a:t>Start/Stop</a:t>
                      </a:r>
                      <a:endParaRPr lang="bg-BG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Използва се в началото и края на алгоритъма за показване на началото и края на програмата.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24239479"/>
                  </a:ext>
                </a:extLst>
              </a:tr>
              <a:tr h="650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b="1" dirty="0">
                          <a:effectLst/>
                        </a:rPr>
                        <a:t>Process</a:t>
                      </a:r>
                      <a:endParaRPr lang="bg-BG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Показва процесите (действията) като математически операции.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25804322"/>
                  </a:ext>
                </a:extLst>
              </a:tr>
              <a:tr h="897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b="1" dirty="0">
                          <a:effectLst/>
                        </a:rPr>
                        <a:t>Input/ Output</a:t>
                      </a:r>
                      <a:endParaRPr lang="bg-BG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Използва се за обозначаване на вход и изход в програмата.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03079126"/>
                  </a:ext>
                </a:extLst>
              </a:tr>
              <a:tr h="991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b="1" dirty="0">
                          <a:effectLst/>
                        </a:rPr>
                        <a:t>Decision</a:t>
                      </a:r>
                      <a:endParaRPr lang="bg-BG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Използва се за вземане на решения в програма, където отговорът обикновено е Да или Не.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2286781"/>
                  </a:ext>
                </a:extLst>
              </a:tr>
              <a:tr h="802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b="1" dirty="0">
                          <a:effectLst/>
                        </a:rPr>
                        <a:t>Arrow</a:t>
                      </a:r>
                      <a:endParaRPr lang="bg-BG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Показва връзки между различни форми (елементи).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85712291"/>
                  </a:ext>
                </a:extLst>
              </a:tr>
              <a:tr h="86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b="1" dirty="0">
                          <a:effectLst/>
                        </a:rPr>
                        <a:t>On-page Connector</a:t>
                      </a:r>
                      <a:endParaRPr lang="bg-BG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Свързва две или повече части на блок-схема, които са на една и съща страница.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1401732"/>
                  </a:ext>
                </a:extLst>
              </a:tr>
              <a:tr h="8866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b="1" dirty="0">
                          <a:effectLst/>
                        </a:rPr>
                        <a:t>Off-page Connector</a:t>
                      </a:r>
                      <a:endParaRPr lang="bg-BG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Свързва две части на блок-схема, които са разположени на различни страници.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26987234"/>
                  </a:ext>
                </a:extLst>
              </a:tr>
            </a:tbl>
          </a:graphicData>
        </a:graphic>
      </p:graphicFrame>
      <p:pic>
        <p:nvPicPr>
          <p:cNvPr id="1038" name="Picture 7" descr="Start Stop">
            <a:extLst>
              <a:ext uri="{FF2B5EF4-FFF2-40B4-BE49-F238E27FC236}">
                <a16:creationId xmlns:a16="http://schemas.microsoft.com/office/drawing/2014/main" id="{E3F07C2B-84EB-44D2-AA05-272485CBF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15" y="1129615"/>
            <a:ext cx="9525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6" descr="Process">
            <a:extLst>
              <a:ext uri="{FF2B5EF4-FFF2-40B4-BE49-F238E27FC236}">
                <a16:creationId xmlns:a16="http://schemas.microsoft.com/office/drawing/2014/main" id="{A7993678-1DD6-4976-8EB9-1D343CD13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15" y="1858588"/>
            <a:ext cx="9525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5" descr="Input/ Output">
            <a:extLst>
              <a:ext uri="{FF2B5EF4-FFF2-40B4-BE49-F238E27FC236}">
                <a16:creationId xmlns:a16="http://schemas.microsoft.com/office/drawing/2014/main" id="{9EA15000-CFB5-4939-95C7-E0D1F3080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15" y="2623075"/>
            <a:ext cx="9525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4" descr="Decision">
            <a:extLst>
              <a:ext uri="{FF2B5EF4-FFF2-40B4-BE49-F238E27FC236}">
                <a16:creationId xmlns:a16="http://schemas.microsoft.com/office/drawing/2014/main" id="{0B398A70-C017-4619-9D11-A158C3248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15" y="3341917"/>
            <a:ext cx="952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3" descr="Arrow">
            <a:extLst>
              <a:ext uri="{FF2B5EF4-FFF2-40B4-BE49-F238E27FC236}">
                <a16:creationId xmlns:a16="http://schemas.microsoft.com/office/drawing/2014/main" id="{68A99346-B47A-4B36-9EEC-8125506C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315" y="4360427"/>
            <a:ext cx="4953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2" descr="On-page Connector">
            <a:extLst>
              <a:ext uri="{FF2B5EF4-FFF2-40B4-BE49-F238E27FC236}">
                <a16:creationId xmlns:a16="http://schemas.microsoft.com/office/drawing/2014/main" id="{CB05656C-60AE-420F-8AD2-A7E625FE6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15" y="5141089"/>
            <a:ext cx="9525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1" descr="Off-page Connector">
            <a:extLst>
              <a:ext uri="{FF2B5EF4-FFF2-40B4-BE49-F238E27FC236}">
                <a16:creationId xmlns:a16="http://schemas.microsoft.com/office/drawing/2014/main" id="{AB2D81C0-B0E1-45ED-8699-BD167A26A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15" y="6007476"/>
            <a:ext cx="9525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27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53E8-D3E2-4725-AFB6-F16709D9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485900"/>
          </a:xfrm>
        </p:spPr>
        <p:txBody>
          <a:bodyPr/>
          <a:lstStyle/>
          <a:p>
            <a:r>
              <a:rPr lang="bg-BG" dirty="0"/>
              <a:t>Блок схеми. Символи за вход и изход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7EA1FC-0605-43D8-9A57-74E0930EE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668555"/>
              </p:ext>
            </p:extLst>
          </p:nvPr>
        </p:nvGraphicFramePr>
        <p:xfrm>
          <a:off x="894190" y="722024"/>
          <a:ext cx="11297809" cy="5815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4428">
                  <a:extLst>
                    <a:ext uri="{9D8B030D-6E8A-4147-A177-3AD203B41FA5}">
                      <a16:colId xmlns:a16="http://schemas.microsoft.com/office/drawing/2014/main" val="3925745722"/>
                    </a:ext>
                  </a:extLst>
                </a:gridCol>
                <a:gridCol w="2558473">
                  <a:extLst>
                    <a:ext uri="{9D8B030D-6E8A-4147-A177-3AD203B41FA5}">
                      <a16:colId xmlns:a16="http://schemas.microsoft.com/office/drawing/2014/main" val="2056982757"/>
                    </a:ext>
                  </a:extLst>
                </a:gridCol>
                <a:gridCol w="6834908">
                  <a:extLst>
                    <a:ext uri="{9D8B030D-6E8A-4147-A177-3AD203B41FA5}">
                      <a16:colId xmlns:a16="http://schemas.microsoft.com/office/drawing/2014/main" val="3158610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Название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>
                          <a:effectLst/>
                        </a:rPr>
                        <a:t>Описание</a:t>
                      </a:r>
                      <a:endParaRPr lang="bg-B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721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b="1" dirty="0">
                          <a:effectLst/>
                        </a:rPr>
                        <a:t>Data(Input/Outpu</a:t>
                      </a:r>
                      <a:r>
                        <a:rPr lang="en-US" sz="2400" b="1" dirty="0">
                          <a:effectLst/>
                        </a:rPr>
                        <a:t>t</a:t>
                      </a:r>
                      <a:r>
                        <a:rPr lang="bg-BG" sz="2400" b="1" dirty="0">
                          <a:effectLst/>
                        </a:rPr>
                        <a:t>) Symbol</a:t>
                      </a:r>
                      <a:endParaRPr lang="bg-BG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>
                          <a:effectLst/>
                        </a:rPr>
                        <a:t>Показва вход или изход в процеса</a:t>
                      </a:r>
                      <a:endParaRPr lang="bg-B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5249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Document Symbol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Представя изходни данни, като отпечатан документ или отчет.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2816931"/>
                  </a:ext>
                </a:extLst>
              </a:tr>
              <a:tr h="1358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Multi-Documents Symbol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Представлява множество документи в процеса.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569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>
                          <a:effectLst/>
                        </a:rPr>
                        <a:t>Display Symbol</a:t>
                      </a:r>
                      <a:endParaRPr lang="bg-B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Показва къде информацията ще се показва в рамките на процесния поток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662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>
                          <a:effectLst/>
                        </a:rPr>
                        <a:t>Manual Input Symbol</a:t>
                      </a:r>
                      <a:endParaRPr lang="bg-B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за ръчно въвеждане на информация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9910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>
                          <a:effectLst/>
                        </a:rPr>
                        <a:t>Card Symbol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входни данни с карти (рядко се използва).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8459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>
                          <a:effectLst/>
                        </a:rPr>
                        <a:t>Paper Tape Symbol</a:t>
                      </a:r>
                      <a:endParaRPr lang="bg-B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за съхраняване на данни на ленти (рядко се използва)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7496337"/>
                  </a:ext>
                </a:extLst>
              </a:tr>
            </a:tbl>
          </a:graphicData>
        </a:graphic>
      </p:graphicFrame>
      <p:pic>
        <p:nvPicPr>
          <p:cNvPr id="2055" name="Picture 14" descr="data shape">
            <a:extLst>
              <a:ext uri="{FF2B5EF4-FFF2-40B4-BE49-F238E27FC236}">
                <a16:creationId xmlns:a16="http://schemas.microsoft.com/office/drawing/2014/main" id="{42711380-2F97-4EA7-8A43-0A7201A49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53" y="1090798"/>
            <a:ext cx="1767223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13" descr="Document shape">
            <a:extLst>
              <a:ext uri="{FF2B5EF4-FFF2-40B4-BE49-F238E27FC236}">
                <a16:creationId xmlns:a16="http://schemas.microsoft.com/office/drawing/2014/main" id="{5C398840-8262-4EE3-8DD8-66C28521C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42" y="1826924"/>
            <a:ext cx="176722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12" descr="Multi-Documents Symbol">
            <a:extLst>
              <a:ext uri="{FF2B5EF4-FFF2-40B4-BE49-F238E27FC236}">
                <a16:creationId xmlns:a16="http://schemas.microsoft.com/office/drawing/2014/main" id="{33CDF765-1DB1-4C6F-8E06-A7F71375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62" y="2642940"/>
            <a:ext cx="1767223" cy="76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11" descr="Display Symbol">
            <a:extLst>
              <a:ext uri="{FF2B5EF4-FFF2-40B4-BE49-F238E27FC236}">
                <a16:creationId xmlns:a16="http://schemas.microsoft.com/office/drawing/2014/main" id="{3A42B2D3-9836-445A-8743-A29A252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97" y="3403997"/>
            <a:ext cx="1575494" cy="73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10" descr="Manual Input Symbol">
            <a:extLst>
              <a:ext uri="{FF2B5EF4-FFF2-40B4-BE49-F238E27FC236}">
                <a16:creationId xmlns:a16="http://schemas.microsoft.com/office/drawing/2014/main" id="{74811B49-F294-45AE-8ADB-C7820169C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62" y="4172383"/>
            <a:ext cx="170831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9" descr="Card Symbol">
            <a:extLst>
              <a:ext uri="{FF2B5EF4-FFF2-40B4-BE49-F238E27FC236}">
                <a16:creationId xmlns:a16="http://schemas.microsoft.com/office/drawing/2014/main" id="{D6F663EA-4383-4761-B254-1A00F000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70" y="5026891"/>
            <a:ext cx="166413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8" descr="Paper Tape Symbol">
            <a:extLst>
              <a:ext uri="{FF2B5EF4-FFF2-40B4-BE49-F238E27FC236}">
                <a16:creationId xmlns:a16="http://schemas.microsoft.com/office/drawing/2014/main" id="{61396076-9EDC-4F4F-965D-9E79AF8A3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27" y="5840073"/>
            <a:ext cx="1767223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4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54FF-7923-4E96-9FFB-D60C26B6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схеми. Символи за хранилища на данни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390E67-5388-40EB-A656-B3E7B908C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433013"/>
              </p:ext>
            </p:extLst>
          </p:nvPr>
        </p:nvGraphicFramePr>
        <p:xfrm>
          <a:off x="976687" y="1915560"/>
          <a:ext cx="11086005" cy="4903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3677">
                  <a:extLst>
                    <a:ext uri="{9D8B030D-6E8A-4147-A177-3AD203B41FA5}">
                      <a16:colId xmlns:a16="http://schemas.microsoft.com/office/drawing/2014/main" val="921207481"/>
                    </a:ext>
                  </a:extLst>
                </a:gridCol>
                <a:gridCol w="2170545">
                  <a:extLst>
                    <a:ext uri="{9D8B030D-6E8A-4147-A177-3AD203B41FA5}">
                      <a16:colId xmlns:a16="http://schemas.microsoft.com/office/drawing/2014/main" val="2847476803"/>
                    </a:ext>
                  </a:extLst>
                </a:gridCol>
                <a:gridCol w="6751783">
                  <a:extLst>
                    <a:ext uri="{9D8B030D-6E8A-4147-A177-3AD203B41FA5}">
                      <a16:colId xmlns:a16="http://schemas.microsoft.com/office/drawing/2014/main" val="3691294429"/>
                    </a:ext>
                  </a:extLst>
                </a:gridCol>
              </a:tblGrid>
              <a:tr h="3590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>
                          <a:effectLst/>
                        </a:rPr>
                        <a:t>Символ</a:t>
                      </a:r>
                      <a:endParaRPr lang="bg-B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>
                          <a:effectLst/>
                        </a:rPr>
                        <a:t>Название</a:t>
                      </a:r>
                      <a:endParaRPr lang="bg-B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Описание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7123627"/>
                  </a:ext>
                </a:extLst>
              </a:tr>
              <a:tr h="73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>
                          <a:effectLst/>
                        </a:rPr>
                        <a:t>Stored Data Symbol</a:t>
                      </a:r>
                      <a:endParaRPr lang="bg-B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>
                          <a:effectLst/>
                        </a:rPr>
                        <a:t>За показване къде се съхраняват данните. </a:t>
                      </a:r>
                      <a:endParaRPr lang="bg-B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385949"/>
                  </a:ext>
                </a:extLst>
              </a:tr>
              <a:tr h="1212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Database Symbol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 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Представя съхраняване на данни в хранилище, което позволява търсене и сортиране на даммите от потребители.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11780"/>
                  </a:ext>
                </a:extLst>
              </a:tr>
              <a:tr h="1212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Internal Storage Symbol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 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>
                          <a:effectLst/>
                        </a:rPr>
                        <a:t>Показва, че данните се съхраняват в паметта по време на програма.</a:t>
                      </a:r>
                      <a:br>
                        <a:rPr lang="bg-BG" sz="2400">
                          <a:effectLst/>
                        </a:rPr>
                      </a:br>
                      <a:endParaRPr lang="bg-B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7793692"/>
                  </a:ext>
                </a:extLst>
              </a:tr>
              <a:tr h="1212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Sequential Data Symbol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 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2400" dirty="0">
                          <a:effectLst/>
                        </a:rPr>
                        <a:t>Представлява данни, които са достъпни последователно.</a:t>
                      </a:r>
                      <a:endParaRPr lang="bg-B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930340"/>
                  </a:ext>
                </a:extLst>
              </a:tr>
            </a:tbl>
          </a:graphicData>
        </a:graphic>
      </p:graphicFrame>
      <p:pic>
        <p:nvPicPr>
          <p:cNvPr id="3076" name="Picture 18" descr="Stored Data Symbol">
            <a:extLst>
              <a:ext uri="{FF2B5EF4-FFF2-40B4-BE49-F238E27FC236}">
                <a16:creationId xmlns:a16="http://schemas.microsoft.com/office/drawing/2014/main" id="{C84BB469-2268-4D4C-AE0D-2F4A0CE41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43" y="2325400"/>
            <a:ext cx="2075328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17" descr="database shape">
            <a:extLst>
              <a:ext uri="{FF2B5EF4-FFF2-40B4-BE49-F238E27FC236}">
                <a16:creationId xmlns:a16="http://schemas.microsoft.com/office/drawing/2014/main" id="{E9580B46-ECE8-4682-A712-BF8F4B39E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67" y="3380266"/>
            <a:ext cx="2075327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16" descr="Internal Storage Symbol">
            <a:extLst>
              <a:ext uri="{FF2B5EF4-FFF2-40B4-BE49-F238E27FC236}">
                <a16:creationId xmlns:a16="http://schemas.microsoft.com/office/drawing/2014/main" id="{4DDB946E-3B23-4F58-960C-9D5F4EA24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56" y="4576707"/>
            <a:ext cx="2128631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5" descr="Sequential Data Symbol">
            <a:extLst>
              <a:ext uri="{FF2B5EF4-FFF2-40B4-BE49-F238E27FC236}">
                <a16:creationId xmlns:a16="http://schemas.microsoft.com/office/drawing/2014/main" id="{9686F7F9-3EA9-48F9-9DB6-A261EFAE8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51" y="5915487"/>
            <a:ext cx="1486371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08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2195-FEA6-46CD-A9A6-908CCA67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38100"/>
            <a:ext cx="9601200" cy="1485900"/>
          </a:xfrm>
        </p:spPr>
        <p:txBody>
          <a:bodyPr/>
          <a:lstStyle/>
          <a:p>
            <a:r>
              <a:rPr lang="bg-BG" dirty="0"/>
              <a:t>Блок схеми. Процеси и операции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139661-B94E-4D8E-B492-1291DFAFB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680143"/>
              </p:ext>
            </p:extLst>
          </p:nvPr>
        </p:nvGraphicFramePr>
        <p:xfrm>
          <a:off x="716350" y="1208084"/>
          <a:ext cx="11494123" cy="5590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0523">
                  <a:extLst>
                    <a:ext uri="{9D8B030D-6E8A-4147-A177-3AD203B41FA5}">
                      <a16:colId xmlns:a16="http://schemas.microsoft.com/office/drawing/2014/main" val="2884143052"/>
                    </a:ext>
                  </a:extLst>
                </a:gridCol>
                <a:gridCol w="2262909">
                  <a:extLst>
                    <a:ext uri="{9D8B030D-6E8A-4147-A177-3AD203B41FA5}">
                      <a16:colId xmlns:a16="http://schemas.microsoft.com/office/drawing/2014/main" val="2399308356"/>
                    </a:ext>
                  </a:extLst>
                </a:gridCol>
                <a:gridCol w="7490691">
                  <a:extLst>
                    <a:ext uri="{9D8B030D-6E8A-4147-A177-3AD203B41FA5}">
                      <a16:colId xmlns:a16="http://schemas.microsoft.com/office/drawing/2014/main" val="85468717"/>
                    </a:ext>
                  </a:extLst>
                </a:gridCol>
              </a:tblGrid>
              <a:tr h="1079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Символ</a:t>
                      </a:r>
                      <a:endParaRPr lang="bg-B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3" marR="431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Название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3" marR="431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Описание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3" marR="43183" marT="0" marB="0"/>
                </a:tc>
                <a:extLst>
                  <a:ext uri="{0D108BD9-81ED-4DB2-BD59-A6C34878D82A}">
                    <a16:rowId xmlns:a16="http://schemas.microsoft.com/office/drawing/2014/main" val="2206405832"/>
                  </a:ext>
                </a:extLst>
              </a:tr>
              <a:tr h="4070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3" marR="431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 b="1" dirty="0">
                          <a:effectLst/>
                        </a:rPr>
                        <a:t>Process Symbol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 b="1" dirty="0">
                          <a:effectLst/>
                        </a:rPr>
                        <a:t> </a:t>
                      </a:r>
                      <a:endParaRPr lang="bg-BG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3" marR="431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Представя стъпка в процеса (действие).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 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3" marR="43183" marT="0" marB="0"/>
                </a:tc>
                <a:extLst>
                  <a:ext uri="{0D108BD9-81ED-4DB2-BD59-A6C34878D82A}">
                    <a16:rowId xmlns:a16="http://schemas.microsoft.com/office/drawing/2014/main" val="2930595669"/>
                  </a:ext>
                </a:extLst>
              </a:tr>
              <a:tr h="559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3" marR="431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 b="1" dirty="0">
                          <a:effectLst/>
                        </a:rPr>
                        <a:t>Sub Process Symbol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 b="1" dirty="0">
                          <a:effectLst/>
                        </a:rPr>
                        <a:t> </a:t>
                      </a:r>
                      <a:endParaRPr lang="bg-BG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3" marR="431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Представя последователност от действия, които изпълняват конкретни задачи в рамките на по-голям и сложен процес,.</a:t>
                      </a:r>
                      <a:endParaRPr lang="bg-B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3" marR="43183" marT="0" marB="0"/>
                </a:tc>
                <a:extLst>
                  <a:ext uri="{0D108BD9-81ED-4DB2-BD59-A6C34878D82A}">
                    <a16:rowId xmlns:a16="http://schemas.microsoft.com/office/drawing/2014/main" val="913130767"/>
                  </a:ext>
                </a:extLst>
              </a:tr>
              <a:tr h="858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3" marR="431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Predefined Process Symbol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 </a:t>
                      </a:r>
                      <a:endParaRPr lang="bg-B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3" marR="431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Показва набор от стъпки, които се комбинират, за да създадат сложен процес, който е дефиниран другаде, често на друга страница от същата диаграма.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 </a:t>
                      </a:r>
                      <a:endParaRPr lang="bg-B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3" marR="43183" marT="0" marB="0"/>
                </a:tc>
                <a:extLst>
                  <a:ext uri="{0D108BD9-81ED-4DB2-BD59-A6C34878D82A}">
                    <a16:rowId xmlns:a16="http://schemas.microsoft.com/office/drawing/2014/main" val="1737428901"/>
                  </a:ext>
                </a:extLst>
              </a:tr>
              <a:tr h="5200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3" marR="431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Delay Symbol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 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3" marR="431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Представя забавяне в процеса. </a:t>
                      </a:r>
                      <a:br>
                        <a:rPr lang="bg-BG" sz="1800" dirty="0">
                          <a:effectLst/>
                        </a:rPr>
                      </a:br>
                      <a:endParaRPr lang="bg-BG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 </a:t>
                      </a:r>
                      <a:endParaRPr lang="bg-B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3" marR="43183" marT="0" marB="0"/>
                </a:tc>
                <a:extLst>
                  <a:ext uri="{0D108BD9-81ED-4DB2-BD59-A6C34878D82A}">
                    <a16:rowId xmlns:a16="http://schemas.microsoft.com/office/drawing/2014/main" val="1586503762"/>
                  </a:ext>
                </a:extLst>
              </a:tr>
              <a:tr h="304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3" marR="431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Preparation Symbol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 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3" marR="431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Показва настройка за друга стъпка в същия процес.</a:t>
                      </a:r>
                      <a:endParaRPr lang="bg-B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3" marR="43183" marT="0" marB="0"/>
                </a:tc>
                <a:extLst>
                  <a:ext uri="{0D108BD9-81ED-4DB2-BD59-A6C34878D82A}">
                    <a16:rowId xmlns:a16="http://schemas.microsoft.com/office/drawing/2014/main" val="2305380279"/>
                  </a:ext>
                </a:extLst>
              </a:tr>
              <a:tr h="333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3" marR="431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Manual Operation Symbol </a:t>
                      </a:r>
                    </a:p>
                  </a:txBody>
                  <a:tcPr marL="43183" marR="431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Представя стъпка от процеса, която трябва да се изпълнява ръчно, а не автоматично.</a:t>
                      </a:r>
                      <a:endParaRPr lang="bg-B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3" marR="43183" marT="0" marB="0"/>
                </a:tc>
                <a:extLst>
                  <a:ext uri="{0D108BD9-81ED-4DB2-BD59-A6C34878D82A}">
                    <a16:rowId xmlns:a16="http://schemas.microsoft.com/office/drawing/2014/main" val="2271772223"/>
                  </a:ext>
                </a:extLst>
              </a:tr>
              <a:tr h="4894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3" marR="431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Parallel Mode Symbol </a:t>
                      </a:r>
                    </a:p>
                  </a:txBody>
                  <a:tcPr marL="43183" marR="43183" marT="0" marB="0"/>
                </a:tc>
                <a:tc>
                  <a:txBody>
                    <a:bodyPr/>
                    <a:lstStyle/>
                    <a:p>
                      <a:r>
                        <a:rPr lang="bg-BG" sz="1800" dirty="0">
                          <a:effectLst/>
                        </a:rPr>
                        <a:t>Показва две или повече едновременни операции или стъпки на процеса.</a:t>
                      </a:r>
                      <a:endParaRPr lang="bg-BG" sz="1800" dirty="0"/>
                    </a:p>
                  </a:txBody>
                  <a:tcPr marL="43183" marR="43183" marT="0" marB="0"/>
                </a:tc>
                <a:extLst>
                  <a:ext uri="{0D108BD9-81ED-4DB2-BD59-A6C34878D82A}">
                    <a16:rowId xmlns:a16="http://schemas.microsoft.com/office/drawing/2014/main" val="483278121"/>
                  </a:ext>
                </a:extLst>
              </a:tr>
            </a:tbl>
          </a:graphicData>
        </a:graphic>
      </p:graphicFrame>
      <p:pic>
        <p:nvPicPr>
          <p:cNvPr id="4110" name="Picture 25" descr="Process Shape">
            <a:extLst>
              <a:ext uri="{FF2B5EF4-FFF2-40B4-BE49-F238E27FC236}">
                <a16:creationId xmlns:a16="http://schemas.microsoft.com/office/drawing/2014/main" id="{9F4FE756-043F-49F6-B08E-0AF7CB62C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1468981"/>
            <a:ext cx="109537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24" descr="Sub Process Shape">
            <a:extLst>
              <a:ext uri="{FF2B5EF4-FFF2-40B4-BE49-F238E27FC236}">
                <a16:creationId xmlns:a16="http://schemas.microsoft.com/office/drawing/2014/main" id="{E9599EEE-DF45-4229-8C72-33E755B5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148661"/>
            <a:ext cx="11049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23" descr="Predefined process shape">
            <a:extLst>
              <a:ext uri="{FF2B5EF4-FFF2-40B4-BE49-F238E27FC236}">
                <a16:creationId xmlns:a16="http://schemas.microsoft.com/office/drawing/2014/main" id="{00EA05A0-92DA-4CE6-9436-0DA993B0E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27028" r="47093" b="18624"/>
          <a:stretch/>
        </p:blipFill>
        <p:spPr bwMode="auto">
          <a:xfrm>
            <a:off x="962025" y="3146425"/>
            <a:ext cx="11049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22" descr="delay shape">
            <a:extLst>
              <a:ext uri="{FF2B5EF4-FFF2-40B4-BE49-F238E27FC236}">
                <a16:creationId xmlns:a16="http://schemas.microsoft.com/office/drawing/2014/main" id="{82075F85-DFC7-49FD-87A6-8FE830A39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43721"/>
            <a:ext cx="10668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21" descr="Preparation Symbol">
            <a:extLst>
              <a:ext uri="{FF2B5EF4-FFF2-40B4-BE49-F238E27FC236}">
                <a16:creationId xmlns:a16="http://schemas.microsoft.com/office/drawing/2014/main" id="{A2A2516A-7068-4F76-B88A-0F96BBB4F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5062871"/>
            <a:ext cx="933451" cy="61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20" descr="Manual Operation Symbol">
            <a:extLst>
              <a:ext uri="{FF2B5EF4-FFF2-40B4-BE49-F238E27FC236}">
                <a16:creationId xmlns:a16="http://schemas.microsoft.com/office/drawing/2014/main" id="{01165BF0-05DC-41C3-872C-47A70392A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5662946"/>
            <a:ext cx="933450" cy="63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19" descr="Parallel Mode Symbol">
            <a:extLst>
              <a:ext uri="{FF2B5EF4-FFF2-40B4-BE49-F238E27FC236}">
                <a16:creationId xmlns:a16="http://schemas.microsoft.com/office/drawing/2014/main" id="{FACCD0BF-E109-4E4D-8D1C-E267D6651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243971"/>
            <a:ext cx="1000125" cy="57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2206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466</TotalTime>
  <Words>1822</Words>
  <Application>Microsoft Office PowerPoint</Application>
  <PresentationFormat>Widescreen</PresentationFormat>
  <Paragraphs>251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Franklin Gothic Book</vt:lpstr>
      <vt:lpstr>Times New Roman</vt:lpstr>
      <vt:lpstr>Crop</vt:lpstr>
      <vt:lpstr>Модели и моделиране. Софтуерни инструменти</vt:lpstr>
      <vt:lpstr>Описание на алгоритмите</vt:lpstr>
      <vt:lpstr>Словесно описание на алгоритмите</vt:lpstr>
      <vt:lpstr>Блок-схемен език</vt:lpstr>
      <vt:lpstr>Блок схеми. Правила</vt:lpstr>
      <vt:lpstr>Блок-схеми. Основни елементи</vt:lpstr>
      <vt:lpstr>Блок схеми. Символи за вход и изход</vt:lpstr>
      <vt:lpstr>Блок схеми. Символи за хранилища на данни</vt:lpstr>
      <vt:lpstr>Блок схеми. Процеси и операции </vt:lpstr>
      <vt:lpstr>Блок схеми. Разклонение и контрол на потока</vt:lpstr>
      <vt:lpstr>Блок схеми. Разклонение и контрол на потока</vt:lpstr>
      <vt:lpstr>Блок схеми. Обработка на данни</vt:lpstr>
      <vt:lpstr>Пример. Линеен и нелинеен алгоритъм </vt:lpstr>
      <vt:lpstr>Софтуерни средства за създаване на потокови диаграми (flowchart diagrams) чрез блок схеми</vt:lpstr>
      <vt:lpstr>Средства за описание на софтуерни системи</vt:lpstr>
      <vt:lpstr>Мрежи на Петри. Основи</vt:lpstr>
      <vt:lpstr>Правила</vt:lpstr>
      <vt:lpstr>Използване</vt:lpstr>
      <vt:lpstr>Пример. Светофар</vt:lpstr>
      <vt:lpstr>Асансьор</vt:lpstr>
      <vt:lpstr>Unified Modeling Language (UML)</vt:lpstr>
      <vt:lpstr>UML. Видове. Примери</vt:lpstr>
      <vt:lpstr>Стандарти, спецификации и езици за описание на бизнес процеси</vt:lpstr>
      <vt:lpstr>Business Process Model and Notation (BPMN)</vt:lpstr>
      <vt:lpstr>BPMN. Пример</vt:lpstr>
      <vt:lpstr>Програмен език за описание на алгоритмите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и моделиране. Софтуерни инструменти</dc:title>
  <dc:creator>Svetoslav</dc:creator>
  <cp:lastModifiedBy>Svetoslav</cp:lastModifiedBy>
  <cp:revision>31</cp:revision>
  <dcterms:created xsi:type="dcterms:W3CDTF">2020-08-17T14:43:13Z</dcterms:created>
  <dcterms:modified xsi:type="dcterms:W3CDTF">2020-09-07T19:01:30Z</dcterms:modified>
</cp:coreProperties>
</file>