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10.11.2016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400" dirty="0"/>
              <a:t>10. </a:t>
            </a:r>
            <a:r>
              <a:rPr lang="bg-BG" sz="5400" dirty="0"/>
              <a:t>Стандартен конзолен вход и изход в </a:t>
            </a:r>
            <a:r>
              <a:rPr lang="en-US" sz="5400" dirty="0"/>
              <a:t>C++</a:t>
            </a:r>
            <a:endParaRPr lang="bg-BG" sz="5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Комуникация с конзолата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Комуникацията с конзолата се извършва чрез абстракции наречени потоци:</a:t>
            </a:r>
          </a:p>
          <a:p>
            <a:pPr lvl="1"/>
            <a:r>
              <a:rPr lang="bg-BG" dirty="0" smtClean="0"/>
              <a:t>поток за изход;</a:t>
            </a:r>
          </a:p>
          <a:p>
            <a:pPr lvl="1"/>
            <a:r>
              <a:rPr lang="bg-BG" dirty="0" smtClean="0"/>
              <a:t>поток за вход;</a:t>
            </a:r>
          </a:p>
          <a:p>
            <a:pPr lvl="1"/>
            <a:r>
              <a:rPr lang="bg-BG" dirty="0" smtClean="0"/>
              <a:t>поток за грешки.</a:t>
            </a:r>
          </a:p>
          <a:p>
            <a:r>
              <a:rPr lang="bg-BG" dirty="0" smtClean="0"/>
              <a:t>В езиците за програмиране са създадени механизми (обекти или други начини) за потоците, с помощта на които въвеждаме и извеждаме данни в конзолата.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C++ </a:t>
            </a:r>
            <a:r>
              <a:rPr lang="bg-BG" dirty="0" smtClean="0"/>
              <a:t>обектите за входно-изходни потоци са: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– </a:t>
            </a:r>
            <a:r>
              <a:rPr lang="bg-BG" dirty="0" smtClean="0"/>
              <a:t>изход</a:t>
            </a:r>
            <a:r>
              <a:rPr lang="bg-BG" dirty="0"/>
              <a:t>;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– </a:t>
            </a:r>
            <a:r>
              <a:rPr lang="bg-BG" dirty="0" smtClean="0"/>
              <a:t>вход</a:t>
            </a:r>
            <a:r>
              <a:rPr lang="bg-BG" dirty="0"/>
              <a:t>;</a:t>
            </a:r>
          </a:p>
          <a:p>
            <a:pPr lvl="1"/>
            <a:r>
              <a:rPr lang="en-US" dirty="0" err="1" smtClean="0"/>
              <a:t>cerr</a:t>
            </a:r>
            <a:r>
              <a:rPr lang="en-US" dirty="0" smtClean="0"/>
              <a:t> – </a:t>
            </a:r>
            <a:r>
              <a:rPr lang="bg-BG" dirty="0" smtClean="0"/>
              <a:t>грешк</a:t>
            </a:r>
            <a:r>
              <a:rPr lang="bg-BG" dirty="0"/>
              <a:t>и</a:t>
            </a:r>
            <a:r>
              <a:rPr lang="bg-BG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9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вход и изход към конзолата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Операторите за вход и изход се използват съвместно с обектите за потоци, дефинирани в стандартния </a:t>
            </a:r>
            <a:r>
              <a:rPr lang="en-US" dirty="0" smtClean="0"/>
              <a:t>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Оператор за изход - &lt;&lt;</a:t>
            </a:r>
            <a:r>
              <a:rPr lang="en-US" dirty="0" smtClean="0"/>
              <a:t> - </a:t>
            </a:r>
            <a:r>
              <a:rPr lang="bg-BG" dirty="0" smtClean="0"/>
              <a:t>пренасочва данните от програмата към указан изходен поток: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тест на потока за грешка"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Въведете число: 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 smtClean="0"/>
          </a:p>
          <a:p>
            <a:r>
              <a:rPr lang="bg-BG" dirty="0" smtClean="0"/>
              <a:t>Оператор за вход - &gt;&gt;</a:t>
            </a:r>
            <a:r>
              <a:rPr lang="en-US" dirty="0"/>
              <a:t> - </a:t>
            </a:r>
            <a:r>
              <a:rPr lang="bg-BG" dirty="0"/>
              <a:t>пренасочва </a:t>
            </a:r>
            <a:r>
              <a:rPr lang="bg-BG" dirty="0" smtClean="0"/>
              <a:t>входния поток към променливи на програмата: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8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вход и изход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bg-B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тест на потока за грешка"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Въведете число: 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без край на ред - за да остане маркера на същия ред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Програмата спира и изчаква въвеждане на данни от клавиатурата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След натискане на Enter потока се обработва като се задава стойност на i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надяваме се да е коректна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Въведеното число е "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ru-RU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</a:t>
            </a:r>
            <a:r>
              <a:rPr lang="ru-RU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9015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работа с 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134" y="4221691"/>
            <a:ext cx="10515600" cy="1425575"/>
          </a:xfrm>
        </p:spPr>
        <p:txBody>
          <a:bodyPr/>
          <a:lstStyle/>
          <a:p>
            <a:r>
              <a:rPr lang="bg-BG" dirty="0" smtClean="0"/>
              <a:t>Стандартните потоци за вход, изход и грешки са насочени към командния </a:t>
            </a:r>
            <a:r>
              <a:rPr lang="bg-BG" dirty="0" smtClean="0"/>
              <a:t>интерпретатор</a:t>
            </a:r>
            <a:r>
              <a:rPr lang="en-US" smtClean="0"/>
              <a:t>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4" y="1417055"/>
            <a:ext cx="5866666" cy="111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4" y="2870270"/>
            <a:ext cx="5866666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на низ до число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Съществуват специални функции за преобразуване на низ от тип </a:t>
            </a:r>
            <a:r>
              <a:rPr lang="en-US" dirty="0" smtClean="0"/>
              <a:t>string </a:t>
            </a:r>
            <a:r>
              <a:rPr lang="bg-BG" dirty="0" smtClean="0"/>
              <a:t>(зададен </a:t>
            </a:r>
            <a:r>
              <a:rPr lang="bg-BG" dirty="0"/>
              <a:t>като </a:t>
            </a:r>
            <a:r>
              <a:rPr lang="bg-BG" dirty="0" smtClean="0"/>
              <a:t>параметър, въведен от конзолата или по друг начин) до примитивен тип:</a:t>
            </a:r>
          </a:p>
          <a:p>
            <a:pPr lvl="1"/>
            <a:r>
              <a:rPr lang="en-US" dirty="0" err="1" smtClean="0"/>
              <a:t>stoi</a:t>
            </a:r>
            <a:r>
              <a:rPr lang="en-US" dirty="0" smtClean="0"/>
              <a:t>(</a:t>
            </a:r>
            <a:r>
              <a:rPr lang="bg-BG" dirty="0" smtClean="0"/>
              <a:t>низ</a:t>
            </a:r>
            <a:r>
              <a:rPr lang="en-US" dirty="0" smtClean="0"/>
              <a:t>)</a:t>
            </a:r>
            <a:r>
              <a:rPr lang="bg-BG" dirty="0" smtClean="0"/>
              <a:t> – връща число от тип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stof</a:t>
            </a:r>
            <a:r>
              <a:rPr lang="en-US" dirty="0" smtClean="0"/>
              <a:t>(</a:t>
            </a:r>
            <a:r>
              <a:rPr lang="bg-BG" dirty="0"/>
              <a:t>низ</a:t>
            </a:r>
            <a:r>
              <a:rPr lang="en-US" dirty="0"/>
              <a:t>)</a:t>
            </a:r>
            <a:r>
              <a:rPr lang="bg-BG" dirty="0"/>
              <a:t> – връща число от тип </a:t>
            </a:r>
            <a:r>
              <a:rPr lang="en-US" dirty="0" smtClean="0"/>
              <a:t>float;</a:t>
            </a:r>
          </a:p>
          <a:p>
            <a:pPr lvl="1"/>
            <a:r>
              <a:rPr lang="en-US" dirty="0" err="1" smtClean="0"/>
              <a:t>stod</a:t>
            </a:r>
            <a:r>
              <a:rPr lang="en-US" dirty="0" smtClean="0"/>
              <a:t>(</a:t>
            </a:r>
            <a:r>
              <a:rPr lang="bg-BG" dirty="0"/>
              <a:t>низ</a:t>
            </a:r>
            <a:r>
              <a:rPr lang="en-US" dirty="0"/>
              <a:t>)</a:t>
            </a:r>
            <a:r>
              <a:rPr lang="bg-BG" dirty="0"/>
              <a:t> – връща число от тип </a:t>
            </a:r>
            <a:r>
              <a:rPr lang="en-US" dirty="0" smtClean="0"/>
              <a:t>double;</a:t>
            </a:r>
            <a:endParaRPr lang="en-US" dirty="0"/>
          </a:p>
          <a:p>
            <a:pPr lvl="1"/>
            <a:r>
              <a:rPr lang="en-US" dirty="0" err="1" smtClean="0"/>
              <a:t>stol</a:t>
            </a:r>
            <a:r>
              <a:rPr lang="en-US" dirty="0"/>
              <a:t>(</a:t>
            </a:r>
            <a:r>
              <a:rPr lang="bg-BG" dirty="0"/>
              <a:t>низ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bg-BG" dirty="0"/>
              <a:t>– връща число от тип </a:t>
            </a:r>
            <a:r>
              <a:rPr lang="en-US" dirty="0" smtClean="0"/>
              <a:t>long;</a:t>
            </a:r>
          </a:p>
          <a:p>
            <a:pPr lvl="1"/>
            <a:r>
              <a:rPr lang="en-US" dirty="0" err="1" smtClean="0"/>
              <a:t>stoll</a:t>
            </a:r>
            <a:r>
              <a:rPr lang="en-US" dirty="0"/>
              <a:t>(</a:t>
            </a:r>
            <a:r>
              <a:rPr lang="bg-BG" dirty="0"/>
              <a:t>низ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bg-BG" dirty="0" smtClean="0"/>
              <a:t>връща </a:t>
            </a:r>
            <a:r>
              <a:rPr lang="bg-BG" dirty="0"/>
              <a:t>число от тип 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.</a:t>
            </a:r>
          </a:p>
          <a:p>
            <a:r>
              <a:rPr lang="bg-BG" dirty="0" smtClean="0"/>
              <a:t>Функциите генерират изключение, ако параметъра-низ не може да се преобразува до съответния тип.</a:t>
            </a:r>
          </a:p>
          <a:p>
            <a:r>
              <a:rPr lang="bg-BG" dirty="0" smtClean="0"/>
              <a:t>За изключения няма да говорим сега – само ще покажем как се обработват – в </a:t>
            </a:r>
            <a:r>
              <a:rPr lang="en-US" dirty="0" smtClean="0"/>
              <a:t>try-catch </a:t>
            </a:r>
            <a:r>
              <a:rPr lang="bg-BG" dirty="0" smtClean="0"/>
              <a:t>блокове;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41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низ до </a:t>
            </a:r>
            <a:r>
              <a:rPr lang="bg-BG" dirty="0" smtClean="0"/>
              <a:t>число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Въведете число: </a:t>
            </a:r>
            <a:r>
              <a:rPr lang="ru-RU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pPr marL="457200" lvl="1" indent="0">
              <a:buNone/>
            </a:pP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 </a:t>
            </a:r>
            <a:r>
              <a:rPr lang="ru-R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Въвеждане от конзолата</a:t>
            </a:r>
            <a:endParaRPr lang="ru-R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ru-R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stoi(s);  </a:t>
            </a:r>
            <a:r>
              <a:rPr lang="ru-R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 низ s до цяло число, което връща като резултат</a:t>
            </a:r>
            <a:endParaRPr lang="ru-R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Въведеното число е "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invalid_argument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cerr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ru-RU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 въвели цяло </a:t>
            </a:r>
            <a:r>
              <a:rPr lang="ru-RU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число.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bg-BG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50" dirty="0"/>
          </a:p>
        </p:txBody>
      </p:sp>
    </p:spTree>
    <p:extLst>
      <p:ext uri="{BB962C8B-B14F-4D97-AF65-F5344CB8AC3E}">
        <p14:creationId xmlns:p14="http://schemas.microsoft.com/office/powerpoint/2010/main" val="21957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работа с </a:t>
            </a:r>
            <a:r>
              <a:rPr lang="bg-BG" dirty="0" smtClean="0"/>
              <a:t>програма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4" y="2531074"/>
            <a:ext cx="5866666" cy="111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4" y="3877803"/>
            <a:ext cx="5866666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Едновременно въвеждане на няколко променливи от входния поток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Подобно на едновременното извеждане в потока </a:t>
            </a:r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bg-BG" dirty="0" smtClean="0"/>
              <a:t>може едновременно да се въведат няколко променливи чрез </a:t>
            </a:r>
            <a:r>
              <a:rPr lang="en-US" dirty="0" err="1" smtClean="0"/>
              <a:t>cin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Задайте две числа, разделени с 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whitespace(интервал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край на ред, таб):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j;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Въвеждане от конзолата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35" y="5084900"/>
            <a:ext cx="8558730" cy="10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низ с интервали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Със стандартния оператор за четене от конзолата в една променлива се прочита дума (без интервали и други бели символи).</a:t>
            </a:r>
          </a:p>
          <a:p>
            <a:r>
              <a:rPr lang="bg-BG" dirty="0" smtClean="0"/>
              <a:t>С функция 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bg-BG" dirty="0" smtClean="0"/>
              <a:t>низ) може да прочетем въведен низ заедно с интервалите.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s);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80" y="4212235"/>
            <a:ext cx="3936508" cy="10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Конзола;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Потоци;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Библиотеки;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Оператори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на входни данни за 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Програмата </a:t>
            </a:r>
            <a:r>
              <a:rPr lang="bg-BG" b="1" dirty="0"/>
              <a:t>може да получава входни данни </a:t>
            </a:r>
            <a:r>
              <a:rPr lang="bg-BG" dirty="0"/>
              <a:t>преди стартиране или по време на работа (в </a:t>
            </a:r>
            <a:r>
              <a:rPr lang="en-US" dirty="0"/>
              <a:t>run</a:t>
            </a:r>
            <a:r>
              <a:rPr lang="bg-BG" dirty="0"/>
              <a:t>-</a:t>
            </a:r>
            <a:r>
              <a:rPr lang="en-US" dirty="0"/>
              <a:t>time</a:t>
            </a:r>
            <a:r>
              <a:rPr lang="bg-BG" dirty="0"/>
              <a:t>), без да е необходимо да се компилира </a:t>
            </a:r>
            <a:r>
              <a:rPr lang="bg-BG" dirty="0" smtClean="0"/>
              <a:t>наново. Това </a:t>
            </a:r>
            <a:r>
              <a:rPr lang="bg-BG" dirty="0"/>
              <a:t>може да стане по различни </a:t>
            </a:r>
            <a:r>
              <a:rPr lang="bg-BG" dirty="0" smtClean="0"/>
              <a:t>начини</a:t>
            </a:r>
          </a:p>
          <a:p>
            <a:pPr lvl="1"/>
            <a:r>
              <a:rPr lang="bg-BG" b="1" i="1" dirty="0" smtClean="0"/>
              <a:t>чрез </a:t>
            </a:r>
            <a:r>
              <a:rPr lang="bg-BG" b="1" i="1" dirty="0"/>
              <a:t>задаване на параметри при </a:t>
            </a:r>
            <a:r>
              <a:rPr lang="bg-BG" b="1" i="1" dirty="0" smtClean="0"/>
              <a:t>стартиране</a:t>
            </a:r>
            <a:r>
              <a:rPr lang="bg-BG" dirty="0" smtClean="0"/>
              <a:t>;</a:t>
            </a:r>
          </a:p>
          <a:p>
            <a:pPr lvl="1"/>
            <a:r>
              <a:rPr lang="bg-BG" b="1" i="1" dirty="0" smtClean="0"/>
              <a:t>въвеждане </a:t>
            </a:r>
            <a:r>
              <a:rPr lang="bg-BG" b="1" i="1" dirty="0"/>
              <a:t>от потребителя </a:t>
            </a:r>
            <a:endParaRPr lang="bg-BG" b="1" i="1" dirty="0" smtClean="0"/>
          </a:p>
          <a:p>
            <a:pPr lvl="2"/>
            <a:r>
              <a:rPr lang="bg-BG" dirty="0" smtClean="0"/>
              <a:t>през</a:t>
            </a:r>
            <a:r>
              <a:rPr lang="bg-BG" b="1" i="1" dirty="0" smtClean="0"/>
              <a:t> </a:t>
            </a:r>
            <a:r>
              <a:rPr lang="bg-BG" b="1" i="1" dirty="0"/>
              <a:t>конзолата </a:t>
            </a:r>
            <a:r>
              <a:rPr lang="bg-BG" dirty="0"/>
              <a:t>или </a:t>
            </a:r>
            <a:endParaRPr lang="bg-BG" dirty="0" smtClean="0"/>
          </a:p>
          <a:p>
            <a:pPr lvl="2"/>
            <a:r>
              <a:rPr lang="bg-BG" dirty="0" smtClean="0"/>
              <a:t>чрез </a:t>
            </a:r>
            <a:r>
              <a:rPr lang="bg-BG" b="1" i="1" dirty="0"/>
              <a:t>графичен </a:t>
            </a:r>
            <a:r>
              <a:rPr lang="bg-BG" b="1" i="1" dirty="0" smtClean="0"/>
              <a:t>интерфейс</a:t>
            </a:r>
          </a:p>
          <a:p>
            <a:pPr lvl="1"/>
            <a:r>
              <a:rPr lang="bg-BG" dirty="0" smtClean="0"/>
              <a:t>четене </a:t>
            </a:r>
            <a:r>
              <a:rPr lang="bg-BG" dirty="0"/>
              <a:t>от </a:t>
            </a:r>
            <a:r>
              <a:rPr lang="bg-BG" b="1" i="1" dirty="0"/>
              <a:t>файл</a:t>
            </a:r>
            <a:r>
              <a:rPr lang="bg-BG" dirty="0"/>
              <a:t> или от </a:t>
            </a:r>
            <a:r>
              <a:rPr lang="bg-BG" b="1" i="1" dirty="0"/>
              <a:t>база данни</a:t>
            </a:r>
            <a:r>
              <a:rPr lang="bg-BG" dirty="0"/>
              <a:t> и др</a:t>
            </a:r>
            <a:r>
              <a:rPr lang="bg-BG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7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Системна </a:t>
            </a:r>
            <a:r>
              <a:rPr lang="ru-RU" dirty="0" smtClean="0"/>
              <a:t>конзола или само конзола е физическо устройство състоящо се от клавиатура и екран.</a:t>
            </a:r>
          </a:p>
          <a:p>
            <a:r>
              <a:rPr lang="ru-RU" dirty="0" smtClean="0"/>
              <a:t>Предоставя възможност за комуникация с операционната система (ОС) чрез </a:t>
            </a:r>
          </a:p>
          <a:p>
            <a:pPr lvl="1"/>
            <a:r>
              <a:rPr lang="ru-RU" dirty="0" smtClean="0"/>
              <a:t>въвеждане </a:t>
            </a:r>
            <a:r>
              <a:rPr lang="ru-RU" dirty="0"/>
              <a:t>на текст </a:t>
            </a:r>
            <a:r>
              <a:rPr lang="ru-RU" dirty="0" smtClean="0"/>
              <a:t>от клавиатурата и</a:t>
            </a:r>
          </a:p>
          <a:p>
            <a:pPr lvl="1"/>
            <a:r>
              <a:rPr lang="ru-RU" dirty="0" smtClean="0"/>
              <a:t>извеждане на входна </a:t>
            </a:r>
            <a:r>
              <a:rPr lang="ru-RU" dirty="0"/>
              <a:t>и </a:t>
            </a:r>
            <a:r>
              <a:rPr lang="ru-RU" dirty="0" smtClean="0"/>
              <a:t>изходна информация на екрана</a:t>
            </a:r>
            <a:r>
              <a:rPr lang="en-US" dirty="0" smtClean="0"/>
              <a:t>.</a:t>
            </a:r>
          </a:p>
          <a:p>
            <a:r>
              <a:rPr lang="bg-BG" dirty="0" smtClean="0"/>
              <a:t>Конзолата е първият създаден начин за комуникация с ОС чрез </a:t>
            </a:r>
            <a:r>
              <a:rPr lang="en-US" dirty="0"/>
              <a:t>Command Line Interface</a:t>
            </a:r>
            <a:r>
              <a:rPr lang="bg-BG" dirty="0"/>
              <a:t> (</a:t>
            </a:r>
            <a:r>
              <a:rPr lang="en-US" dirty="0" smtClean="0"/>
              <a:t>CLI</a:t>
            </a:r>
            <a:r>
              <a:rPr lang="bg-BG" dirty="0" smtClean="0"/>
              <a:t>; сега ОС имат и графичен интерфейс) ;</a:t>
            </a:r>
          </a:p>
          <a:p>
            <a:r>
              <a:rPr lang="bg-BG" dirty="0" smtClean="0"/>
              <a:t>В конзолата се задават команди към ОС;</a:t>
            </a:r>
          </a:p>
          <a:p>
            <a:r>
              <a:rPr lang="bg-BG" dirty="0" smtClean="0"/>
              <a:t>Има множество стандартни команди – изпълними програми – в ОС, които се наричат ядро на ОС.</a:t>
            </a:r>
          </a:p>
          <a:p>
            <a:r>
              <a:rPr lang="bg-BG" dirty="0" smtClean="0"/>
              <a:t>Създадените от нас изпълними програми (.</a:t>
            </a:r>
            <a:r>
              <a:rPr lang="en-US" dirty="0" smtClean="0"/>
              <a:t>exe</a:t>
            </a:r>
            <a:r>
              <a:rPr lang="bg-BG" dirty="0" smtClean="0"/>
              <a:t>) стават част от командите, които може да извикваме в командния ред.</a:t>
            </a:r>
          </a:p>
        </p:txBody>
      </p:sp>
    </p:spTree>
    <p:extLst>
      <p:ext uri="{BB962C8B-B14F-4D97-AF65-F5344CB8AC3E}">
        <p14:creationId xmlns:p14="http://schemas.microsoft.com/office/powerpoint/2010/main" val="30855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 до конзолата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За достъп до конзолата се използват различни обвивки </a:t>
            </a:r>
            <a:r>
              <a:rPr lang="bg-BG" dirty="0" smtClean="0"/>
              <a:t>(</a:t>
            </a:r>
            <a:r>
              <a:rPr lang="en-US" dirty="0" smtClean="0"/>
              <a:t>shell; </a:t>
            </a:r>
            <a:r>
              <a:rPr lang="bg-BG" dirty="0" smtClean="0"/>
              <a:t>команден интерпретатор; също </a:t>
            </a:r>
            <a:r>
              <a:rPr lang="bg-BG" dirty="0"/>
              <a:t>изпълними програми), които </a:t>
            </a:r>
            <a:r>
              <a:rPr lang="bg-BG" dirty="0" smtClean="0"/>
              <a:t>интерпретират текста въведен от командния ред (</a:t>
            </a:r>
            <a:r>
              <a:rPr lang="en-US" dirty="0"/>
              <a:t>command line interpreter</a:t>
            </a:r>
            <a:r>
              <a:rPr lang="bg-BG" dirty="0" smtClean="0"/>
              <a:t>).</a:t>
            </a:r>
          </a:p>
          <a:p>
            <a:r>
              <a:rPr lang="bg-BG" dirty="0" smtClean="0"/>
              <a:t>Често самата обвивка се нарича конзола, но тя е само средство за достъп до нея;</a:t>
            </a:r>
            <a:endParaRPr lang="en-US" dirty="0" smtClean="0"/>
          </a:p>
          <a:p>
            <a:r>
              <a:rPr lang="bg-BG" dirty="0" smtClean="0"/>
              <a:t>В обвивките може да се ползват стандартни команди и конструкции за управление, които могат да бъдат комбинирани в скриптове;</a:t>
            </a:r>
          </a:p>
          <a:p>
            <a:r>
              <a:rPr lang="bg-BG" dirty="0" smtClean="0"/>
              <a:t>Примерни обвивки</a:t>
            </a:r>
          </a:p>
          <a:p>
            <a:pPr lvl="1"/>
            <a:r>
              <a:rPr lang="en-US" dirty="0"/>
              <a:t>DOS </a:t>
            </a:r>
            <a:r>
              <a:rPr lang="en-US" dirty="0" smtClean="0"/>
              <a:t>Prompt</a:t>
            </a:r>
            <a:r>
              <a:rPr lang="bg-BG" dirty="0" smtClean="0"/>
              <a:t> – когато нямаше </a:t>
            </a:r>
            <a:r>
              <a:rPr lang="en-US" dirty="0" smtClean="0"/>
              <a:t>Windows</a:t>
            </a:r>
            <a:endParaRPr lang="bg-BG" dirty="0" smtClean="0"/>
          </a:p>
          <a:p>
            <a:pPr lvl="1"/>
            <a:r>
              <a:rPr lang="en-US" dirty="0" smtClean="0"/>
              <a:t>Command Prompt </a:t>
            </a:r>
            <a:r>
              <a:rPr lang="bg-BG" dirty="0" smtClean="0"/>
              <a:t>в </a:t>
            </a:r>
            <a:r>
              <a:rPr lang="en-US" dirty="0" smtClean="0"/>
              <a:t>Windows (cmd.exe)</a:t>
            </a:r>
            <a:r>
              <a:rPr lang="bg-BG" dirty="0" smtClean="0"/>
              <a:t> – емулира действието на</a:t>
            </a:r>
            <a:r>
              <a:rPr lang="en-US" dirty="0"/>
              <a:t> DOS Prompt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PowerShell </a:t>
            </a:r>
            <a:r>
              <a:rPr lang="bg-BG" dirty="0" smtClean="0"/>
              <a:t>в по-новите версии на </a:t>
            </a:r>
            <a:r>
              <a:rPr lang="en-US" dirty="0" smtClean="0"/>
              <a:t>Windows – </a:t>
            </a:r>
            <a:r>
              <a:rPr lang="bg-BG" dirty="0" smtClean="0"/>
              <a:t>предоставя повече стандартни команди и конструкции;</a:t>
            </a:r>
          </a:p>
          <a:p>
            <a:pPr lvl="1"/>
            <a:r>
              <a:rPr lang="en-US" dirty="0" smtClean="0"/>
              <a:t>Bash shell </a:t>
            </a:r>
            <a:r>
              <a:rPr lang="bg-BG" dirty="0" smtClean="0"/>
              <a:t>в </a:t>
            </a:r>
            <a:r>
              <a:rPr lang="en-US" dirty="0" smtClean="0"/>
              <a:t>Linux.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3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програми в командния интерпретатор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да стартираме създадените от нас изпълними програми в командния интерпретатор (без да средствата – напр., </a:t>
            </a:r>
            <a:r>
              <a:rPr lang="en-US" dirty="0" smtClean="0"/>
              <a:t>Visual Studio – </a:t>
            </a:r>
            <a:r>
              <a:rPr lang="bg-BG" dirty="0" smtClean="0"/>
              <a:t>с които сме създали програмите):</a:t>
            </a:r>
          </a:p>
          <a:p>
            <a:pPr lvl="1"/>
            <a:r>
              <a:rPr lang="bg-BG" dirty="0" smtClean="0"/>
              <a:t>Стартираме </a:t>
            </a:r>
            <a:r>
              <a:rPr lang="en-US" dirty="0" smtClean="0"/>
              <a:t>cmd.exe</a:t>
            </a:r>
          </a:p>
          <a:p>
            <a:pPr lvl="1"/>
            <a:r>
              <a:rPr lang="bg-BG" dirty="0" smtClean="0"/>
              <a:t>В командния ред записваме относително или абсолютно име на нашата програма</a:t>
            </a:r>
          </a:p>
          <a:p>
            <a:pPr lvl="1"/>
            <a:r>
              <a:rPr lang="bg-BG" dirty="0" smtClean="0"/>
              <a:t>След това може да запишем параметри (разделени със запетаи), които да използваме в нашата програма:</a:t>
            </a:r>
            <a:endParaRPr lang="bg-BG" dirty="0"/>
          </a:p>
          <a:p>
            <a:pPr marL="457200" lvl="1" indent="0">
              <a:buNone/>
            </a:pPr>
            <a:r>
              <a:rPr lang="bg-BG" dirty="0" smtClean="0"/>
              <a:t>&lt;програма&gt; </a:t>
            </a:r>
            <a:r>
              <a:rPr lang="en-US" dirty="0" smtClean="0"/>
              <a:t>[</a:t>
            </a:r>
            <a:r>
              <a:rPr lang="bg-BG" dirty="0" smtClean="0"/>
              <a:t>параметър1</a:t>
            </a:r>
            <a:r>
              <a:rPr lang="en-US" dirty="0" smtClean="0"/>
              <a:t>]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bg-BG" dirty="0" smtClean="0"/>
              <a:t>параметър2</a:t>
            </a:r>
            <a:r>
              <a:rPr lang="en-US" dirty="0" smtClean="0"/>
              <a:t>][</a:t>
            </a:r>
            <a:r>
              <a:rPr lang="bg-BG" dirty="0" smtClean="0"/>
              <a:t>…</a:t>
            </a:r>
            <a:r>
              <a:rPr lang="bg-BG" dirty="0"/>
              <a:t> </a:t>
            </a:r>
            <a:r>
              <a:rPr lang="bg-BG" dirty="0" smtClean="0"/>
              <a:t>параметър</a:t>
            </a:r>
            <a:r>
              <a:rPr lang="en-US" dirty="0"/>
              <a:t>N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756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параметри от командния ред 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За да използваме параметри от командния ред трябва да зададем специален </a:t>
            </a:r>
            <a:r>
              <a:rPr lang="en-US" dirty="0" smtClean="0"/>
              <a:t>main-</a:t>
            </a:r>
            <a:r>
              <a:rPr lang="bg-BG" dirty="0" smtClean="0"/>
              <a:t>метод – с два формални параметъра</a:t>
            </a:r>
            <a:r>
              <a:rPr lang="en-US" dirty="0" smtClean="0"/>
              <a:t> </a:t>
            </a:r>
            <a:r>
              <a:rPr lang="bg-BG" dirty="0" smtClean="0"/>
              <a:t>(които получават стойност автоматично при стартиране на програмата</a:t>
            </a:r>
            <a:r>
              <a:rPr lang="en-US" dirty="0" smtClean="0"/>
              <a:t> </a:t>
            </a:r>
            <a:r>
              <a:rPr lang="bg-BG" dirty="0" smtClean="0"/>
              <a:t>с параметри):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endParaRPr lang="bg-BG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първият параметър се получава броя на параметрите</a:t>
            </a:r>
          </a:p>
          <a:p>
            <a:pPr lvl="1"/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Вторият параметър е масив от низове (от тип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Всеки елемент на масива съдържа параметъра като низ.</a:t>
            </a:r>
          </a:p>
          <a:p>
            <a:pPr lvl="2"/>
            <a:r>
              <a:rPr lang="en-US" dirty="0" err="1"/>
              <a:t>argv</a:t>
            </a:r>
            <a:r>
              <a:rPr lang="en-US" dirty="0"/>
              <a:t>[0] </a:t>
            </a:r>
            <a:r>
              <a:rPr lang="bg-BG" dirty="0"/>
              <a:t>е първият </a:t>
            </a:r>
            <a:r>
              <a:rPr lang="bg-BG" dirty="0" smtClean="0"/>
              <a:t>аргумент</a:t>
            </a:r>
            <a:r>
              <a:rPr lang="en-US" dirty="0" smtClean="0"/>
              <a:t> – </a:t>
            </a:r>
            <a:r>
              <a:rPr lang="bg-BG" dirty="0" smtClean="0"/>
              <a:t>който всъщност е името на програмата;</a:t>
            </a:r>
          </a:p>
          <a:p>
            <a:pPr lvl="2"/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bg-BG" dirty="0" smtClean="0"/>
              <a:t>1</a:t>
            </a:r>
            <a:r>
              <a:rPr lang="en-US" dirty="0" smtClean="0"/>
              <a:t>] </a:t>
            </a:r>
            <a:r>
              <a:rPr lang="bg-BG" dirty="0"/>
              <a:t>е </a:t>
            </a:r>
            <a:r>
              <a:rPr lang="bg-BG" dirty="0" smtClean="0"/>
              <a:t>вторият аргумент</a:t>
            </a:r>
            <a:r>
              <a:rPr lang="bg-BG" dirty="0"/>
              <a:t>;</a:t>
            </a:r>
          </a:p>
          <a:p>
            <a:pPr lvl="2"/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 err="1"/>
              <a:t>argc</a:t>
            </a:r>
            <a:r>
              <a:rPr lang="bg-BG" dirty="0"/>
              <a:t>-1</a:t>
            </a:r>
            <a:r>
              <a:rPr lang="en-US" dirty="0"/>
              <a:t>] </a:t>
            </a:r>
            <a:r>
              <a:rPr lang="bg-BG" dirty="0"/>
              <a:t>е </a:t>
            </a:r>
            <a:r>
              <a:rPr lang="bg-BG" dirty="0" smtClean="0"/>
              <a:t>последният аргумент;</a:t>
            </a:r>
          </a:p>
          <a:p>
            <a:pPr lvl="2"/>
            <a:r>
              <a:rPr lang="bg-BG" dirty="0" smtClean="0"/>
              <a:t>ако </a:t>
            </a:r>
            <a:r>
              <a:rPr lang="bg-BG" dirty="0" err="1" smtClean="0"/>
              <a:t>достъпим</a:t>
            </a:r>
            <a:r>
              <a:rPr lang="bg-BG" dirty="0" smtClean="0"/>
              <a:t> несъществуващ елемент се получава грешка при изпълнение на програмата.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9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параметри от командния ред в </a:t>
            </a:r>
            <a:r>
              <a:rPr lang="en-US" dirty="0"/>
              <a:t>C</a:t>
            </a:r>
            <a:r>
              <a:rPr lang="en-US" dirty="0" smtClean="0"/>
              <a:t>++</a:t>
            </a:r>
            <a:r>
              <a:rPr lang="bg-BG" dirty="0" smtClean="0"/>
              <a:t> - 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argc --&gt;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брой аргументи/параметри зададени от командния ред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първи аргумент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first_arg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първи аргумент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втори аргумент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трети аргумент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 достъп до несъществуващ елемент - грешка при изпълнение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15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Четене на параметри от командния ред в </a:t>
            </a:r>
            <a:r>
              <a:rPr lang="en-US" dirty="0"/>
              <a:t>C++</a:t>
            </a:r>
            <a:r>
              <a:rPr lang="bg-BG" dirty="0"/>
              <a:t> - </a:t>
            </a:r>
            <a:r>
              <a:rPr lang="bg-BG" dirty="0" smtClean="0"/>
              <a:t>примерни извиквания на програмата </a:t>
            </a:r>
            <a:r>
              <a:rPr lang="en-US" dirty="0" smtClean="0"/>
              <a:t>test.exe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92" y="1825625"/>
            <a:ext cx="8575815" cy="4351338"/>
          </a:xfrm>
        </p:spPr>
      </p:pic>
    </p:spTree>
    <p:extLst>
      <p:ext uri="{BB962C8B-B14F-4D97-AF65-F5344CB8AC3E}">
        <p14:creationId xmlns:p14="http://schemas.microsoft.com/office/powerpoint/2010/main" val="30160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19099</TotalTime>
  <Words>1199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Програмиране (със C++)   10. Стандартен конзолен вход и изход в C++</vt:lpstr>
      <vt:lpstr>PowerPoint Presentation</vt:lpstr>
      <vt:lpstr>Задаване на входни данни за програмата</vt:lpstr>
      <vt:lpstr>Конзола</vt:lpstr>
      <vt:lpstr>Достъп до конзолата</vt:lpstr>
      <vt:lpstr>Стартиране на програми в командния интерпретатор </vt:lpstr>
      <vt:lpstr>Четене на параметри от командния ред в C++</vt:lpstr>
      <vt:lpstr>Четене на параметри от командния ред в C++ - пример</vt:lpstr>
      <vt:lpstr>Четене на параметри от командния ред в C++ - примерни извиквания на програмата test.exe</vt:lpstr>
      <vt:lpstr>Комуникация с конзолата</vt:lpstr>
      <vt:lpstr>Оператори за вход и изход към конзолата</vt:lpstr>
      <vt:lpstr>Пример за вход и изход</vt:lpstr>
      <vt:lpstr>Примерна работа с програмата</vt:lpstr>
      <vt:lpstr>Преобразуване на низ до число</vt:lpstr>
      <vt:lpstr>Преобразуване на низ до число - пример</vt:lpstr>
      <vt:lpstr>Примерна работа с програма</vt:lpstr>
      <vt:lpstr>Едновременно въвеждане на няколко променливи от входния поток</vt:lpstr>
      <vt:lpstr>Четене на низ с интервали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10. Стандартен конзолен вход и изход в C++</dc:title>
  <dc:creator>Емил Хаджиколев</dc:creator>
  <cp:lastModifiedBy>Емил Хаджиколев</cp:lastModifiedBy>
  <cp:revision>400</cp:revision>
  <dcterms:created xsi:type="dcterms:W3CDTF">2016-10-15T19:21:59Z</dcterms:created>
  <dcterms:modified xsi:type="dcterms:W3CDTF">2016-11-10T09:14:51Z</dcterms:modified>
</cp:coreProperties>
</file>