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7" r:id="rId1"/>
  </p:sldMasterIdLst>
  <p:sldIdLst>
    <p:sldId id="256" r:id="rId2"/>
    <p:sldId id="264" r:id="rId3"/>
    <p:sldId id="263" r:id="rId4"/>
    <p:sldId id="265" r:id="rId5"/>
    <p:sldId id="266" r:id="rId6"/>
    <p:sldId id="267" r:id="rId7"/>
    <p:sldId id="268" r:id="rId8"/>
    <p:sldId id="269" r:id="rId9"/>
    <p:sldId id="295" r:id="rId10"/>
    <p:sldId id="270" r:id="rId11"/>
    <p:sldId id="271" r:id="rId12"/>
    <p:sldId id="294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6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мил Хаджиколев" initials="Е. Х." lastIdx="1" clrIdx="0">
    <p:extLst>
      <p:ext uri="{19B8F6BF-5375-455C-9EA6-DF929625EA0E}">
        <p15:presenceInfo xmlns:p15="http://schemas.microsoft.com/office/powerpoint/2012/main" userId="Емил Хаджиколе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75" y="67"/>
      </p:cViewPr>
      <p:guideLst>
        <p:guide orient="horz" pos="2160"/>
        <p:guide pos="2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62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578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77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661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713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031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2.11.2021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214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2.11.2021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977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2.11.2021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03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9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3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92FB-E808-44BB-925D-B8BEA9DFF4ED}" type="datetimeFigureOut">
              <a:rPr lang="bg-BG" smtClean="0"/>
              <a:pPr/>
              <a:t>2.11.2021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611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0267"/>
            <a:ext cx="9144000" cy="3311887"/>
          </a:xfrm>
        </p:spPr>
        <p:txBody>
          <a:bodyPr>
            <a:noAutofit/>
          </a:bodyPr>
          <a:lstStyle/>
          <a:p>
            <a:r>
              <a:rPr lang="bg-BG" sz="5400" dirty="0"/>
              <a:t>Програмиране (със </a:t>
            </a:r>
            <a:r>
              <a:rPr lang="en-US" sz="5400" dirty="0"/>
              <a:t>C++</a:t>
            </a:r>
            <a:r>
              <a:rPr lang="bg-BG" sz="5400" dirty="0"/>
              <a:t>)</a:t>
            </a:r>
            <a:br>
              <a:rPr lang="en-US" sz="5400" dirty="0"/>
            </a:br>
            <a:br>
              <a:rPr lang="en-US" sz="3600" dirty="0"/>
            </a:br>
            <a:br>
              <a:rPr lang="en-US" sz="3600" dirty="0"/>
            </a:br>
            <a:r>
              <a:rPr lang="bg-BG" sz="5400" dirty="0"/>
              <a:t>Конструкции за цикъл </a:t>
            </a:r>
            <a:r>
              <a:rPr lang="en-US" sz="5400" dirty="0"/>
              <a:t>for, while, do-while</a:t>
            </a:r>
            <a:r>
              <a:rPr lang="bg-BG" sz="5400" dirty="0"/>
              <a:t>, </a:t>
            </a:r>
            <a:r>
              <a:rPr lang="en-US" sz="5400" dirty="0"/>
              <a:t>for each</a:t>
            </a:r>
            <a:endParaRPr lang="bg-BG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963"/>
            <a:ext cx="9144000" cy="1102936"/>
          </a:xfrm>
        </p:spPr>
        <p:txBody>
          <a:bodyPr>
            <a:normAutofit/>
          </a:bodyPr>
          <a:lstStyle/>
          <a:p>
            <a:r>
              <a:rPr lang="bg-BG" sz="2800" dirty="0"/>
              <a:t>д</a:t>
            </a:r>
            <a:r>
              <a:rPr lang="bg-BG" sz="2800"/>
              <a:t>оц</a:t>
            </a:r>
            <a:r>
              <a:rPr lang="bg-BG" sz="2800" dirty="0"/>
              <a:t>. д-р Емил Хаджиколев</a:t>
            </a:r>
          </a:p>
          <a:p>
            <a:r>
              <a:rPr lang="bg-BG" sz="2800" dirty="0"/>
              <a:t>проф. д-р Елена Сомова</a:t>
            </a:r>
          </a:p>
        </p:txBody>
      </p:sp>
    </p:spTree>
    <p:extLst>
      <p:ext uri="{BB962C8B-B14F-4D97-AF65-F5344CB8AC3E}">
        <p14:creationId xmlns:p14="http://schemas.microsoft.com/office/powerpoint/2010/main" val="334909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18" y="459254"/>
            <a:ext cx="10515600" cy="1325563"/>
          </a:xfrm>
        </p:spPr>
        <p:txBody>
          <a:bodyPr/>
          <a:lstStyle/>
          <a:p>
            <a:r>
              <a:rPr lang="bg-BG" dirty="0"/>
              <a:t>Пример (отпечатване на числата от 1 до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009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Желаем да отпечатаме числата от 1 до 5.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1;  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На управляваща променлива i задаваме стойност 1.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&lt;= 5) {       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Докато i е по-малко или равно на 5...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r>
              <a:rPr lang="bg-BG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отпечатваме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i++;               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...и увеличаваме i с единица.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bg-BG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155" y="4716006"/>
            <a:ext cx="2190828" cy="15154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4" y="336178"/>
            <a:ext cx="10515600" cy="1099017"/>
          </a:xfrm>
        </p:spPr>
        <p:txBody>
          <a:bodyPr/>
          <a:lstStyle/>
          <a:p>
            <a:r>
              <a:rPr lang="bg-BG" dirty="0"/>
              <a:t>Цикъл със след-условие </a:t>
            </a:r>
            <a:r>
              <a:rPr lang="en-US" dirty="0"/>
              <a:t>do-</a:t>
            </a:r>
            <a:r>
              <a:rPr lang="bg-BG" dirty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6" y="1523729"/>
            <a:ext cx="11080376" cy="510988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bg-BG" b="1" dirty="0"/>
              <a:t>Синтаксисът на цикъла </a:t>
            </a:r>
            <a:r>
              <a:rPr lang="en-US" b="1" dirty="0"/>
              <a:t>do-while</a:t>
            </a:r>
            <a:r>
              <a:rPr lang="en-US" dirty="0"/>
              <a:t> </a:t>
            </a:r>
            <a:r>
              <a:rPr lang="bg-BG" dirty="0"/>
              <a:t>е</a:t>
            </a:r>
            <a:r>
              <a:rPr lang="en-US" dirty="0"/>
              <a:t>:</a:t>
            </a:r>
            <a:endParaRPr lang="bg-BG" dirty="0"/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do{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	[</a:t>
            </a:r>
            <a:r>
              <a:rPr lang="bg-BG" sz="2800" dirty="0"/>
              <a:t>&lt;тяло&gt;</a:t>
            </a:r>
            <a:r>
              <a:rPr lang="en-US" sz="2800" dirty="0"/>
              <a:t>]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}</a:t>
            </a:r>
            <a:r>
              <a:rPr lang="bg-BG" sz="2800" dirty="0"/>
              <a:t> </a:t>
            </a:r>
            <a:r>
              <a:rPr lang="en-US" sz="2800" dirty="0"/>
              <a:t>while(</a:t>
            </a:r>
            <a:r>
              <a:rPr lang="bg-BG" sz="2800" dirty="0"/>
              <a:t>&lt;условие&gt;)</a:t>
            </a:r>
            <a:r>
              <a:rPr lang="en-US" sz="28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bg-BG" b="1" dirty="0"/>
              <a:t>Може да се чете</a:t>
            </a:r>
            <a:r>
              <a:rPr lang="bg-BG" dirty="0"/>
              <a:t> по следния начин: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bg-BG" dirty="0"/>
              <a:t>		Изпълнявай &lt;тялото&gt;, докато &lt;условието&gt; е истина!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bg-BG" b="1" dirty="0"/>
              <a:t>Символът ; (точката и запетая) за край на конструкцията е задължителен</a:t>
            </a:r>
            <a:r>
              <a:rPr lang="bg-BG" dirty="0"/>
              <a:t>. Той не е задължителен за разгледания в предната част оператор за цикъл </a:t>
            </a:r>
            <a:r>
              <a:rPr lang="en-US" dirty="0"/>
              <a:t>while</a:t>
            </a:r>
            <a:r>
              <a:rPr lang="bg-BG" dirty="0"/>
              <a:t>.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bg-BG" dirty="0"/>
              <a:t>Както и при цикъла </a:t>
            </a:r>
            <a:r>
              <a:rPr lang="en-US" dirty="0"/>
              <a:t>while</a:t>
            </a:r>
            <a:r>
              <a:rPr lang="bg-BG" dirty="0"/>
              <a:t>, </a:t>
            </a:r>
            <a:r>
              <a:rPr lang="bg-BG" b="1" dirty="0"/>
              <a:t>управляващият параметър се декларира преди тялото на цикъла, а стойността му се променя в тялото</a:t>
            </a:r>
            <a:r>
              <a:rPr lang="bg-BG" dirty="0"/>
              <a:t> на цикъла.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44C14-2156-455D-A7B8-1CB8BC211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0" y="0"/>
            <a:ext cx="3556001" cy="42492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97B7-E5B8-4647-A7C7-12F4D9F8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ADD00E-8825-4AED-B9E6-4E63C6167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90" y="1825625"/>
            <a:ext cx="7871265" cy="4845542"/>
          </a:xfrm>
        </p:spPr>
      </p:pic>
    </p:spTree>
    <p:extLst>
      <p:ext uri="{BB962C8B-B14F-4D97-AF65-F5344CB8AC3E}">
        <p14:creationId xmlns:p14="http://schemas.microsoft.com/office/powerpoint/2010/main" val="185178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30038"/>
          </a:xfrm>
        </p:spPr>
        <p:txBody>
          <a:bodyPr/>
          <a:lstStyle/>
          <a:p>
            <a:r>
              <a:rPr lang="bg-BG" dirty="0"/>
              <a:t>Пример. Отпечатване на числата от 1 до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753" y="1108364"/>
            <a:ext cx="10515600" cy="57496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bg-BG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pPr marL="457200" lvl="1" indent="0">
              <a:buNone/>
            </a:pPr>
            <a:endParaRPr lang="bg-BG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    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изпълнявай тялото...</a:t>
            </a:r>
            <a:endParaRPr lang="bg-BG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&lt;5 ?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 marL="457200" lvl="1" indent="0">
              <a:buNone/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&lt;= 5);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...докато i е по-малко или равно на 5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bg-BG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Пример. Вход на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x&gt;0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с проверка (защита)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        </a:t>
            </a:r>
            <a:endParaRPr lang="bg-BG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„Input: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x;</a:t>
            </a:r>
          </a:p>
          <a:p>
            <a:pPr marL="457200" lvl="1" indent="0">
              <a:buNone/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621" y="4244546"/>
            <a:ext cx="4050793" cy="8380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между циклите с пред- и след- условие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8012"/>
            <a:ext cx="10515600" cy="3122893"/>
          </a:xfrm>
        </p:spPr>
        <p:txBody>
          <a:bodyPr/>
          <a:lstStyle/>
          <a:p>
            <a:r>
              <a:rPr lang="bg-BG" dirty="0"/>
              <a:t>Разликата между цикъла със след-условие </a:t>
            </a:r>
            <a:r>
              <a:rPr lang="en-US" dirty="0"/>
              <a:t>do</a:t>
            </a:r>
            <a:r>
              <a:rPr lang="bg-BG" dirty="0"/>
              <a:t>-</a:t>
            </a:r>
            <a:r>
              <a:rPr lang="en-US" dirty="0"/>
              <a:t>while </a:t>
            </a:r>
            <a:r>
              <a:rPr lang="bg-BG" dirty="0"/>
              <a:t>и цикъла с пред-условие </a:t>
            </a:r>
            <a:r>
              <a:rPr lang="en-US" dirty="0"/>
              <a:t>while</a:t>
            </a:r>
            <a:r>
              <a:rPr lang="bg-BG" dirty="0"/>
              <a:t> е, че при </a:t>
            </a:r>
            <a:r>
              <a:rPr lang="en-US" dirty="0"/>
              <a:t>do</a:t>
            </a:r>
            <a:r>
              <a:rPr lang="bg-BG" dirty="0"/>
              <a:t>-</a:t>
            </a:r>
            <a:r>
              <a:rPr lang="en-US" dirty="0"/>
              <a:t>while</a:t>
            </a:r>
            <a:r>
              <a:rPr lang="bg-BG" dirty="0"/>
              <a:t> със сигурност ще се изпълни поне една итерация дори и условието да има стойност </a:t>
            </a:r>
            <a:r>
              <a:rPr lang="en-US" dirty="0"/>
              <a:t>false</a:t>
            </a:r>
            <a:r>
              <a:rPr lang="bg-BG" dirty="0"/>
              <a:t>. </a:t>
            </a:r>
          </a:p>
          <a:p>
            <a:r>
              <a:rPr lang="bg-BG" dirty="0"/>
              <a:t>Нека например </a:t>
            </a:r>
            <a:r>
              <a:rPr lang="en-US" dirty="0" err="1"/>
              <a:t>i</a:t>
            </a:r>
            <a:r>
              <a:rPr lang="bg-BG" dirty="0"/>
              <a:t> има начална стойност 10. При </a:t>
            </a:r>
            <a:r>
              <a:rPr lang="en-US" dirty="0"/>
              <a:t>do</a:t>
            </a:r>
            <a:r>
              <a:rPr lang="bg-BG" dirty="0"/>
              <a:t>-</a:t>
            </a:r>
            <a:r>
              <a:rPr lang="en-US" dirty="0"/>
              <a:t>while</a:t>
            </a:r>
            <a:r>
              <a:rPr lang="bg-BG" dirty="0"/>
              <a:t> първо тялото ще се изпълни и ще се отпечата 10, след което ще се извърши за проверка на условието, което ще има стойност </a:t>
            </a:r>
            <a:r>
              <a:rPr lang="en-US" dirty="0"/>
              <a:t>false</a:t>
            </a:r>
            <a:r>
              <a:rPr lang="bg-BG" dirty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Цикъл с пред-условие for</a:t>
            </a:r>
            <a:r>
              <a:rPr lang="en-US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3710"/>
            <a:ext cx="10219765" cy="2316069"/>
          </a:xfrm>
        </p:spPr>
        <p:txBody>
          <a:bodyPr/>
          <a:lstStyle/>
          <a:p>
            <a:r>
              <a:rPr lang="bg-BG" b="1" dirty="0"/>
              <a:t>Синтаксис на цикъла for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 algn="just">
              <a:buNone/>
            </a:pPr>
            <a:r>
              <a:rPr lang="en-US" sz="2000" dirty="0"/>
              <a:t>for</a:t>
            </a:r>
            <a:r>
              <a:rPr lang="ru-RU" sz="2000" dirty="0"/>
              <a:t>([&lt;инициализация на УП&gt;];[&lt;условие&gt;];[&lt;промяна на УП&gt;]){</a:t>
            </a:r>
          </a:p>
          <a:p>
            <a:pPr lvl="1" algn="just">
              <a:buNone/>
            </a:pPr>
            <a:r>
              <a:rPr lang="bg-BG" sz="2000" dirty="0"/>
              <a:t>	[&lt;тяло&gt;]</a:t>
            </a:r>
          </a:p>
          <a:p>
            <a:pPr lvl="1" algn="just">
              <a:buNone/>
            </a:pPr>
            <a:r>
              <a:rPr lang="bg-BG" sz="2000" dirty="0"/>
              <a:t>}</a:t>
            </a:r>
          </a:p>
          <a:p>
            <a:r>
              <a:rPr lang="bg-BG" dirty="0"/>
              <a:t>УП озн</a:t>
            </a:r>
            <a:r>
              <a:rPr lang="en-US" dirty="0"/>
              <a:t>.</a:t>
            </a:r>
            <a:r>
              <a:rPr lang="bg-BG" dirty="0"/>
              <a:t> „управляващи променливи”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9BF3C-47A5-4B9C-A099-B9897DA7D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309" y="2873575"/>
            <a:ext cx="6474692" cy="39844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Цикъл с пред-условие for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86" y="1573306"/>
            <a:ext cx="10219765" cy="474681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bg-BG" b="1" dirty="0"/>
              <a:t>Логиката при цикъла </a:t>
            </a:r>
            <a:r>
              <a:rPr lang="en-US" b="1" dirty="0"/>
              <a:t>for </a:t>
            </a:r>
            <a:r>
              <a:rPr lang="bg-BG" b="1" dirty="0"/>
              <a:t>е същата като при </a:t>
            </a:r>
            <a:r>
              <a:rPr lang="en-US" b="1" dirty="0"/>
              <a:t>while</a:t>
            </a:r>
            <a:r>
              <a:rPr lang="bg-BG" dirty="0"/>
              <a:t>. Разликата е, че при </a:t>
            </a:r>
            <a:r>
              <a:rPr lang="en-US" dirty="0"/>
              <a:t>for </a:t>
            </a:r>
            <a:r>
              <a:rPr lang="bg-BG" dirty="0"/>
              <a:t>има заглавна (декларативна) част, в която има точно определени места за описание на основните дейности, свързани с управлението на цикъла:</a:t>
            </a:r>
            <a:endParaRPr lang="en-US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bg-BG" b="1" dirty="0"/>
              <a:t>Инициализация на управляващи променливи</a:t>
            </a:r>
            <a:r>
              <a:rPr lang="bg-BG" dirty="0"/>
              <a:t> – задават се начални стойности на управляващите променливи. Тази част се изпълнява еднократно в началото на изпълнението на конструкцията </a:t>
            </a:r>
            <a:r>
              <a:rPr lang="en-US" dirty="0"/>
              <a:t>for</a:t>
            </a:r>
            <a:r>
              <a:rPr lang="bg-BG" dirty="0"/>
              <a:t>.</a:t>
            </a:r>
            <a:endParaRPr lang="en-US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bg-BG" b="1" dirty="0"/>
              <a:t>Условие за изпълнение на тялото на цикъла – </a:t>
            </a:r>
            <a:r>
              <a:rPr lang="bg-BG" dirty="0"/>
              <a:t>изчислява се преди всяко изпълнение на тялото на цикъла. Ако условието е истина се изпълнява тялото на цикъла, в противен случай – изпълнението на цикъла приключва и започва изпълнението на следващата конструкция в програмата.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bg-BG" b="1" dirty="0"/>
              <a:t>Промяна на управляващи променливи</a:t>
            </a:r>
            <a:r>
              <a:rPr lang="bg-BG" dirty="0"/>
              <a:t> – в тази част се променя стойността на управляващите променливи. Изпълнява се след всяко изпълнение на тялото на цикъла.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Цикъл с пред-условие for</a:t>
            </a:r>
            <a:r>
              <a:rPr lang="en-US" dirty="0"/>
              <a:t> (</a:t>
            </a:r>
            <a:r>
              <a:rPr lang="bg-BG" dirty="0"/>
              <a:t>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6" y="1506070"/>
            <a:ext cx="11187953" cy="49619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bg-BG" b="1" dirty="0"/>
              <a:t>Трите части, разделени помежду си с ; (точка и запетая) не са задължителни</a:t>
            </a:r>
            <a:r>
              <a:rPr lang="bg-BG" dirty="0"/>
              <a:t>. Ако те не се опишат, цикълът става безкраен. В този случай може да се организира логиката за приключването му по друг начин – с командите </a:t>
            </a:r>
            <a:r>
              <a:rPr lang="en-US" dirty="0"/>
              <a:t>break </a:t>
            </a:r>
            <a:r>
              <a:rPr lang="bg-BG" dirty="0"/>
              <a:t>или </a:t>
            </a:r>
            <a:r>
              <a:rPr lang="en-US" dirty="0"/>
              <a:t>return</a:t>
            </a:r>
            <a:r>
              <a:rPr lang="bg-BG" dirty="0"/>
              <a:t>.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bg-BG" b="1" dirty="0"/>
              <a:t>Чрез конструкцията за цикъл </a:t>
            </a:r>
            <a:r>
              <a:rPr lang="en-US" b="1" dirty="0"/>
              <a:t>for</a:t>
            </a:r>
            <a:r>
              <a:rPr lang="bg-BG" b="1" dirty="0"/>
              <a:t> се разделя логиката по управление на цикъла от работната логика.</a:t>
            </a:r>
            <a:r>
              <a:rPr lang="bg-BG" dirty="0"/>
              <a:t> Управлението е изнесено в декларативната част, а работната логика е в тялото на цикъла.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bg-BG" b="1" dirty="0"/>
              <a:t>Това, че местата за основните дейности в конструкцията </a:t>
            </a:r>
            <a:r>
              <a:rPr lang="en-US" b="1" dirty="0"/>
              <a:t>for </a:t>
            </a:r>
            <a:r>
              <a:rPr lang="bg-BG" b="1" dirty="0"/>
              <a:t>са точно определени, ни предпазва от случайни грешки.</a:t>
            </a:r>
            <a:r>
              <a:rPr lang="bg-BG" dirty="0"/>
              <a:t> В показаните примери с </a:t>
            </a:r>
            <a:r>
              <a:rPr lang="en-US" dirty="0"/>
              <a:t>while </a:t>
            </a:r>
            <a:r>
              <a:rPr lang="bg-BG" dirty="0"/>
              <a:t>и </a:t>
            </a:r>
            <a:r>
              <a:rPr lang="en-US" dirty="0"/>
              <a:t>do</a:t>
            </a:r>
            <a:r>
              <a:rPr lang="bg-BG" dirty="0"/>
              <a:t>-</a:t>
            </a:r>
            <a:r>
              <a:rPr lang="en-US" dirty="0"/>
              <a:t>while </a:t>
            </a:r>
            <a:r>
              <a:rPr lang="bg-BG" dirty="0"/>
              <a:t>се променя стойността на управляващата променлива едва след като е изпълнена работната логиката – </a:t>
            </a:r>
            <a:r>
              <a:rPr lang="bg-BG"/>
              <a:t>в случая, отпечатването </a:t>
            </a:r>
            <a:r>
              <a:rPr lang="bg-BG" dirty="0"/>
              <a:t>на </a:t>
            </a:r>
            <a:r>
              <a:rPr lang="bg-BG"/>
              <a:t>стойността на УП, </a:t>
            </a:r>
            <a:r>
              <a:rPr lang="bg-BG" dirty="0"/>
              <a:t>каквато е и стандартната логика при </a:t>
            </a:r>
            <a:r>
              <a:rPr lang="en-US" dirty="0"/>
              <a:t>for</a:t>
            </a:r>
            <a:r>
              <a:rPr lang="bg-BG" dirty="0"/>
              <a:t>. Случайно или нарочно би могло да се извърши промяна на стойността ѝ на друго – неправилно място.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(отпечатване на числата от 1 до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6988"/>
            <a:ext cx="10515600" cy="41852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  <a:r>
              <a:rPr lang="bg-BG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nn-NO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1; i &lt;= 5; i++) {</a:t>
            </a:r>
          </a:p>
          <a:p>
            <a:pPr marL="914400" lvl="2" indent="0">
              <a:buNone/>
            </a:pP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&lt;5 ? 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bg-BG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bg-BG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bg-BG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900" dirty="0"/>
          </a:p>
          <a:p>
            <a:r>
              <a:rPr lang="bg-BG" b="1" dirty="0"/>
              <a:t>Забележка: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В този пример, тъй като променливата </a:t>
            </a:r>
            <a:r>
              <a:rPr lang="en-US" dirty="0" err="1"/>
              <a:t>i</a:t>
            </a:r>
            <a:r>
              <a:rPr lang="bg-BG" dirty="0"/>
              <a:t> е декларирана в блока на цикъла </a:t>
            </a:r>
            <a:r>
              <a:rPr lang="en-US" dirty="0"/>
              <a:t>for</a:t>
            </a:r>
            <a:r>
              <a:rPr lang="bg-BG" dirty="0"/>
              <a:t>, тя ще е видима само в този блок. </a:t>
            </a:r>
          </a:p>
          <a:p>
            <a:pPr lvl="1"/>
            <a:r>
              <a:rPr lang="bg-BG" dirty="0"/>
              <a:t>Ако е необходимо да е достъпна и след изпълнението на цикъла, трябва да се декларира над него.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137" y="1986989"/>
            <a:ext cx="4050793" cy="8380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Няколко управляващи променливи -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47"/>
            <a:ext cx="10515600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b="1" dirty="0"/>
              <a:t>В частта за инициализиране може да се задават стойности на няколко променливи</a:t>
            </a:r>
            <a:r>
              <a:rPr lang="bg-BG" dirty="0"/>
              <a:t>, като отделните присвоявания са разделени със запетаи. Аналогично, </a:t>
            </a:r>
            <a:r>
              <a:rPr lang="bg-BG" b="1" dirty="0"/>
              <a:t>в частта за промяна може да се променят стойностите на променливите</a:t>
            </a:r>
            <a:r>
              <a:rPr lang="bg-BG" dirty="0"/>
              <a:t>. Пример: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bg-BG" dirty="0"/>
          </a:p>
          <a:p>
            <a:pPr marL="457200" lvl="1" indent="0">
              <a:buNone/>
            </a:pPr>
            <a:r>
              <a:rPr lang="nn-NO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1, j = 20; i&lt;j; i += 2, j -= 2) {</a:t>
            </a:r>
          </a:p>
          <a:p>
            <a:pPr marL="457200" lvl="1" indent="0">
              <a:buNone/>
            </a:pPr>
            <a:r>
              <a:rPr lang="bg-BG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(j -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&lt;j - 4 ?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bg-BG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bg-BG" sz="2600" dirty="0">
              <a:solidFill>
                <a:srgbClr val="000000"/>
              </a:solidFill>
              <a:latin typeface="Courier New"/>
            </a:endParaRPr>
          </a:p>
          <a:p>
            <a:pPr lvl="1" algn="just">
              <a:buNone/>
            </a:pPr>
            <a:r>
              <a:rPr lang="bg-BG" sz="22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bg-BG" sz="2200" b="1" dirty="0">
                <a:solidFill>
                  <a:srgbClr val="000000"/>
                </a:solidFill>
                <a:latin typeface="Courier New"/>
              </a:rPr>
              <a:t>Резултат:</a:t>
            </a:r>
          </a:p>
          <a:p>
            <a:pPr lvl="1" algn="just">
              <a:buNone/>
            </a:pPr>
            <a:r>
              <a:rPr lang="bg-BG" sz="2200" dirty="0">
                <a:solidFill>
                  <a:srgbClr val="000000"/>
                </a:solidFill>
                <a:latin typeface="Courier New"/>
              </a:rPr>
              <a:t>	19, 15, 11, 7, 3</a:t>
            </a:r>
          </a:p>
          <a:p>
            <a:pPr lvl="1" algn="just">
              <a:buNone/>
            </a:pPr>
            <a:endParaRPr lang="bg-BG" sz="1800" b="1" dirty="0">
              <a:solidFill>
                <a:srgbClr val="7F0055"/>
              </a:solidFill>
              <a:latin typeface="Courier New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dirty="0"/>
              <a:t>Тук, в частта за инициализация, за променливата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bg-BG" dirty="0"/>
              <a:t>е зададена стойност 1, а за </a:t>
            </a:r>
            <a:r>
              <a:rPr lang="en-US" dirty="0"/>
              <a:t>j </a:t>
            </a:r>
            <a:r>
              <a:rPr lang="bg-BG" dirty="0"/>
              <a:t>– 20. След всяка итерация първата стойност се увеличава с две, а втората се намалява с две.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1763"/>
            <a:ext cx="7862047" cy="344562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Цикъл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Видове цикли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Цикъл с пред</a:t>
            </a:r>
            <a:r>
              <a:rPr lang="en-US" dirty="0"/>
              <a:t>-</a:t>
            </a:r>
            <a:r>
              <a:rPr lang="bg-BG" dirty="0"/>
              <a:t>условие while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Цикъл със след-условие </a:t>
            </a:r>
            <a:r>
              <a:rPr lang="en-US" dirty="0"/>
              <a:t>do-</a:t>
            </a:r>
            <a:r>
              <a:rPr lang="bg-BG" dirty="0"/>
              <a:t>while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Цикъл с пред-условие for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bg-BG" dirty="0"/>
              <a:t>сновни циклични алгоритми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Вложени цикли</a:t>
            </a:r>
          </a:p>
        </p:txBody>
      </p:sp>
    </p:spTree>
    <p:extLst>
      <p:ext uri="{BB962C8B-B14F-4D97-AF65-F5344CB8AC3E}">
        <p14:creationId xmlns:p14="http://schemas.microsoft.com/office/powerpoint/2010/main" val="3220088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23" y="270996"/>
            <a:ext cx="10623178" cy="750981"/>
          </a:xfrm>
        </p:spPr>
        <p:txBody>
          <a:bodyPr>
            <a:normAutofit fontScale="90000"/>
          </a:bodyPr>
          <a:lstStyle/>
          <a:p>
            <a:r>
              <a:rPr lang="bg-BG" sz="4000" dirty="0"/>
              <a:t>Извеждане на цели числа в указан интервал </a:t>
            </a:r>
            <a:r>
              <a:rPr lang="en-US" sz="4000" dirty="0"/>
              <a:t>- </a:t>
            </a:r>
            <a:r>
              <a:rPr lang="bg-BG" sz="4000" dirty="0"/>
              <a:t>пример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11" y="1142999"/>
            <a:ext cx="9036424" cy="55132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Показва числата от n до m (n&lt;m) в прав ред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rightNumbers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</a:t>
            </a:r>
            <a:r>
              <a:rPr lang="nn-NO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 &lt;= </a:t>
            </a:r>
            <a:r>
              <a:rPr lang="nn-NO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 {</a:t>
            </a:r>
          </a:p>
          <a:p>
            <a:pPr marL="914400" lvl="2" indent="0"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pt-BR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pt-BR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&lt; </a:t>
            </a:r>
            <a:r>
              <a:rPr lang="pt-B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pt-B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pt-B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Показва числата от n до m (n&lt;m) в обратен ред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reverseNumbers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</a:t>
            </a:r>
            <a:r>
              <a:rPr lang="nn-NO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 &gt;= </a:t>
            </a:r>
            <a:r>
              <a:rPr lang="nn-NO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i--) {</a:t>
            </a:r>
          </a:p>
          <a:p>
            <a:pPr marL="914400" lvl="2" indent="0"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pt-BR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pt-BR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&gt;</a:t>
            </a:r>
            <a:r>
              <a:rPr lang="pt-B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pt-B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pt-B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rightNumbers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(4, 12);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reverseNumbers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(5, 9);</a:t>
            </a: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60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5896" y="4912159"/>
            <a:ext cx="445097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bg-BG" sz="2000" b="1" dirty="0">
                <a:solidFill>
                  <a:srgbClr val="000000"/>
                </a:solidFill>
                <a:latin typeface="Courier New"/>
              </a:rPr>
              <a:t>Резултат: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bg-BG" sz="2000" dirty="0">
                <a:solidFill>
                  <a:srgbClr val="000000"/>
                </a:solidFill>
                <a:latin typeface="Courier New"/>
              </a:rPr>
              <a:t>4, 5, 6, 7, 8, 9, 10, 11, 12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bg-BG" sz="2000" dirty="0">
                <a:solidFill>
                  <a:srgbClr val="000000"/>
                </a:solidFill>
                <a:latin typeface="Courier New"/>
              </a:rPr>
              <a:t>9, 8, 7, 6, 5</a:t>
            </a: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6" y="365125"/>
            <a:ext cx="11949953" cy="750981"/>
          </a:xfrm>
        </p:spPr>
        <p:txBody>
          <a:bodyPr>
            <a:normAutofit fontScale="90000"/>
          </a:bodyPr>
          <a:lstStyle/>
          <a:p>
            <a:r>
              <a:rPr lang="bg-BG" sz="4000" dirty="0"/>
              <a:t>Извеждане на цели числа в указан интервал - разяснения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4093" y="1452281"/>
            <a:ext cx="11470341" cy="524435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dirty="0"/>
              <a:t>В разгледния пример се извеждат целите числата в интервала [n, m], където n и m са параметри на функция.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dirty="0"/>
              <a:t>Създадени и използвани са две функции</a:t>
            </a:r>
            <a:r>
              <a:rPr lang="en-US" dirty="0"/>
              <a:t> </a:t>
            </a:r>
            <a:r>
              <a:rPr lang="bg-BG" dirty="0"/>
              <a:t>– за показване в прав и обратен ред.</a:t>
            </a: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dirty="0"/>
              <a:t>Особеност на функциите за показване на числата е, че първият параметър трябва да е по-малък от втория.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dirty="0"/>
              <a:t>По-добра реализация е ако параметрите са произволни числа. </a:t>
            </a: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dirty="0"/>
              <a:t>За целта, при необходимост първо се извършва размяна на стойностите на променливите: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reverseNumbers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 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ако n&gt;m - трябва да ги разменяме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 = </a:t>
            </a:r>
            <a:r>
              <a:rPr lang="ru-RU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записваме n във временна променлива temp,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ru-RU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Тогава на n задаваме m,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pt-BR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temp;       </a:t>
            </a:r>
            <a:r>
              <a:rPr lang="pt-BR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на m - n чрез temp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 &gt;= 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i--) {</a:t>
            </a:r>
          </a:p>
          <a:p>
            <a:pPr marL="1371600" lvl="3" indent="0">
              <a:buNone/>
            </a:pP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pt-B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pt-B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&gt;</a:t>
            </a:r>
            <a:r>
              <a:rPr lang="pt-BR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pt-B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pt-B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bg-BG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81765" cy="1325563"/>
          </a:xfrm>
        </p:spPr>
        <p:txBody>
          <a:bodyPr/>
          <a:lstStyle/>
          <a:p>
            <a:r>
              <a:rPr lang="bg-BG" dirty="0"/>
              <a:t>Сума на числа в указан интервал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6952"/>
            <a:ext cx="10515600" cy="2867399"/>
          </a:xfrm>
        </p:spPr>
        <p:txBody>
          <a:bodyPr/>
          <a:lstStyle/>
          <a:p>
            <a:r>
              <a:rPr lang="bg-BG" dirty="0"/>
              <a:t>За намиране на сумата на целите числа в интервала [</a:t>
            </a:r>
            <a:r>
              <a:rPr lang="en-US" dirty="0"/>
              <a:t>n</a:t>
            </a:r>
            <a:r>
              <a:rPr lang="bg-BG" dirty="0"/>
              <a:t>, </a:t>
            </a:r>
            <a:r>
              <a:rPr lang="en-US" dirty="0"/>
              <a:t>m</a:t>
            </a:r>
            <a:r>
              <a:rPr lang="bg-BG" dirty="0"/>
              <a:t>] може да се използва цикъл (метода sum), в който се променя управляващата променлива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en-US" dirty="0"/>
              <a:t>n </a:t>
            </a:r>
            <a:r>
              <a:rPr lang="bg-BG" dirty="0"/>
              <a:t>до </a:t>
            </a:r>
            <a:r>
              <a:rPr lang="en-US" dirty="0"/>
              <a:t>m </a:t>
            </a:r>
            <a:r>
              <a:rPr lang="bg-BG" dirty="0"/>
              <a:t>със стъпка 1. </a:t>
            </a:r>
            <a:endParaRPr lang="en-US" dirty="0"/>
          </a:p>
          <a:p>
            <a:r>
              <a:rPr lang="bg-BG" dirty="0"/>
              <a:t>В началото сумата е 0, а при всяка итерация към нея се добавя стойността на </a:t>
            </a:r>
            <a:r>
              <a:rPr lang="en-US" dirty="0" err="1"/>
              <a:t>i</a:t>
            </a:r>
            <a:r>
              <a:rPr lang="bg-BG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23" y="15504"/>
            <a:ext cx="10981765" cy="764427"/>
          </a:xfrm>
        </p:spPr>
        <p:txBody>
          <a:bodyPr/>
          <a:lstStyle/>
          <a:p>
            <a:r>
              <a:rPr lang="bg-BG" dirty="0"/>
              <a:t>Сума на числа в указан интервал - пример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8940" y="712695"/>
            <a:ext cx="115644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Сума на целите числата от n до m (n&lt;m)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0;          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променлива за сума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 &lt;= 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 {   </a:t>
            </a:r>
            <a:r>
              <a:rPr lang="nn-NO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променяме i от n до m със стъпка 1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+= i;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&lt;=&gt; sum = sum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при всяка итерация добавяме i към сумата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"Сумата на числата от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до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е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Сума на елементите на аритметична прогресия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sumArithmeticalProgression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(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)*(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+ 1) / 2;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(а0+аn)*броя на елементите/2;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"Сумата на числата от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до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е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sum(1, 5);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sumArithmeticalProgression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5);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sum(5, 8);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sumArithmeticalProgression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(5, 8);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2491" y="4601384"/>
            <a:ext cx="4773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>
                <a:solidFill>
                  <a:srgbClr val="000000"/>
                </a:solidFill>
                <a:latin typeface="Courier New"/>
              </a:rPr>
              <a:t>Резултат: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Сумата на числата от 1 до 5 е 15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Сумата на числата от 1 до 5 е 15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Сумата на числата от 5 до 8 е 26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Сумата на числата от 5 до 8 е 26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16" y="365125"/>
            <a:ext cx="11057965" cy="1325563"/>
          </a:xfrm>
        </p:spPr>
        <p:txBody>
          <a:bodyPr/>
          <a:lstStyle/>
          <a:p>
            <a:r>
              <a:rPr lang="bg-BG" dirty="0"/>
              <a:t>Сума на числа в указан интервал – разяснения</a:t>
            </a:r>
            <a:r>
              <a:rPr lang="en-US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435" y="1825624"/>
            <a:ext cx="10829365" cy="46558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Както вече споменахме, „по-лесно” е да се намери сумата (функция </a:t>
            </a:r>
            <a:r>
              <a:rPr lang="bg-BG" dirty="0" err="1"/>
              <a:t>sumArithmeticalProgression</a:t>
            </a:r>
            <a:r>
              <a:rPr lang="bg-BG" dirty="0"/>
              <a:t>) като се отчете, че числата образуват аритметична прогресия с първи член n, последен – m, и брой на елементите (m-n+1). </a:t>
            </a:r>
            <a:endParaRPr lang="en-US" dirty="0"/>
          </a:p>
          <a:p>
            <a:r>
              <a:rPr lang="bg-BG" dirty="0"/>
              <a:t>„По-лесно”, всъщност означава че алгоритъма за сума на аритметична прогресия е с константна сложност </a:t>
            </a:r>
            <a:r>
              <a:rPr lang="en-US" dirty="0"/>
              <a:t>O</a:t>
            </a:r>
            <a:r>
              <a:rPr lang="bg-BG" dirty="0"/>
              <a:t>(1), а сложността на цикъла е линейна: </a:t>
            </a:r>
            <a:r>
              <a:rPr lang="en-US" dirty="0"/>
              <a:t>O</a:t>
            </a:r>
            <a:r>
              <a:rPr lang="bg-BG" dirty="0"/>
              <a:t>(</a:t>
            </a:r>
            <a:r>
              <a:rPr lang="en-US" dirty="0"/>
              <a:t>m</a:t>
            </a:r>
            <a:r>
              <a:rPr lang="bg-BG" dirty="0"/>
              <a:t>, </a:t>
            </a:r>
            <a:r>
              <a:rPr lang="en-US" dirty="0"/>
              <a:t>n</a:t>
            </a:r>
            <a:r>
              <a:rPr lang="bg-BG" dirty="0"/>
              <a:t>) = (</a:t>
            </a:r>
            <a:r>
              <a:rPr lang="en-US" dirty="0"/>
              <a:t>m</a:t>
            </a:r>
            <a:r>
              <a:rPr lang="bg-BG" dirty="0"/>
              <a:t>-</a:t>
            </a:r>
            <a:r>
              <a:rPr lang="en-US" dirty="0"/>
              <a:t>n</a:t>
            </a:r>
            <a:r>
              <a:rPr lang="bg-BG" dirty="0"/>
              <a:t>+1)*3 (три са повтарящите се основни действия – сравнение, увеличаване с 1 и сумиране). </a:t>
            </a:r>
            <a:endParaRPr lang="en-US" dirty="0"/>
          </a:p>
          <a:p>
            <a:r>
              <a:rPr lang="bg-BG" dirty="0"/>
              <a:t>Ако интервала, за който искаме да извършим сумиране е например [1, 100000], при изпълнение на цикъла ще се реализират 100000 итерации, което ще е доста по-бавно от намирането на произведение на две суми и делението им.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16" y="365125"/>
            <a:ext cx="11057965" cy="1325563"/>
          </a:xfrm>
        </p:spPr>
        <p:txBody>
          <a:bodyPr/>
          <a:lstStyle/>
          <a:p>
            <a:r>
              <a:rPr lang="bg-BG" dirty="0"/>
              <a:t>Сума на числа в указан интервал – разяснения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435" y="1690688"/>
            <a:ext cx="10829365" cy="4790794"/>
          </a:xfrm>
        </p:spPr>
        <p:txBody>
          <a:bodyPr>
            <a:normAutofit fontScale="92500"/>
          </a:bodyPr>
          <a:lstStyle/>
          <a:p>
            <a:r>
              <a:rPr lang="bg-BG" dirty="0"/>
              <a:t>Друга разлика в двата алгоритъма е, че при големи числа, втория – sumArithmeticalProgression по-бързо ще предизвиква препълване на типа </a:t>
            </a:r>
            <a:r>
              <a:rPr lang="en-US" dirty="0" err="1"/>
              <a:t>int</a:t>
            </a:r>
            <a:r>
              <a:rPr lang="bg-BG" dirty="0"/>
              <a:t>, който се използва за сума. </a:t>
            </a:r>
            <a:endParaRPr lang="en-US" dirty="0"/>
          </a:p>
          <a:p>
            <a:r>
              <a:rPr lang="bg-BG" dirty="0"/>
              <a:t>Докато при цикъла само се добавя текущата стойност на </a:t>
            </a:r>
            <a:r>
              <a:rPr lang="en-US" dirty="0" err="1"/>
              <a:t>i</a:t>
            </a:r>
            <a:r>
              <a:rPr lang="bg-BG" dirty="0"/>
              <a:t>, във втория случай първо се изпълнява произведение на две големи числа и едва след това те се делят – (m+n)*(m-n+1)/2. </a:t>
            </a:r>
            <a:endParaRPr lang="en-US" dirty="0"/>
          </a:p>
          <a:p>
            <a:r>
              <a:rPr lang="bg-BG" dirty="0"/>
              <a:t>За да се направи вторият алгоритъм по-добър при работа с големи числа, може да правим проверка кой от двата множителя (m+n) или (m-n+1) е четно число (единия със сигурност е четно число) и делението на 2 да се извърши с него и след това да се изчисли произведението с другия. </a:t>
            </a:r>
            <a:endParaRPr lang="en-US" dirty="0"/>
          </a:p>
          <a:p>
            <a:r>
              <a:rPr lang="bg-BG" dirty="0"/>
              <a:t>Разбира се, и в двете решения може да се промени типа за сумата на </a:t>
            </a:r>
            <a:r>
              <a:rPr lang="en-US" dirty="0"/>
              <a:t>long</a:t>
            </a:r>
            <a:r>
              <a:rPr lang="bg-BG" dirty="0"/>
              <a:t> или </a:t>
            </a:r>
            <a:r>
              <a:rPr lang="en-US" dirty="0"/>
              <a:t>long </a:t>
            </a:r>
            <a:r>
              <a:rPr lang="en-US" dirty="0" err="1"/>
              <a:t>long</a:t>
            </a:r>
            <a:r>
              <a:rPr lang="bg-BG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Произведение на цели числа в указан интервал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94" y="1801907"/>
            <a:ext cx="10869706" cy="4800600"/>
          </a:xfrm>
        </p:spPr>
        <p:txBody>
          <a:bodyPr>
            <a:normAutofit/>
          </a:bodyPr>
          <a:lstStyle/>
          <a:p>
            <a:r>
              <a:rPr lang="bg-BG" dirty="0"/>
              <a:t>Произведението на последователни цели числа в указан интервал се реализира подобно на събирането – чрез цикъл. За него няма формула за бързо пресмятане.</a:t>
            </a:r>
            <a:endParaRPr lang="en-US" dirty="0"/>
          </a:p>
          <a:p>
            <a:r>
              <a:rPr lang="bg-BG" dirty="0"/>
              <a:t>Тук особеност е, че </a:t>
            </a:r>
            <a:r>
              <a:rPr lang="bg-BG" b="1" dirty="0"/>
              <a:t>променливата за произведение първоначално се инициализира със стойност едно</a:t>
            </a:r>
            <a:r>
              <a:rPr lang="bg-BG" dirty="0"/>
              <a:t>. </a:t>
            </a:r>
            <a:r>
              <a:rPr lang="bg-BG" b="1" dirty="0"/>
              <a:t>При всяка итерация тя се умножава по текущата стойност на управляващата променлива</a:t>
            </a:r>
            <a:r>
              <a:rPr lang="bg-BG" dirty="0"/>
              <a:t>.</a:t>
            </a:r>
            <a:endParaRPr lang="en-US" dirty="0"/>
          </a:p>
          <a:p>
            <a:r>
              <a:rPr lang="bg-BG" dirty="0"/>
              <a:t>В следващия пример е показано намирането на произведение на четните числа в интервала [</a:t>
            </a:r>
            <a:r>
              <a:rPr lang="en-US" dirty="0"/>
              <a:t>n</a:t>
            </a:r>
            <a:r>
              <a:rPr lang="bg-BG" dirty="0"/>
              <a:t>, </a:t>
            </a:r>
            <a:r>
              <a:rPr lang="en-US" dirty="0"/>
              <a:t>m</a:t>
            </a:r>
            <a:r>
              <a:rPr lang="bg-BG" dirty="0"/>
              <a:t>].</a:t>
            </a:r>
            <a:endParaRPr lang="en-US" dirty="0"/>
          </a:p>
          <a:p>
            <a:r>
              <a:rPr lang="bg-BG" dirty="0"/>
              <a:t>В тялото на цикъла се обхождат всички числа от </a:t>
            </a:r>
            <a:r>
              <a:rPr lang="en-US" dirty="0"/>
              <a:t>n </a:t>
            </a:r>
            <a:r>
              <a:rPr lang="bg-BG" dirty="0"/>
              <a:t>до </a:t>
            </a:r>
            <a:r>
              <a:rPr lang="en-US" dirty="0"/>
              <a:t>m</a:t>
            </a:r>
            <a:r>
              <a:rPr lang="bg-BG" dirty="0"/>
              <a:t>. За всяко число се проверява дали е четно, и само ако е четно се умножава с намереното до текущата итерация произведение.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4" y="15503"/>
            <a:ext cx="11107270" cy="1611591"/>
          </a:xfrm>
        </p:spPr>
        <p:txBody>
          <a:bodyPr>
            <a:normAutofit/>
          </a:bodyPr>
          <a:lstStyle/>
          <a:p>
            <a:r>
              <a:rPr lang="bg-BG" sz="4000" dirty="0"/>
              <a:t>Произведение на четни числа в указан интервал </a:t>
            </a:r>
            <a:r>
              <a:rPr lang="en-US" sz="4000" dirty="0"/>
              <a:t>- </a:t>
            </a:r>
            <a:r>
              <a:rPr lang="bg-BG" sz="4000" dirty="0"/>
              <a:t>пример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53035" y="1575257"/>
            <a:ext cx="99911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произведение на четни числа от </a:t>
            </a:r>
            <a:r>
              <a:rPr lang="nn-NO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до m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productEven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 = 1;</a:t>
            </a:r>
          </a:p>
          <a:p>
            <a:pPr lvl="1"/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 &lt;= 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 {  </a:t>
            </a:r>
            <a:r>
              <a:rPr lang="nn-NO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променяме i от n до m със стъпка 1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% 2 == 0) {   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ако i се дели на 2...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 *= i;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го умножаваме с текущото произведение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"Произведението на четните числа от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до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е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 &lt;&lt;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productEven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5);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productEven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(4, 9);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5079" y="4840440"/>
            <a:ext cx="6624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b="1" dirty="0">
                <a:solidFill>
                  <a:srgbClr val="000000"/>
                </a:solidFill>
                <a:latin typeface="Courier New"/>
              </a:rPr>
              <a:t>Резултат:</a:t>
            </a:r>
          </a:p>
          <a:p>
            <a:pPr algn="just"/>
            <a:r>
              <a:rPr lang="ru-RU" dirty="0">
                <a:solidFill>
                  <a:srgbClr val="000000"/>
                </a:solidFill>
                <a:latin typeface="Courier New"/>
              </a:rPr>
              <a:t>Произведението на четните числа от 1 до 5 е 8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Произведението на четните числа от 4 до 9 е 192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Произведение на четни числа в указан интервал – разяснения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777"/>
            <a:ext cx="10515600" cy="4037293"/>
          </a:xfrm>
        </p:spPr>
        <p:txBody>
          <a:bodyPr>
            <a:normAutofit/>
          </a:bodyPr>
          <a:lstStyle/>
          <a:p>
            <a:r>
              <a:rPr lang="bg-BG" dirty="0"/>
              <a:t>Може да се реализира и друга логика: стъпката на цикъла да е през две четни числа и въобще да няма проверка за четност в тялото му. </a:t>
            </a:r>
            <a:endParaRPr lang="en-US" dirty="0"/>
          </a:p>
          <a:p>
            <a:r>
              <a:rPr lang="bg-BG" dirty="0"/>
              <a:t>За да стане това, достатъчно е първото число, с което се инициализира управляващата променлива, да е четно. </a:t>
            </a:r>
            <a:endParaRPr lang="en-US" dirty="0"/>
          </a:p>
          <a:p>
            <a:r>
              <a:rPr lang="bg-BG" dirty="0"/>
              <a:t>В този случай сложността на алгоритъма ще си остане линейна, но ще се изпълнят двойно по-малко дейности. Новата реализация е показана в следващия код.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6489"/>
            <a:ext cx="10515600" cy="1325563"/>
          </a:xfrm>
        </p:spPr>
        <p:txBody>
          <a:bodyPr/>
          <a:lstStyle/>
          <a:p>
            <a:r>
              <a:rPr lang="bg-BG" dirty="0"/>
              <a:t>Произведение на четни числа в указан интервал – пример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5838" y="2474256"/>
            <a:ext cx="108786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productEvenQuick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 = 1;</a:t>
            </a:r>
          </a:p>
          <a:p>
            <a:pPr lvl="1"/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2 != 0) {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ако n е нечетно...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става четно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 &lt;= 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 += 2) { </a:t>
            </a:r>
            <a:r>
              <a:rPr lang="nn-NO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стъпка 2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product *=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"Произведението на четните числа от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до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е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2800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259" y="459254"/>
            <a:ext cx="11062447" cy="1087158"/>
          </a:xfrm>
        </p:spPr>
        <p:txBody>
          <a:bodyPr>
            <a:normAutofit/>
          </a:bodyPr>
          <a:lstStyle/>
          <a:p>
            <a:r>
              <a:rPr lang="bg-BG" dirty="0"/>
              <a:t>Цикъл</a:t>
            </a:r>
            <a:r>
              <a:rPr lang="en-US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41" y="1855691"/>
            <a:ext cx="10999693" cy="4437531"/>
          </a:xfrm>
        </p:spPr>
        <p:txBody>
          <a:bodyPr>
            <a:noAutofit/>
          </a:bodyPr>
          <a:lstStyle/>
          <a:p>
            <a:r>
              <a:rPr lang="bg-BG" b="1" dirty="0"/>
              <a:t>Цикълът</a:t>
            </a:r>
            <a:r>
              <a:rPr lang="bg-BG" dirty="0"/>
              <a:t> (</a:t>
            </a:r>
            <a:r>
              <a:rPr lang="en-US" dirty="0"/>
              <a:t>loop</a:t>
            </a:r>
            <a:r>
              <a:rPr lang="bg-BG" dirty="0"/>
              <a:t>) </a:t>
            </a:r>
            <a:r>
              <a:rPr lang="bg-BG" b="1" dirty="0"/>
              <a:t>предоставя възможност за многократно изпълнение на </a:t>
            </a:r>
            <a:r>
              <a:rPr lang="bg-BG" dirty="0"/>
              <a:t>част от </a:t>
            </a:r>
            <a:r>
              <a:rPr lang="bg-BG" b="1" dirty="0"/>
              <a:t>кода</a:t>
            </a:r>
            <a:r>
              <a:rPr lang="bg-BG" dirty="0"/>
              <a:t>. </a:t>
            </a:r>
          </a:p>
          <a:p>
            <a:r>
              <a:rPr lang="bg-BG" dirty="0"/>
              <a:t>Кодът, който се изпълнява многократно, се нарича </a:t>
            </a:r>
            <a:r>
              <a:rPr lang="bg-BG" b="1" dirty="0"/>
              <a:t>тяло на цикъла</a:t>
            </a:r>
            <a:r>
              <a:rPr lang="bg-BG" dirty="0"/>
              <a:t>.</a:t>
            </a:r>
            <a:endParaRPr lang="en-US" dirty="0"/>
          </a:p>
          <a:p>
            <a:r>
              <a:rPr lang="bg-BG" b="1" dirty="0"/>
              <a:t>Едно изпълнение на тялото на цикъл се нарича итерация.</a:t>
            </a:r>
            <a:endParaRPr lang="en-US" dirty="0"/>
          </a:p>
          <a:p>
            <a:r>
              <a:rPr lang="bg-BG" b="1" dirty="0"/>
              <a:t>Изпълнението на цикъла зависи от </a:t>
            </a:r>
            <a:r>
              <a:rPr lang="bg-BG" dirty="0"/>
              <a:t>някакво</a:t>
            </a:r>
            <a:r>
              <a:rPr lang="bg-BG" b="1" dirty="0"/>
              <a:t> логическо условие</a:t>
            </a:r>
            <a:r>
              <a:rPr lang="bg-BG" dirty="0"/>
              <a:t>. </a:t>
            </a:r>
          </a:p>
          <a:p>
            <a:pPr lvl="1"/>
            <a:r>
              <a:rPr lang="bg-BG" b="1" dirty="0"/>
              <a:t>Логическото условие е израз</a:t>
            </a:r>
            <a:r>
              <a:rPr lang="bg-BG" dirty="0"/>
              <a:t>, в който обикновено има променлива, чиято стойност се променя по време на итерациите. </a:t>
            </a:r>
          </a:p>
          <a:p>
            <a:pPr lvl="1"/>
            <a:r>
              <a:rPr lang="bg-BG" b="1" dirty="0"/>
              <a:t>Параметър, от който зависи логическото условие, се нарича управляващ параметър.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Може да има няколко управляващи параметри.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тялото на един цикъл може да се описват различни други конструкции – if, switch, изрази, цикли и др.</a:t>
            </a:r>
            <a:endParaRPr lang="en-US" dirty="0"/>
          </a:p>
          <a:p>
            <a:r>
              <a:rPr lang="bg-BG" dirty="0"/>
              <a:t>Вложени цикли има, когато </a:t>
            </a:r>
            <a:r>
              <a:rPr lang="bg-BG" b="1" dirty="0"/>
              <a:t>в тялото на един външен цикъл се изпълнява друг, вътрешен цикъл</a:t>
            </a:r>
            <a:r>
              <a:rPr lang="bg-BG" dirty="0"/>
              <a:t>. При всяка една итерация на външния цикъл, вътрешният изпълнява всичките си итерации. </a:t>
            </a:r>
          </a:p>
          <a:p>
            <a:r>
              <a:rPr lang="bg-BG" dirty="0"/>
              <a:t>Например, ако външният цикъл има 10 итерации, а вътрешният 5, то тялото на вътрешния ще се изпълни общо 50 (=10*5 ) пъти.</a:t>
            </a:r>
            <a:endParaRPr lang="en-US" dirty="0"/>
          </a:p>
          <a:p>
            <a:r>
              <a:rPr lang="bg-BG" dirty="0"/>
              <a:t>Чрез вложени цикли може да се реализират различни алгоритми за сортиране, да се обхождат матрици и др. 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Умножение на числата от 1 до 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6989"/>
            <a:ext cx="10515600" cy="3217022"/>
          </a:xfrm>
        </p:spPr>
        <p:txBody>
          <a:bodyPr/>
          <a:lstStyle/>
          <a:p>
            <a:r>
              <a:rPr lang="bg-BG" dirty="0"/>
              <a:t>Следващият пример представя таблицата за умножение на числата от 1 до </a:t>
            </a:r>
            <a:r>
              <a:rPr lang="en-US" dirty="0"/>
              <a:t>n</a:t>
            </a:r>
            <a:r>
              <a:rPr lang="bg-BG" dirty="0"/>
              <a:t>. </a:t>
            </a:r>
          </a:p>
          <a:p>
            <a:r>
              <a:rPr lang="bg-BG" dirty="0"/>
              <a:t>Управляващата променлива на външния цикъл се променя от 1 до </a:t>
            </a:r>
            <a:r>
              <a:rPr lang="en-US" dirty="0"/>
              <a:t>n</a:t>
            </a:r>
            <a:r>
              <a:rPr lang="bg-BG" dirty="0"/>
              <a:t>. </a:t>
            </a:r>
          </a:p>
          <a:p>
            <a:r>
              <a:rPr lang="bg-BG" dirty="0"/>
              <a:t>За всяка от стойностите ѝ по време на итерация, управляващата променлива на вътрешния цикъл също се променя от 1 до </a:t>
            </a:r>
            <a:r>
              <a:rPr lang="en-US" dirty="0"/>
              <a:t>n</a:t>
            </a:r>
            <a:r>
              <a:rPr lang="bg-BG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Умножение на числата от 1 до </a:t>
            </a:r>
            <a:r>
              <a:rPr lang="en-US" dirty="0"/>
              <a:t>n</a:t>
            </a:r>
            <a:r>
              <a:rPr lang="bg-BG" dirty="0"/>
              <a:t> </a:t>
            </a:r>
            <a:r>
              <a:rPr lang="en-US" dirty="0"/>
              <a:t>-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0648" y="1990163"/>
            <a:ext cx="101211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multiplicationTable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"Tаблица за умножение на числата от 1 до n - с повторения"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1; i &lt;= 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 {</a:t>
            </a:r>
          </a:p>
          <a:p>
            <a:pPr lvl="2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1; j &lt;=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*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*j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multiplicationTable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pPr lvl="1"/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39" y="4102222"/>
            <a:ext cx="5917460" cy="195555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Умножение на числата от 1 до </a:t>
            </a:r>
            <a:r>
              <a:rPr lang="en-US" dirty="0"/>
              <a:t>n</a:t>
            </a:r>
            <a:r>
              <a:rPr lang="bg-BG" dirty="0"/>
              <a:t> – разяснения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6989"/>
            <a:ext cx="10515600" cy="3217022"/>
          </a:xfrm>
        </p:spPr>
        <p:txBody>
          <a:bodyPr/>
          <a:lstStyle/>
          <a:p>
            <a:r>
              <a:rPr lang="bg-BG" dirty="0"/>
              <a:t>Както се вижда в резултата, някои от произведенията се повтарят, но с разменени места на множителите. </a:t>
            </a:r>
          </a:p>
          <a:p>
            <a:r>
              <a:rPr lang="bg-BG" b="1" dirty="0"/>
              <a:t>Повторенията може да се премахнат</a:t>
            </a:r>
            <a:r>
              <a:rPr lang="bg-BG" dirty="0"/>
              <a:t>. Повтарят се произведенията 2*1, 3*1, 3*2. Тази закономерност може да се обобщи: това са случаи, при които стойностите на </a:t>
            </a:r>
            <a:r>
              <a:rPr lang="en-US" dirty="0"/>
              <a:t>j</a:t>
            </a:r>
            <a:r>
              <a:rPr lang="bg-BG" dirty="0"/>
              <a:t> са по-малки от </a:t>
            </a:r>
            <a:r>
              <a:rPr lang="en-US" dirty="0" err="1"/>
              <a:t>i</a:t>
            </a:r>
            <a:r>
              <a:rPr lang="bg-BG" dirty="0"/>
              <a:t>. Следователно, решението е във вътрешния цикъл, </a:t>
            </a:r>
            <a:r>
              <a:rPr lang="en-US" dirty="0"/>
              <a:t>j </a:t>
            </a:r>
            <a:r>
              <a:rPr lang="bg-BG" dirty="0"/>
              <a:t>да се променя от </a:t>
            </a:r>
            <a:r>
              <a:rPr lang="en-US" dirty="0" err="1"/>
              <a:t>i</a:t>
            </a:r>
            <a:r>
              <a:rPr lang="bg-BG" dirty="0"/>
              <a:t> (а не от 1) до </a:t>
            </a:r>
            <a:r>
              <a:rPr lang="en-US" dirty="0"/>
              <a:t>n</a:t>
            </a:r>
            <a:r>
              <a:rPr lang="bg-BG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9"/>
            <a:ext cx="10515600" cy="1325563"/>
          </a:xfrm>
        </p:spPr>
        <p:txBody>
          <a:bodyPr/>
          <a:lstStyle/>
          <a:p>
            <a:r>
              <a:rPr lang="bg-BG" dirty="0"/>
              <a:t>Умножение на числата от 1 до </a:t>
            </a:r>
            <a:r>
              <a:rPr lang="en-US" dirty="0"/>
              <a:t>n</a:t>
            </a:r>
            <a:r>
              <a:rPr lang="bg-BG" dirty="0"/>
              <a:t> (4)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9929" y="1492624"/>
            <a:ext cx="103273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multiplicationTableNoRepeats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"Tаблица за умножение на числата от 1 до n - без повторения"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1; i &lt;= 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 {</a:t>
            </a:r>
          </a:p>
          <a:p>
            <a:pPr lvl="2"/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i; j &lt;= </a:t>
            </a:r>
            <a:r>
              <a:rPr lang="nb-NO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j++) {</a:t>
            </a:r>
          </a:p>
          <a:p>
            <a:pPr lvl="2"/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*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*j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dirty="0">
              <a:solidFill>
                <a:srgbClr val="000000"/>
              </a:solidFill>
              <a:latin typeface="Courier New"/>
            </a:endParaRPr>
          </a:p>
          <a:p>
            <a:pPr algn="just"/>
            <a:endParaRPr lang="ru-RU" dirty="0">
              <a:solidFill>
                <a:srgbClr val="000000"/>
              </a:solidFill>
            </a:endParaRPr>
          </a:p>
          <a:p>
            <a:pPr algn="just"/>
            <a:r>
              <a:rPr lang="ru-RU" dirty="0">
                <a:solidFill>
                  <a:srgbClr val="000000"/>
                </a:solidFill>
              </a:rPr>
              <a:t>Ако функцията се стартира за </a:t>
            </a:r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bg-BG" dirty="0">
                <a:solidFill>
                  <a:srgbClr val="000000"/>
                </a:solidFill>
              </a:rPr>
              <a:t>=3 резултата е: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29" y="4398928"/>
            <a:ext cx="6544733" cy="16126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458" y="365125"/>
            <a:ext cx="9623612" cy="1325563"/>
          </a:xfrm>
        </p:spPr>
        <p:txBody>
          <a:bodyPr/>
          <a:lstStyle/>
          <a:p>
            <a:r>
              <a:rPr lang="bg-BG" dirty="0"/>
              <a:t>Цикъл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Преди да се изпълни една итерация, </a:t>
            </a:r>
            <a:r>
              <a:rPr lang="bg-BG" b="1" dirty="0"/>
              <a:t>се изчислява стойността на логическия израз</a:t>
            </a:r>
            <a:r>
              <a:rPr lang="bg-BG" dirty="0"/>
              <a:t>. </a:t>
            </a:r>
          </a:p>
          <a:p>
            <a:r>
              <a:rPr lang="bg-BG" b="1" dirty="0"/>
              <a:t>Ако той има стойност </a:t>
            </a:r>
            <a:r>
              <a:rPr lang="en-US" b="1" dirty="0"/>
              <a:t>true</a:t>
            </a:r>
            <a:r>
              <a:rPr lang="bg-BG" dirty="0"/>
              <a:t>, тялото се изпълнява. </a:t>
            </a:r>
            <a:endParaRPr lang="en-US" dirty="0"/>
          </a:p>
          <a:p>
            <a:r>
              <a:rPr lang="bg-BG" b="1" dirty="0"/>
              <a:t>Когато логическото условие получи стойност </a:t>
            </a:r>
            <a:r>
              <a:rPr lang="en-US" b="1" dirty="0"/>
              <a:t>false</a:t>
            </a:r>
            <a:r>
              <a:rPr lang="bg-BG" dirty="0"/>
              <a:t>, цикълът престава да се изпълнява.</a:t>
            </a:r>
          </a:p>
          <a:p>
            <a:r>
              <a:rPr lang="bg-BG" b="1" dirty="0"/>
              <a:t>За да не стане цикълът безкраен</a:t>
            </a:r>
            <a:r>
              <a:rPr lang="bg-BG" dirty="0"/>
              <a:t>, трябва условията да се задават правилно и внимателно да се управлява промяната на параметъра/параметрите. </a:t>
            </a:r>
          </a:p>
          <a:p>
            <a:r>
              <a:rPr lang="bg-BG" b="1" dirty="0"/>
              <a:t>В някои случаи нарочно се прави безкраен цикъл</a:t>
            </a:r>
            <a:r>
              <a:rPr lang="bg-BG" dirty="0"/>
              <a:t> и се използват операторите </a:t>
            </a:r>
            <a:r>
              <a:rPr lang="en-US" dirty="0"/>
              <a:t>break </a:t>
            </a:r>
            <a:r>
              <a:rPr lang="bg-BG" dirty="0"/>
              <a:t>и </a:t>
            </a:r>
            <a:r>
              <a:rPr lang="en-US" dirty="0"/>
              <a:t>return</a:t>
            </a:r>
            <a:r>
              <a:rPr lang="bg-BG" dirty="0"/>
              <a:t> за прекъсването му.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9936"/>
            <a:ext cx="10515600" cy="1325563"/>
          </a:xfrm>
        </p:spPr>
        <p:txBody>
          <a:bodyPr/>
          <a:lstStyle/>
          <a:p>
            <a:r>
              <a:rPr lang="bg-BG" dirty="0"/>
              <a:t>Примери за дейности, при които може да се ползват цикли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6611"/>
            <a:ext cx="10515600" cy="3674222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/>
              <a:t>O</a:t>
            </a:r>
            <a:r>
              <a:rPr lang="bg-BG" b="1" dirty="0"/>
              <a:t>бхождане на списък (напр. масив)</a:t>
            </a:r>
            <a:r>
              <a:rPr lang="bg-BG" dirty="0"/>
              <a:t>, изискващ еднотипна обработка на всеки отделен елемент – хора, фирми, числови (статистически) данни и много др.</a:t>
            </a:r>
            <a:endParaRPr lang="en-US" dirty="0"/>
          </a:p>
          <a:p>
            <a:pPr lvl="0"/>
            <a:r>
              <a:rPr lang="en-US" b="1" dirty="0"/>
              <a:t>O</a:t>
            </a:r>
            <a:r>
              <a:rPr lang="bg-BG" b="1" dirty="0"/>
              <a:t>бработка на елементите на низ</a:t>
            </a:r>
            <a:r>
              <a:rPr lang="bg-BG" dirty="0"/>
              <a:t>, символ по символ.</a:t>
            </a:r>
            <a:endParaRPr lang="en-US" dirty="0"/>
          </a:p>
          <a:p>
            <a:pPr lvl="0"/>
            <a:r>
              <a:rPr lang="bg-BG" b="1" dirty="0"/>
              <a:t>Обхождане на елементите на матрица (таблица)</a:t>
            </a:r>
            <a:r>
              <a:rPr lang="bg-BG" dirty="0"/>
              <a:t> – чрез два цикъла –външният цикъл обхожда таблицата по редове, а вътрешния – по стълбове, и др.</a:t>
            </a:r>
          </a:p>
          <a:p>
            <a:r>
              <a:rPr lang="bg-BG" b="1" dirty="0"/>
              <a:t>Контрол на въвеждани от потребителя входни данни </a:t>
            </a:r>
            <a:r>
              <a:rPr lang="bg-BG" dirty="0"/>
              <a:t>–</a:t>
            </a:r>
            <a:r>
              <a:rPr lang="en-US" dirty="0"/>
              <a:t> </a:t>
            </a:r>
            <a:r>
              <a:rPr lang="bg-BG" dirty="0"/>
              <a:t>въвеждат се данни докато не станат коректни.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цикли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Циклите са два основни вида: с пред-условие и със след-условие (пост-условие)</a:t>
            </a:r>
            <a:r>
              <a:rPr lang="bg-BG" dirty="0"/>
              <a:t>. </a:t>
            </a:r>
          </a:p>
          <a:p>
            <a:pPr lvl="1"/>
            <a:r>
              <a:rPr lang="bg-BG" b="1" dirty="0"/>
              <a:t>При циклите с пред-условие</a:t>
            </a:r>
            <a:r>
              <a:rPr lang="bg-BG" dirty="0"/>
              <a:t>, условието се проверява преди изпълнението на итерацията.</a:t>
            </a:r>
          </a:p>
          <a:p>
            <a:pPr lvl="1"/>
            <a:r>
              <a:rPr lang="bg-BG" b="1" dirty="0"/>
              <a:t>При циклите с пост-условие</a:t>
            </a:r>
            <a:r>
              <a:rPr lang="bg-BG" dirty="0"/>
              <a:t>, първо се изпълнява итерацията и след това се проверява условието (дали цикълът да приключи). </a:t>
            </a:r>
          </a:p>
          <a:p>
            <a:r>
              <a:rPr lang="bg-BG" dirty="0"/>
              <a:t>За различните видове цикли, </a:t>
            </a:r>
            <a:r>
              <a:rPr lang="bg-BG" b="1" dirty="0"/>
              <a:t>се използват операторите/конструкциите</a:t>
            </a:r>
            <a:r>
              <a:rPr lang="bg-BG" dirty="0"/>
              <a:t> </a:t>
            </a:r>
            <a:r>
              <a:rPr lang="en-US" dirty="0"/>
              <a:t>for</a:t>
            </a:r>
            <a:r>
              <a:rPr lang="bg-BG" dirty="0"/>
              <a:t>, </a:t>
            </a:r>
            <a:r>
              <a:rPr lang="en-US" dirty="0"/>
              <a:t>while</a:t>
            </a:r>
            <a:r>
              <a:rPr lang="bg-BG" dirty="0"/>
              <a:t>, </a:t>
            </a:r>
            <a:r>
              <a:rPr lang="en-US" dirty="0"/>
              <a:t>do</a:t>
            </a:r>
            <a:r>
              <a:rPr lang="bg-BG" dirty="0"/>
              <a:t>-</a:t>
            </a:r>
            <a:r>
              <a:rPr lang="en-US" dirty="0"/>
              <a:t>while</a:t>
            </a:r>
            <a:r>
              <a:rPr lang="bg-BG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41D5E-367B-4CD2-8D9E-190FCEA19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596" y="5133975"/>
            <a:ext cx="6057900" cy="1724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07" y="365125"/>
            <a:ext cx="10515600" cy="1325563"/>
          </a:xfrm>
        </p:spPr>
        <p:txBody>
          <a:bodyPr/>
          <a:lstStyle/>
          <a:p>
            <a:r>
              <a:rPr lang="bg-BG" dirty="0"/>
              <a:t>Итератор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71" y="1825625"/>
            <a:ext cx="11403105" cy="4682751"/>
          </a:xfrm>
        </p:spPr>
        <p:txBody>
          <a:bodyPr>
            <a:normAutofit fontScale="92500"/>
          </a:bodyPr>
          <a:lstStyle/>
          <a:p>
            <a:r>
              <a:rPr lang="bg-BG" b="1" dirty="0"/>
              <a:t>Итератор е трети вид цикъл</a:t>
            </a:r>
            <a:r>
              <a:rPr lang="bg-BG" dirty="0"/>
              <a:t>, при който няма явно зададени условия. </a:t>
            </a:r>
          </a:p>
          <a:p>
            <a:r>
              <a:rPr lang="bg-BG" b="1" dirty="0"/>
              <a:t>Описва се с конструкцията </a:t>
            </a:r>
            <a:r>
              <a:rPr lang="en-US" b="1" dirty="0"/>
              <a:t>for</a:t>
            </a:r>
            <a:r>
              <a:rPr lang="bg-BG" b="1" dirty="0"/>
              <a:t>-</a:t>
            </a:r>
            <a:r>
              <a:rPr lang="en-US" b="1" dirty="0"/>
              <a:t>each</a:t>
            </a:r>
            <a:r>
              <a:rPr lang="en-US" dirty="0"/>
              <a:t> </a:t>
            </a:r>
            <a:r>
              <a:rPr lang="bg-BG" dirty="0"/>
              <a:t>или модифицирана </a:t>
            </a:r>
            <a:r>
              <a:rPr lang="en-US" dirty="0"/>
              <a:t>for</a:t>
            </a:r>
            <a:r>
              <a:rPr lang="bg-BG" dirty="0"/>
              <a:t> конструкция. </a:t>
            </a:r>
          </a:p>
          <a:p>
            <a:r>
              <a:rPr lang="bg-BG" dirty="0"/>
              <a:t>Чрез цикъл-итератор може да се </a:t>
            </a:r>
            <a:r>
              <a:rPr lang="bg-BG" b="1" dirty="0"/>
              <a:t>обхождат всички елементи на списък</a:t>
            </a:r>
            <a:r>
              <a:rPr lang="bg-BG" dirty="0"/>
              <a:t>, но за разлика от другите цикли само от първия към последния елемент. </a:t>
            </a:r>
          </a:p>
          <a:p>
            <a:pPr lvl="1"/>
            <a:r>
              <a:rPr lang="bg-BG" sz="2800" dirty="0"/>
              <a:t>Реализира се чрез вътрешен (скрит) указател към следващ елемент. </a:t>
            </a:r>
          </a:p>
          <a:p>
            <a:pPr lvl="1"/>
            <a:r>
              <a:rPr lang="bg-BG" sz="2800" dirty="0"/>
              <a:t>В началото указателят реферира</a:t>
            </a:r>
            <a:r>
              <a:rPr lang="en-US" sz="2800" dirty="0"/>
              <a:t> (</a:t>
            </a:r>
            <a:r>
              <a:rPr lang="bg-BG" sz="2800" dirty="0"/>
              <a:t>сочи</a:t>
            </a:r>
            <a:r>
              <a:rPr lang="en-US" sz="2800" dirty="0"/>
              <a:t>)</a:t>
            </a:r>
            <a:r>
              <a:rPr lang="bg-BG" sz="2800" dirty="0"/>
              <a:t> първия елемент. </a:t>
            </a:r>
          </a:p>
          <a:p>
            <a:pPr lvl="1"/>
            <a:r>
              <a:rPr lang="bg-BG" sz="2800" dirty="0"/>
              <a:t>При всяка итерация се работи с елемента, сочен от указателя, а след изпълнението ѝ, указателят автоматично се пренасочва към следващия елемент. </a:t>
            </a:r>
          </a:p>
          <a:p>
            <a:pPr lvl="1"/>
            <a:r>
              <a:rPr lang="bg-BG" sz="2800" dirty="0"/>
              <a:t>Цикълът приключва, когато указателят спре да сочи следващ елемент.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Цикъл с пред</a:t>
            </a:r>
            <a:r>
              <a:rPr lang="en-US" dirty="0"/>
              <a:t>-</a:t>
            </a:r>
            <a:r>
              <a:rPr lang="bg-BG" dirty="0"/>
              <a:t>условие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" y="1635269"/>
            <a:ext cx="10515600" cy="4988859"/>
          </a:xfrm>
        </p:spPr>
        <p:txBody>
          <a:bodyPr>
            <a:normAutofit lnSpcReduction="10000"/>
          </a:bodyPr>
          <a:lstStyle/>
          <a:p>
            <a:r>
              <a:rPr lang="bg-BG" b="1" dirty="0"/>
              <a:t>Синтаксисът на цикъла </a:t>
            </a:r>
            <a:r>
              <a:rPr lang="en-US" b="1" dirty="0"/>
              <a:t>while </a:t>
            </a:r>
            <a:r>
              <a:rPr lang="bg-BG" dirty="0"/>
              <a:t>е</a:t>
            </a:r>
            <a:r>
              <a:rPr lang="en-US" dirty="0"/>
              <a:t>:</a:t>
            </a:r>
            <a:endParaRPr lang="bg-BG" dirty="0"/>
          </a:p>
          <a:p>
            <a:pPr lvl="2">
              <a:buNone/>
            </a:pPr>
            <a:r>
              <a:rPr lang="en-US" sz="2800" dirty="0"/>
              <a:t>while(</a:t>
            </a:r>
            <a:r>
              <a:rPr lang="bg-BG" sz="2800" dirty="0"/>
              <a:t>&lt;условие&gt;)</a:t>
            </a:r>
            <a:r>
              <a:rPr lang="en-US" sz="2800" dirty="0"/>
              <a:t>{</a:t>
            </a:r>
          </a:p>
          <a:p>
            <a:pPr lvl="2">
              <a:buNone/>
            </a:pPr>
            <a:r>
              <a:rPr lang="en-US" sz="2800" dirty="0"/>
              <a:t>	[</a:t>
            </a:r>
            <a:r>
              <a:rPr lang="bg-BG" sz="2800" dirty="0"/>
              <a:t>&lt;тяло&gt;</a:t>
            </a:r>
            <a:r>
              <a:rPr lang="en-US" sz="2800" dirty="0"/>
              <a:t>]</a:t>
            </a:r>
          </a:p>
          <a:p>
            <a:pPr lvl="2">
              <a:buNone/>
            </a:pPr>
            <a:r>
              <a:rPr lang="en-US" sz="2800" dirty="0"/>
              <a:t>}</a:t>
            </a:r>
          </a:p>
          <a:p>
            <a:r>
              <a:rPr lang="bg-BG" b="1" dirty="0"/>
              <a:t>Може да се чете по следния начин</a:t>
            </a:r>
            <a:r>
              <a:rPr lang="bg-BG" dirty="0"/>
              <a:t>:</a:t>
            </a:r>
          </a:p>
          <a:p>
            <a:pPr>
              <a:buNone/>
            </a:pPr>
            <a:r>
              <a:rPr lang="bg-BG" dirty="0"/>
              <a:t>		Докато &lt;условието&gt; е истина, изпълнявай &lt;тялото&gt;!</a:t>
            </a:r>
            <a:endParaRPr lang="en-US" dirty="0"/>
          </a:p>
          <a:p>
            <a:endParaRPr lang="en-US" dirty="0"/>
          </a:p>
          <a:p>
            <a:r>
              <a:rPr lang="bg-BG" b="1" dirty="0"/>
              <a:t>Управляващият параметър </a:t>
            </a:r>
            <a:r>
              <a:rPr lang="bg-BG" dirty="0"/>
              <a:t>се декларира преди тялото на цикъла, а </a:t>
            </a:r>
            <a:r>
              <a:rPr lang="bg-BG" b="1" dirty="0"/>
              <a:t>стойността му се променя в тялото на цикъла</a:t>
            </a:r>
            <a:r>
              <a:rPr lang="bg-BG" dirty="0"/>
              <a:t>.</a:t>
            </a:r>
          </a:p>
          <a:p>
            <a:r>
              <a:rPr lang="bg-BG" dirty="0"/>
              <a:t>При цикълът </a:t>
            </a:r>
            <a:r>
              <a:rPr lang="en-US" dirty="0"/>
              <a:t>while </a:t>
            </a:r>
            <a:r>
              <a:rPr lang="bg-BG" dirty="0"/>
              <a:t>е </a:t>
            </a:r>
            <a:r>
              <a:rPr lang="bg-BG" b="1" dirty="0"/>
              <a:t>възможно да не се изпълни нито една итерация</a:t>
            </a:r>
            <a:r>
              <a:rPr lang="bg-BG" dirty="0"/>
              <a:t>, ако условието още в началото има стойност </a:t>
            </a:r>
            <a:r>
              <a:rPr lang="en-US" dirty="0"/>
              <a:t>false</a:t>
            </a:r>
            <a:r>
              <a:rPr lang="bg-BG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CE23C-6E5C-4307-8551-0CB8BC6C5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345" y="-1"/>
            <a:ext cx="3112655" cy="47814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8A2A-06D9-40FC-AA77-D6C7E011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F480B1-1971-49F5-AC6F-22BBD2D05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056" y="1690689"/>
            <a:ext cx="6767456" cy="4925772"/>
          </a:xfrm>
        </p:spPr>
      </p:pic>
    </p:spTree>
    <p:extLst>
      <p:ext uri="{BB962C8B-B14F-4D97-AF65-F5344CB8AC3E}">
        <p14:creationId xmlns:p14="http://schemas.microsoft.com/office/powerpoint/2010/main" val="342005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26422</TotalTime>
  <Words>3429</Words>
  <Application>Microsoft Office PowerPoint</Application>
  <PresentationFormat>Widescreen</PresentationFormat>
  <Paragraphs>291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Програмиране (със C++)   Конструкции за цикъл for, while, do-while, for each</vt:lpstr>
      <vt:lpstr>PowerPoint Presentation</vt:lpstr>
      <vt:lpstr>Цикъл (1)</vt:lpstr>
      <vt:lpstr>Цикъл (2)</vt:lpstr>
      <vt:lpstr>Примери за дейности, при които може да се ползват цикли</vt:lpstr>
      <vt:lpstr>Видове цикли</vt:lpstr>
      <vt:lpstr>Итератор</vt:lpstr>
      <vt:lpstr>Цикъл с пред-условие while</vt:lpstr>
      <vt:lpstr>PowerPoint Presentation</vt:lpstr>
      <vt:lpstr>Пример (отпечатване на числата от 1 до 5)</vt:lpstr>
      <vt:lpstr>Цикъл със след-условие do-while</vt:lpstr>
      <vt:lpstr>PowerPoint Presentation</vt:lpstr>
      <vt:lpstr>Пример. Отпечатване на числата от 1 до 5</vt:lpstr>
      <vt:lpstr>Разлика между циклите с пред- и след- условие</vt:lpstr>
      <vt:lpstr>Цикъл с пред-условие for (1)</vt:lpstr>
      <vt:lpstr>Цикъл с пред-условие for (2)</vt:lpstr>
      <vt:lpstr>Цикъл с пред-условие for (3)</vt:lpstr>
      <vt:lpstr>Пример (отпечатване на числата от 1 до 5)</vt:lpstr>
      <vt:lpstr>Няколко управляващи променливи - пример</vt:lpstr>
      <vt:lpstr>Извеждане на цели числа в указан интервал - пример</vt:lpstr>
      <vt:lpstr>Извеждане на цели числа в указан интервал - разяснения</vt:lpstr>
      <vt:lpstr>Сума на числа в указан интервал</vt:lpstr>
      <vt:lpstr>Сума на числа в указан интервал - пример</vt:lpstr>
      <vt:lpstr>Сума на числа в указан интервал – разяснения (1)</vt:lpstr>
      <vt:lpstr>Сума на числа в указан интервал – разяснения (2)</vt:lpstr>
      <vt:lpstr>Произведение на цели числа в указан интервал</vt:lpstr>
      <vt:lpstr>Произведение на четни числа в указан интервал - пример</vt:lpstr>
      <vt:lpstr>Произведение на четни числа в указан интервал – разяснения</vt:lpstr>
      <vt:lpstr>Произведение на четни числа в указан интервал – пример 2</vt:lpstr>
      <vt:lpstr>Вложени цикли</vt:lpstr>
      <vt:lpstr>Умножение на числата от 1 до n</vt:lpstr>
      <vt:lpstr>Умножение на числата от 1 до n - пример</vt:lpstr>
      <vt:lpstr>Умножение на числата от 1 до n – разяснения</vt:lpstr>
      <vt:lpstr>Умножение на числата от 1 до n (4)</vt:lpstr>
    </vt:vector>
  </TitlesOfParts>
  <Company>ФМИ-ПУ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Програмиране (със C++)   14. Конструкции за цикъл</dc:title>
  <dc:creator>Емил Хаджиколев</dc:creator>
  <cp:lastModifiedBy>ssomov ssomov</cp:lastModifiedBy>
  <cp:revision>397</cp:revision>
  <dcterms:created xsi:type="dcterms:W3CDTF">2016-10-15T19:21:59Z</dcterms:created>
  <dcterms:modified xsi:type="dcterms:W3CDTF">2021-11-02T11:40:45Z</dcterms:modified>
</cp:coreProperties>
</file>