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4" r:id="rId16"/>
    <p:sldId id="273" r:id="rId17"/>
    <p:sldId id="272" r:id="rId18"/>
    <p:sldId id="269" r:id="rId19"/>
    <p:sldId id="270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86421" autoAdjust="0"/>
  </p:normalViewPr>
  <p:slideViewPr>
    <p:cSldViewPr snapToGrid="0" showGuides="1">
      <p:cViewPr varScale="1">
        <p:scale>
          <a:sx n="75" d="100"/>
          <a:sy n="75" d="100"/>
        </p:scale>
        <p:origin x="754" y="67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pPr/>
              <a:t>20.11.2017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981843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5400" dirty="0"/>
              <a:t>1</a:t>
            </a:r>
            <a:r>
              <a:rPr lang="bg-BG" sz="5400" dirty="0"/>
              <a:t>9</a:t>
            </a:r>
            <a:r>
              <a:rPr lang="en-US" sz="5400" dirty="0"/>
              <a:t>. </a:t>
            </a:r>
            <a:r>
              <a:rPr lang="bg-BG" sz="5400" dirty="0"/>
              <a:t>Подпрограми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и указатели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Имената на масивите са указатели</a:t>
            </a:r>
            <a:r>
              <a:rPr lang="en-US" dirty="0"/>
              <a:t>,</a:t>
            </a:r>
            <a:r>
              <a:rPr lang="bg-BG" dirty="0"/>
              <a:t> без значение как са дефинирани сочените от тях масивите – като статични или динамични.</a:t>
            </a:r>
          </a:p>
          <a:p>
            <a:r>
              <a:rPr lang="bg-BG" dirty="0"/>
              <a:t>Съответно</a:t>
            </a:r>
            <a:r>
              <a:rPr lang="en-US" dirty="0"/>
              <a:t>,</a:t>
            </a:r>
            <a:r>
              <a:rPr lang="bg-BG" dirty="0"/>
              <a:t> със статични или динамични масиви се работи еднотипно.</a:t>
            </a:r>
          </a:p>
          <a:p>
            <a:r>
              <a:rPr lang="bg-BG" dirty="0"/>
              <a:t>Ако броят не елементите на масива не е известен при създаване на програмата</a:t>
            </a:r>
            <a:r>
              <a:rPr lang="en-US" dirty="0"/>
              <a:t>,</a:t>
            </a:r>
            <a:r>
              <a:rPr lang="bg-BG" dirty="0"/>
              <a:t> може да използваме динамични масиви – при които </a:t>
            </a:r>
            <a:r>
              <a:rPr lang="ru-RU" dirty="0"/>
              <a:t>броят на елементите може да се определя по време на изпълнение на </a:t>
            </a:r>
            <a:r>
              <a:rPr lang="bg-BG" dirty="0"/>
              <a:t>програмата</a:t>
            </a:r>
            <a:r>
              <a:rPr lang="en-US" dirty="0"/>
              <a:t>.</a:t>
            </a:r>
            <a:endParaRPr lang="ru-RU" dirty="0"/>
          </a:p>
          <a:p>
            <a:r>
              <a:rPr lang="bg-BG" dirty="0"/>
              <a:t>При статичните масиви броят на елементите е константа.</a:t>
            </a:r>
          </a:p>
        </p:txBody>
      </p:sp>
    </p:spTree>
    <p:extLst>
      <p:ext uri="{BB962C8B-B14F-4D97-AF65-F5344CB8AC3E}">
        <p14:creationId xmlns:p14="http://schemas.microsoft.com/office/powerpoint/2010/main" val="71648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и указатели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3;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arr1[3];         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статичен масив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*arr2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динамичен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масив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*refInt =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указател към една стойност от тип int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декларациите на динамичен масив и обект си приличат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i&lt;n; i++)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arr1[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arr2[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3;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"arr1["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arr1[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"arr2["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arr2[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 []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arr2, refInt;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освобождаване на паметта за динамичните обекти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6" y="3866036"/>
            <a:ext cx="2238196" cy="24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Предаване на масиви като параметри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Масивите се предават винаги по адрес – защото имената са указатели.</a:t>
            </a:r>
          </a:p>
          <a:p>
            <a:r>
              <a:rPr lang="bg-BG" dirty="0"/>
              <a:t>Формалният параметър за масив може да се дефинира като масив или като указател без значение как е създаден масива (статичен или динамичен):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array[]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*array</a:t>
            </a:r>
          </a:p>
          <a:p>
            <a:r>
              <a:rPr lang="bg-BG" dirty="0"/>
              <a:t>В тялото може да работим еднотипно с масивите.</a:t>
            </a:r>
            <a:endParaRPr lang="en-US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715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Предаване на масиви като параметри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-1?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4;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list[size] = { 3, 6, 6, 8 };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(list, size);</a:t>
            </a: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919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Адресна аритметика. Оператори за работа с указатели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Стойността на променлива-указател е адрес от паметта – някакво число.</a:t>
            </a:r>
          </a:p>
          <a:p>
            <a:r>
              <a:rPr lang="bg-BG" dirty="0"/>
              <a:t>Указател сочи към стойност от конкретен тип: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*d;</a:t>
            </a:r>
            <a:endParaRPr lang="en-US" dirty="0"/>
          </a:p>
          <a:p>
            <a:r>
              <a:rPr lang="bg-BG" dirty="0"/>
              <a:t>Към променлива-указател може да добавяме или изваждаме цяло число </a:t>
            </a:r>
            <a:r>
              <a:rPr lang="en-US" dirty="0"/>
              <a:t>– n: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d + 2;</a:t>
            </a:r>
            <a:endParaRPr lang="en-US" dirty="0"/>
          </a:p>
          <a:p>
            <a:r>
              <a:rPr lang="bg-BG" dirty="0"/>
              <a:t>При това към адреса се добавя/изважда число равно на броя байтове за съответния тип, умножени по указаното събираемо:</a:t>
            </a:r>
          </a:p>
          <a:p>
            <a:pPr marL="0" indent="0">
              <a:buNone/>
            </a:pPr>
            <a:r>
              <a:rPr lang="bg-BG" dirty="0"/>
              <a:t>	към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се добавят 4 байта*</a:t>
            </a:r>
            <a:r>
              <a:rPr lang="en-US" dirty="0"/>
              <a:t>n (</a:t>
            </a:r>
            <a:r>
              <a:rPr lang="bg-BG" dirty="0"/>
              <a:t>в примера 4</a:t>
            </a:r>
            <a:r>
              <a:rPr lang="en-US" dirty="0"/>
              <a:t>)</a:t>
            </a:r>
            <a:r>
              <a:rPr lang="bg-BG" dirty="0"/>
              <a:t>, към </a:t>
            </a:r>
            <a:r>
              <a:rPr lang="en-US" dirty="0"/>
              <a:t>d – </a:t>
            </a:r>
            <a:r>
              <a:rPr lang="bg-BG" dirty="0"/>
              <a:t>8</a:t>
            </a:r>
            <a:r>
              <a:rPr lang="en-US" dirty="0"/>
              <a:t>*n (</a:t>
            </a:r>
            <a:r>
              <a:rPr lang="bg-BG" dirty="0"/>
              <a:t>в примера 16</a:t>
            </a:r>
            <a:r>
              <a:rPr lang="en-US" dirty="0"/>
              <a:t>)</a:t>
            </a:r>
            <a:r>
              <a:rPr lang="bg-BG" dirty="0"/>
              <a:t>.</a:t>
            </a:r>
          </a:p>
          <a:p>
            <a:r>
              <a:rPr lang="bg-BG" dirty="0"/>
              <a:t>В резултат се получава адрес на друга клетка в паметта.</a:t>
            </a:r>
          </a:p>
          <a:p>
            <a:r>
              <a:rPr lang="bg-BG" dirty="0"/>
              <a:t>За да има смисъл от подобна работа трябва да очакваме, че на новия адрес се намират данни от типа на указателя. Това може да се използва при работа с масиви.</a:t>
            </a:r>
          </a:p>
          <a:p>
            <a:r>
              <a:rPr lang="bg-BG" b="1" dirty="0"/>
              <a:t>Операциите събиране и изваждане на указател с число се наричат адресна аритметика.</a:t>
            </a:r>
          </a:p>
        </p:txBody>
      </p:sp>
    </p:spTree>
    <p:extLst>
      <p:ext uri="{BB962C8B-B14F-4D97-AF65-F5344CB8AC3E}">
        <p14:creationId xmlns:p14="http://schemas.microsoft.com/office/powerpoint/2010/main" val="229543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Адресна аритметика. Оператори за работа с указатели –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указател към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*d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е указател към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извежда се адреса на i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извежда се адреса на 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i++;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към адреса на i добавяме 1 = 1*4 (байта)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d++;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към адреса на d добавяме 1 = 1*8 (байта)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"i++; i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извежда новия адрес на i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"d++; d 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ru-RU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извежда новия адрес на d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29" y="3590972"/>
            <a:ext cx="3329975" cy="117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6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Адресна аритметика и масиви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Променливата за масив е константен указател, съхраняващ адреса на първия елемент (с индекс 0) от масива.</a:t>
            </a:r>
          </a:p>
          <a:p>
            <a:r>
              <a:rPr lang="bg-BG" dirty="0"/>
              <a:t>Елементите на масив се съхраняват в последователни клетки от паметта.</a:t>
            </a:r>
            <a:endParaRPr lang="en-US" dirty="0"/>
          </a:p>
          <a:p>
            <a:r>
              <a:rPr lang="bg-BG" dirty="0"/>
              <a:t>За работа с масиви може да се използва адресна аритметика:</a:t>
            </a:r>
            <a:endParaRPr lang="en-US" dirty="0"/>
          </a:p>
          <a:p>
            <a:pPr lvl="1"/>
            <a:r>
              <a:rPr lang="bg-BG" b="1" dirty="0"/>
              <a:t>указател към </a:t>
            </a:r>
            <a:r>
              <a:rPr lang="en-US" b="1" dirty="0" err="1"/>
              <a:t>i</a:t>
            </a:r>
            <a:r>
              <a:rPr lang="en-US" b="1" dirty="0"/>
              <a:t>-</a:t>
            </a:r>
            <a:r>
              <a:rPr lang="bg-BG" b="1" dirty="0"/>
              <a:t>ти елемент </a:t>
            </a:r>
            <a:r>
              <a:rPr lang="bg-BG" dirty="0"/>
              <a:t>в масива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bg-BG" dirty="0"/>
              <a:t>: </a:t>
            </a:r>
            <a:r>
              <a:rPr lang="en-US" b="1" dirty="0" err="1"/>
              <a:t>arr+i</a:t>
            </a:r>
            <a:endParaRPr lang="en-US" b="1" dirty="0"/>
          </a:p>
          <a:p>
            <a:pPr lvl="1"/>
            <a:r>
              <a:rPr lang="bg-BG" b="1" dirty="0"/>
              <a:t>стойност на </a:t>
            </a:r>
            <a:r>
              <a:rPr lang="en-US" b="1" dirty="0" err="1"/>
              <a:t>i</a:t>
            </a:r>
            <a:r>
              <a:rPr lang="en-US" b="1" dirty="0"/>
              <a:t>-</a:t>
            </a:r>
            <a:r>
              <a:rPr lang="bg-BG" b="1" dirty="0"/>
              <a:t>ти елемент</a:t>
            </a:r>
            <a:r>
              <a:rPr lang="bg-BG" dirty="0"/>
              <a:t>: </a:t>
            </a:r>
            <a:r>
              <a:rPr lang="en-US" b="1" dirty="0"/>
              <a:t>*(</a:t>
            </a:r>
            <a:r>
              <a:rPr lang="en-US" b="1" dirty="0" err="1"/>
              <a:t>arr+i</a:t>
            </a:r>
            <a:r>
              <a:rPr lang="en-US" b="1" dirty="0"/>
              <a:t>)</a:t>
            </a:r>
          </a:p>
          <a:p>
            <a:pPr lvl="2"/>
            <a:r>
              <a:rPr lang="bg-BG" dirty="0"/>
              <a:t>стойност на елемент с индекс 0 – </a:t>
            </a:r>
            <a:r>
              <a:rPr lang="en-US" dirty="0" err="1"/>
              <a:t>arr</a:t>
            </a:r>
            <a:r>
              <a:rPr lang="en-US" dirty="0"/>
              <a:t>[0]   &lt;--&gt;   *(arr+0)  &lt;--&gt;   *</a:t>
            </a:r>
            <a:r>
              <a:rPr lang="en-US" dirty="0" err="1"/>
              <a:t>arr</a:t>
            </a:r>
            <a:endParaRPr lang="en-US" dirty="0"/>
          </a:p>
          <a:p>
            <a:pPr lvl="2"/>
            <a:r>
              <a:rPr lang="bg-BG" dirty="0"/>
              <a:t>стойност на елемент с индекс 1 – </a:t>
            </a:r>
            <a:r>
              <a:rPr lang="en-US" dirty="0" err="1"/>
              <a:t>arr</a:t>
            </a:r>
            <a:r>
              <a:rPr lang="en-US" dirty="0"/>
              <a:t>[1]   &lt;--&gt;   *(arr+1)</a:t>
            </a:r>
          </a:p>
          <a:p>
            <a:pPr lvl="2"/>
            <a:r>
              <a:rPr lang="bg-BG" dirty="0"/>
              <a:t>стойност на елемент с индекс 2 – </a:t>
            </a:r>
            <a:r>
              <a:rPr lang="en-US" dirty="0" err="1"/>
              <a:t>arr</a:t>
            </a:r>
            <a:r>
              <a:rPr lang="en-US" dirty="0"/>
              <a:t>[2]   &lt;--&gt;   *(arr+2)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634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Адресна аритметика и масиви </a:t>
            </a:r>
            <a:r>
              <a:rPr lang="bg-BG"/>
              <a:t>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size = 7;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[size] = {5, 6, -3, 8, -2, 1, 5 };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Обръщение към първия елемент в масива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*(arr+2) = 50;   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Задаване на нова стойност на 3-тия елемент arr[2]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i&lt;size; i++) {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95" y="4699820"/>
            <a:ext cx="4933797" cy="13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0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Връщана стойност на функция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Като тип на връщана стойност на функция може да се опише всякакъв тип:</a:t>
            </a:r>
          </a:p>
          <a:p>
            <a:pPr lvl="1"/>
            <a:r>
              <a:rPr lang="bg-BG" dirty="0"/>
              <a:t>примитивен</a:t>
            </a:r>
          </a:p>
          <a:p>
            <a:pPr lvl="1"/>
            <a:r>
              <a:rPr lang="bg-BG" dirty="0"/>
              <a:t>съставен</a:t>
            </a:r>
          </a:p>
          <a:p>
            <a:pPr lvl="1"/>
            <a:r>
              <a:rPr lang="bg-BG" dirty="0"/>
              <a:t>указател</a:t>
            </a:r>
            <a:endParaRPr lang="en-US" dirty="0"/>
          </a:p>
          <a:p>
            <a:pPr lvl="1"/>
            <a:r>
              <a:rPr lang="bg-BG" dirty="0"/>
              <a:t>псевдоним</a:t>
            </a:r>
          </a:p>
        </p:txBody>
      </p:sp>
    </p:spTree>
    <p:extLst>
      <p:ext uri="{BB962C8B-B14F-4D97-AF65-F5344CB8AC3E}">
        <p14:creationId xmlns:p14="http://schemas.microsoft.com/office/powerpoint/2010/main" val="420697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Връщана стойност на функция - 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5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getInt2()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Point2D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Point2D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Point2D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p-&gt;x = 5; p-&gt;y = 6;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getInt2();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Point2D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33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13"/>
            <a:ext cx="10515600" cy="32579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Механизми за присвояване по стойност и по адрес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Предаване на параметри по стойност и по адрес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Връщана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Присвояване по 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При присвояването по стойност, на една променлива присвояваме друга.</a:t>
            </a:r>
          </a:p>
          <a:p>
            <a:r>
              <a:rPr lang="bg-BG" dirty="0"/>
              <a:t>При това, стойността на втората се копира като стойност на първата.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присвояване по стойност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5;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се променя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bg-BG" sz="2800" dirty="0"/>
              <a:t>След присвояването, двете променливи стават независими една от друга – имат самостоятелни памети за съхраняване на стойностите.</a:t>
            </a:r>
          </a:p>
          <a:p>
            <a:pPr marL="228600" lvl="1">
              <a:spcBef>
                <a:spcPts val="1000"/>
              </a:spcBef>
            </a:pPr>
            <a:r>
              <a:rPr lang="bg-BG" sz="2800" dirty="0"/>
              <a:t>В </a:t>
            </a:r>
            <a:r>
              <a:rPr lang="en-US" sz="2800" dirty="0"/>
              <a:t>C++ </a:t>
            </a:r>
            <a:r>
              <a:rPr lang="bg-BG" sz="2800" dirty="0"/>
              <a:t>по подразбиране обикновените присвоявания (на променливи от примитивни или съставни типове) са по стойност.</a:t>
            </a:r>
          </a:p>
        </p:txBody>
      </p:sp>
    </p:spTree>
    <p:extLst>
      <p:ext uri="{BB962C8B-B14F-4D97-AF65-F5344CB8AC3E}">
        <p14:creationId xmlns:p14="http://schemas.microsoft.com/office/powerpoint/2010/main" val="299161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Присвояване по адрес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При присвояването по адрес, две различни променливи сочат (работят с) обща памет.</a:t>
            </a:r>
          </a:p>
          <a:p>
            <a:r>
              <a:rPr lang="bg-BG" dirty="0"/>
              <a:t>Променяйки стойността чрез едната променлива, се променя и стойността на другата.</a:t>
            </a:r>
          </a:p>
          <a:p>
            <a:r>
              <a:rPr lang="bg-BG" dirty="0"/>
              <a:t>В </a:t>
            </a:r>
            <a:r>
              <a:rPr lang="en-US" dirty="0"/>
              <a:t>C++ </a:t>
            </a:r>
            <a:r>
              <a:rPr lang="bg-BG" dirty="0"/>
              <a:t>има два механизма за присвояване по адрес</a:t>
            </a:r>
          </a:p>
          <a:p>
            <a:pPr lvl="1"/>
            <a:r>
              <a:rPr lang="bg-BG" dirty="0"/>
              <a:t>псевдоними – само за статични обекти;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присвояване по адрес чрез псевдоним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5;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 променя</a:t>
            </a:r>
            <a:endParaRPr lang="bg-BG" dirty="0"/>
          </a:p>
          <a:p>
            <a:pPr lvl="1"/>
            <a:r>
              <a:rPr lang="bg-BG" dirty="0"/>
              <a:t>указатели – за статични и динамични обекти;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914400" lvl="2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*j = &amp;i;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присвояване по адрес чрез указател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*j = 5;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се променя</a:t>
            </a:r>
            <a:endParaRPr lang="bg-BG" dirty="0"/>
          </a:p>
          <a:p>
            <a:pPr marL="914400" lvl="2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145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Предаване на параметри към функции по стойност и адрес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Механизмите на предаване на параметри не се различават от присвояването.</a:t>
            </a:r>
          </a:p>
          <a:p>
            <a:r>
              <a:rPr lang="bg-BG" dirty="0"/>
              <a:t>При извикване на функция, на формалните ѝ параметри се присвояват фактическите.</a:t>
            </a:r>
          </a:p>
          <a:p>
            <a:r>
              <a:rPr lang="bg-BG" dirty="0"/>
              <a:t>Правилата за декларация на формални параметри като псевдоними и указатели са същите като при присвояването.</a:t>
            </a:r>
          </a:p>
          <a:p>
            <a:r>
              <a:rPr lang="bg-BG" dirty="0"/>
              <a:t>Ако в тялото на функция се променят формалните параметри предадени по адрес, то ще се променят и съответните фактически параметри.</a:t>
            </a:r>
          </a:p>
        </p:txBody>
      </p:sp>
    </p:spTree>
    <p:extLst>
      <p:ext uri="{BB962C8B-B14F-4D97-AF65-F5344CB8AC3E}">
        <p14:creationId xmlns:p14="http://schemas.microsoft.com/office/powerpoint/2010/main" val="257695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049"/>
          </a:xfrm>
        </p:spPr>
        <p:txBody>
          <a:bodyPr>
            <a:normAutofit/>
          </a:bodyPr>
          <a:lstStyle/>
          <a:p>
            <a:r>
              <a:rPr lang="bg-BG" sz="4000" dirty="0"/>
              <a:t>Пример: предаване по адрес и по стойност</a:t>
            </a:r>
            <a:r>
              <a:rPr lang="en-US" sz="4000" dirty="0"/>
              <a:t> (1)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Предаване по стойност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Предаване по адрес чрез псевдоним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&amp; указваме че i е псевдоним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псевдоним се работи като с обикновена променлива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Предаване по адрес чрез указател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m3(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 * казваме, че i е указател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*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3;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стойността на указател се взима с оператора *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*i е стойността, към която сочи указателя i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89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bg-BG" sz="4000" dirty="0"/>
              <a:t>Пример: предаване по адрес и по стойност</a:t>
            </a:r>
            <a:r>
              <a:rPr lang="en-US" sz="4000" dirty="0"/>
              <a:t> (2)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=5, j=5, k=5;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предаване по стойност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m2(j);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предаване по адрес чрез псевдоним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m3(&amp;k);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предаване на адрес към указател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52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Разлики при предаване по адрес и по стойност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 предаването по стойност, при всяко извикване на подпрограма, в стека (може и в динамичната памет за полета) се заделя памет за формалния параметър.</a:t>
            </a:r>
          </a:p>
          <a:p>
            <a:r>
              <a:rPr lang="bg-BG" dirty="0"/>
              <a:t>Предаването по адрес спестява заделянето на памет и се изпълнява по-бързо.</a:t>
            </a:r>
          </a:p>
          <a:p>
            <a:r>
              <a:rPr lang="bg-BG" dirty="0"/>
              <a:t>Може да предаваме параметър по адрес или по стойност и да забраним промяната му в тялото на функцията, като при декларация на формалния параметър се използва ключовата дума </a:t>
            </a:r>
            <a:r>
              <a:rPr lang="en-US" dirty="0" err="1"/>
              <a:t>const</a:t>
            </a:r>
            <a:r>
              <a:rPr lang="bg-BG" dirty="0"/>
              <a:t> след типа: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m3(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ru-RU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88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Страничен ефект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Промяната на фактически параметър при извикване на подпрограма се нарича страничен ефект.</a:t>
            </a:r>
          </a:p>
          <a:p>
            <a:r>
              <a:rPr lang="bg-BG" dirty="0"/>
              <a:t>Страничните ефекти обикновено са лоша техника за програмиране и се избягват (при работа с масиви може да се използват).</a:t>
            </a:r>
          </a:p>
          <a:p>
            <a:r>
              <a:rPr lang="bg-BG" dirty="0"/>
              <a:t>Вместо използване на страничен ефект, се предпочита функцията да връща стойност като резултат от изпълнението си.</a:t>
            </a:r>
          </a:p>
        </p:txBody>
      </p:sp>
    </p:spTree>
    <p:extLst>
      <p:ext uri="{BB962C8B-B14F-4D97-AF65-F5344CB8AC3E}">
        <p14:creationId xmlns:p14="http://schemas.microsoft.com/office/powerpoint/2010/main" val="223311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12875</TotalTime>
  <Words>1362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Office Theme</vt:lpstr>
      <vt:lpstr>Програмиране (със C++)   19. Подпрограми</vt:lpstr>
      <vt:lpstr>PowerPoint Presentation</vt:lpstr>
      <vt:lpstr>Присвояване по стойност</vt:lpstr>
      <vt:lpstr>Присвояване по адрес</vt:lpstr>
      <vt:lpstr>Предаване на параметри към функции по стойност и адрес</vt:lpstr>
      <vt:lpstr>Пример: предаване по адрес и по стойност (1)</vt:lpstr>
      <vt:lpstr>Пример: предаване по адрес и по стойност (2)</vt:lpstr>
      <vt:lpstr>Разлики при предаване по адрес и по стойност</vt:lpstr>
      <vt:lpstr>Страничен ефект</vt:lpstr>
      <vt:lpstr>Масиви и указатели</vt:lpstr>
      <vt:lpstr>Масиви и указатели - пример</vt:lpstr>
      <vt:lpstr>Предаване на масиви като параметри</vt:lpstr>
      <vt:lpstr>Предаване на масиви като параметри - пример</vt:lpstr>
      <vt:lpstr>Адресна аритметика. Оператори за работа с указатели</vt:lpstr>
      <vt:lpstr>Адресна аритметика. Оператори за работа с указатели – пример</vt:lpstr>
      <vt:lpstr>Адресна аритметика и масиви</vt:lpstr>
      <vt:lpstr>Адресна аритметика и масиви - пример</vt:lpstr>
      <vt:lpstr>Връщана стойност на функция</vt:lpstr>
      <vt:lpstr>Връщана стойност на функция - примери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19. Подпрограми</dc:title>
  <dc:creator>Емил Хаджиколев</dc:creator>
  <cp:lastModifiedBy>Emil Hadjikolev</cp:lastModifiedBy>
  <cp:revision>360</cp:revision>
  <dcterms:created xsi:type="dcterms:W3CDTF">2016-10-15T19:21:59Z</dcterms:created>
  <dcterms:modified xsi:type="dcterms:W3CDTF">2017-11-20T17:14:56Z</dcterms:modified>
</cp:coreProperties>
</file>