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7" r:id="rId7"/>
    <p:sldId id="310" r:id="rId8"/>
    <p:sldId id="312" r:id="rId9"/>
    <p:sldId id="313" r:id="rId10"/>
    <p:sldId id="316" r:id="rId11"/>
    <p:sldId id="315" r:id="rId12"/>
    <p:sldId id="314" r:id="rId13"/>
    <p:sldId id="326" r:id="rId14"/>
    <p:sldId id="327" r:id="rId15"/>
    <p:sldId id="325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bg-BG" dirty="0"/>
              <a:t>Структури от данни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bg-BG" dirty="0"/>
              <a:t>доц. д-р Елена Сомова</a:t>
            </a:r>
          </a:p>
          <a:p>
            <a:r>
              <a:rPr lang="bg-BG" dirty="0"/>
              <a:t>2020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ED9A-8F07-46FD-BF72-189F5A4B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Абстрактна структура от данни (абстрактен тип данни) </a:t>
            </a:r>
            <a:r>
              <a:rPr lang="en-US" dirty="0"/>
              <a:t>VS. </a:t>
            </a:r>
            <a:r>
              <a:rPr lang="bg-BG" dirty="0"/>
              <a:t>структура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2D5D-C6D7-4623-B211-EB4E24A6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>
                <a:solidFill>
                  <a:srgbClr val="FF0000"/>
                </a:solidFill>
              </a:rPr>
              <a:t>Абстрактният тип данни </a:t>
            </a:r>
            <a:r>
              <a:rPr lang="bg-BG" dirty="0"/>
              <a:t>(АТД) е математически модел за типове данни, който се определя </a:t>
            </a:r>
            <a:r>
              <a:rPr lang="bg-BG" b="1" dirty="0"/>
              <a:t>от неговото поведение </a:t>
            </a:r>
            <a:r>
              <a:rPr lang="bg-BG" dirty="0"/>
              <a:t>(семантика) </a:t>
            </a:r>
            <a:r>
              <a:rPr lang="bg-BG" b="1" dirty="0"/>
              <a:t>от гледна точка на потребителя</a:t>
            </a:r>
            <a:r>
              <a:rPr lang="bg-BG" dirty="0"/>
              <a:t>, по-специално по отношение на възможните стойности, възможните операции върху данни от този тип и поведението на тези операции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Този математически модел контрастира със структурите от данните, които са конкретни представяния на данни и са от гледна точка на реализатора, а не на потребителя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АТД е математическа абстракция на нещо от реалния свят и може да се реализира с конкретен тип данни на различни езици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Операциите при АТД са еднакви за различните АТД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>
                <a:solidFill>
                  <a:srgbClr val="FF0000"/>
                </a:solidFill>
              </a:rPr>
              <a:t>Динамична структура от данни </a:t>
            </a:r>
            <a:r>
              <a:rPr lang="bg-BG" dirty="0"/>
              <a:t>– структура от данни, на която дължината постоянно може да се променя (увеличава/намалява) по време на изпълнение на програмата</a:t>
            </a:r>
          </a:p>
        </p:txBody>
      </p:sp>
    </p:spTree>
    <p:extLst>
      <p:ext uri="{BB962C8B-B14F-4D97-AF65-F5344CB8AC3E}">
        <p14:creationId xmlns:p14="http://schemas.microsoft.com/office/powerpoint/2010/main" val="339880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3BFA-6D82-4126-97CC-5E035259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с АТД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45AF-76D5-4472-9273-A52E5CC9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45486" cy="43361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Creators</a:t>
            </a:r>
            <a:r>
              <a:rPr lang="bg-BG" b="1" dirty="0">
                <a:solidFill>
                  <a:srgbClr val="FF0000"/>
                </a:solidFill>
              </a:rPr>
              <a:t> (Създатели) </a:t>
            </a:r>
            <a:r>
              <a:rPr lang="bg-BG" dirty="0"/>
              <a:t>- Създават нови обекти от типа. Създателят може да вземе обект като аргумент, но не и обект от типа, който конструира.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Producers </a:t>
            </a:r>
            <a:r>
              <a:rPr lang="bg-BG" b="1" dirty="0">
                <a:solidFill>
                  <a:srgbClr val="FF0000"/>
                </a:solidFill>
              </a:rPr>
              <a:t>(Производители) </a:t>
            </a:r>
            <a:r>
              <a:rPr lang="bg-BG" dirty="0"/>
              <a:t>- Създават нови обекти от съществуващи обекти от същия тип. (напр. от два низа, реализирани като АТД, да произведем нов – конкатенация на двата)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Observers</a:t>
            </a:r>
            <a:r>
              <a:rPr lang="bg-BG" b="1" dirty="0">
                <a:solidFill>
                  <a:srgbClr val="FF0000"/>
                </a:solidFill>
              </a:rPr>
              <a:t> (Наблюдатели) </a:t>
            </a:r>
            <a:r>
              <a:rPr lang="bg-BG" dirty="0"/>
              <a:t>- Вземат обекти от АТД и връщат обекти от различен тип. (напр. за даден списък от елементи да се върне броят на елементите, който е цяло число)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Mutators</a:t>
            </a:r>
            <a:r>
              <a:rPr lang="bg-BG" b="1" dirty="0">
                <a:solidFill>
                  <a:srgbClr val="FF0000"/>
                </a:solidFill>
              </a:rPr>
              <a:t> (Мутатори) </a:t>
            </a:r>
            <a:r>
              <a:rPr lang="bg-BG" dirty="0"/>
              <a:t>- Променят обекти. (напр. към даден списък от елементи, ако добавим елемент в края на списъка, пак ще получим списък от елементи, но вече променен)</a:t>
            </a:r>
          </a:p>
        </p:txBody>
      </p:sp>
    </p:spTree>
    <p:extLst>
      <p:ext uri="{BB962C8B-B14F-4D97-AF65-F5344CB8AC3E}">
        <p14:creationId xmlns:p14="http://schemas.microsoft.com/office/powerpoint/2010/main" val="218633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68C0-7F5B-48FB-99F7-B117068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1ECD-E11B-40C6-91C4-6D71E49C2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</a:t>
            </a:r>
            <a:r>
              <a:rPr lang="bg-BG" dirty="0"/>
              <a:t>: дамска чанта, приятели на парти, ...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Определение</a:t>
            </a:r>
            <a:r>
              <a:rPr lang="bg-BG" dirty="0"/>
              <a:t>: АТД представлява неподредена съвкупност от неповтарящи се елементи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В повечето ЕП не е реализиран този тип като примитивен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представяне на множество (мат.)</a:t>
            </a:r>
          </a:p>
        </p:txBody>
      </p:sp>
      <p:pic>
        <p:nvPicPr>
          <p:cNvPr id="7170" name="Picture 2" descr="Какво задължително трябва да има в една дамска чанта? | Моден блог ...">
            <a:extLst>
              <a:ext uri="{FF2B5EF4-FFF2-40B4-BE49-F238E27FC236}">
                <a16:creationId xmlns:a16="http://schemas.microsoft.com/office/drawing/2014/main" id="{5B5AEB5A-6785-4455-B79E-2EC2F0F2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4368437"/>
            <a:ext cx="3041469" cy="19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sjoint of Sets using Venn Diagram | Disjoint of Sets | Non ...">
            <a:extLst>
              <a:ext uri="{FF2B5EF4-FFF2-40B4-BE49-F238E27FC236}">
                <a16:creationId xmlns:a16="http://schemas.microsoft.com/office/drawing/2014/main" id="{2A9E1AFC-6F85-4C93-9284-6A233C7ACBC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3" t="19242" r="11172" b="37012"/>
          <a:stretch/>
        </p:blipFill>
        <p:spPr bwMode="auto">
          <a:xfrm>
            <a:off x="7437120" y="3988646"/>
            <a:ext cx="2360023" cy="23350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71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A307-18E4-40D4-800D-C80B17D4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14D-DD96-4912-8C76-5AEE0EC0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със задачи/покупки, списък на учениците от даден клас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Определение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АСД, която представлява динамична крайна линейна последователност от свързани елементи, всеки от които има информация за следващия елемент (т.е. знае кой е следващия елемент)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АТД има една точка на </a:t>
            </a:r>
            <a:r>
              <a:rPr lang="bg-BG" dirty="0">
                <a:solidFill>
                  <a:srgbClr val="FF0000"/>
                </a:solidFill>
              </a:rPr>
              <a:t>директен достъп </a:t>
            </a:r>
            <a:r>
              <a:rPr lang="bg-BG" dirty="0"/>
              <a:t>(първият елемент), а до останалите елементи се осъществява </a:t>
            </a:r>
            <a:r>
              <a:rPr lang="bg-BG" dirty="0">
                <a:solidFill>
                  <a:srgbClr val="FF0000"/>
                </a:solidFill>
              </a:rPr>
              <a:t>последователен достъп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Включването и изключването на елементите се осъществява навсякъде в списъка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представяне на линейни последователности с елементи, за които не е важен начина (реда) на обработка и модификация</a:t>
            </a:r>
          </a:p>
        </p:txBody>
      </p:sp>
      <p:pic>
        <p:nvPicPr>
          <p:cNvPr id="4098" name="Picture 2" descr="Cartoon to do list Royalty Free Vector Image - VectorStock">
            <a:extLst>
              <a:ext uri="{FF2B5EF4-FFF2-40B4-BE49-F238E27FC236}">
                <a16:creationId xmlns:a16="http://schemas.microsoft.com/office/drawing/2014/main" id="{68C641AC-7B42-4EBE-9E89-4E21D0C08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9"/>
          <a:stretch/>
        </p:blipFill>
        <p:spPr bwMode="auto">
          <a:xfrm>
            <a:off x="10624457" y="79271"/>
            <a:ext cx="1495425" cy="16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E166C-5AD5-4507-8745-1632FF9B9405}"/>
              </a:ext>
            </a:extLst>
          </p:cNvPr>
          <p:cNvPicPr/>
          <p:nvPr/>
        </p:nvPicPr>
        <p:blipFill rotWithShape="1">
          <a:blip r:embed="rId3"/>
          <a:srcRect l="12146" t="35003" r="29290" b="48643"/>
          <a:stretch/>
        </p:blipFill>
        <p:spPr bwMode="auto">
          <a:xfrm>
            <a:off x="2838996" y="5721530"/>
            <a:ext cx="6165669" cy="1136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413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9030-286F-402B-8B1E-220AF333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Опашка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7544-8B14-4F54-8913-0215A6FB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</a:t>
            </a:r>
            <a:r>
              <a:rPr lang="bg-BG" dirty="0"/>
              <a:t>: опашка в магазин/банка, опашка от документи за принтера, ...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Определение</a:t>
            </a:r>
            <a:r>
              <a:rPr lang="bg-BG" dirty="0"/>
              <a:t>: АТД, която представлява динамична линейна структура от данни, съдържаща свързани елементи, всеки от които има информация за следващия елемент, като елементите се манипулират в строго определен ред – първият влязъл, първи излиза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Включването на елементи става накрая, а изключването в началото на структурата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АТД има две точки на директен достъп (първият и последният елемент), а до останалите елементи се осъществява последователен достъп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представяне на елементи, които трябва да се </a:t>
            </a:r>
            <a:r>
              <a:rPr lang="bg-BG" b="1" dirty="0"/>
              <a:t>обработят в същия ред </a:t>
            </a:r>
            <a:r>
              <a:rPr lang="bg-BG" dirty="0"/>
              <a:t>на тяхното въвеждане/включване в структурата от данни</a:t>
            </a:r>
          </a:p>
        </p:txBody>
      </p:sp>
      <p:pic>
        <p:nvPicPr>
          <p:cNvPr id="2050" name="Picture 2" descr="nystudio107 | Robust queue job handling in Craft CMS">
            <a:extLst>
              <a:ext uri="{FF2B5EF4-FFF2-40B4-BE49-F238E27FC236}">
                <a16:creationId xmlns:a16="http://schemas.microsoft.com/office/drawing/2014/main" id="{4610E1A6-AB51-4C76-8358-E06A50E8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17" y="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D3664-D936-4465-9215-6C1816CB5D73}"/>
              </a:ext>
            </a:extLst>
          </p:cNvPr>
          <p:cNvPicPr/>
          <p:nvPr/>
        </p:nvPicPr>
        <p:blipFill rotWithShape="1">
          <a:blip r:embed="rId3"/>
          <a:srcRect l="9629" t="21588" r="26348" b="57125"/>
          <a:stretch/>
        </p:blipFill>
        <p:spPr bwMode="auto">
          <a:xfrm>
            <a:off x="2690949" y="5686697"/>
            <a:ext cx="5434148" cy="11713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951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B76A-1EF3-443D-97EC-5F25BAD2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6" y="286603"/>
            <a:ext cx="9971314" cy="1450757"/>
          </a:xfrm>
        </p:spPr>
        <p:txBody>
          <a:bodyPr/>
          <a:lstStyle/>
          <a:p>
            <a:r>
              <a:rPr lang="bg-BG" dirty="0"/>
              <a:t>Стек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5AB31-C7C2-4ECC-B2EA-DB85D943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29" t="29369" r="32768" b="15924"/>
          <a:stretch/>
        </p:blipFill>
        <p:spPr>
          <a:xfrm>
            <a:off x="0" y="9434"/>
            <a:ext cx="1262744" cy="208134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3B4825-9231-46A6-8B4B-BC2D9DBD8B5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9379131" cy="435355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</a:t>
            </a:r>
            <a:r>
              <a:rPr lang="bg-BG" dirty="0"/>
              <a:t>: купчина с книги, тесния подреден (подаръците са един върху друг) чувал на Дядо Коледа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Определение</a:t>
            </a:r>
            <a:r>
              <a:rPr lang="bg-BG" dirty="0"/>
              <a:t>: АТД, която представлява динамична линейна структура от данни, съдържаща свързани елементи, всеки от които има информация за предходния елемент, като елементите се манипулират в строго определен ред – последният влязъл, първи излиза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АТД има една точка на директен достъп (последния елемент, нар. </a:t>
            </a:r>
            <a:r>
              <a:rPr lang="bg-BG" dirty="0">
                <a:solidFill>
                  <a:srgbClr val="FF0000"/>
                </a:solidFill>
              </a:rPr>
              <a:t>връх</a:t>
            </a:r>
            <a:r>
              <a:rPr lang="bg-BG" dirty="0"/>
              <a:t> на стека), а до останалите елементи се осъществява последователен достъп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Включването и изключването на елементите се осъществява само във върха на стека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представяне на елементи, които трябва да се </a:t>
            </a:r>
            <a:r>
              <a:rPr lang="bg-BG" b="1" dirty="0"/>
              <a:t>обработят в обратен ред </a:t>
            </a:r>
            <a:r>
              <a:rPr lang="bg-BG" dirty="0"/>
              <a:t>на тяхното въвеждане/включване в структурата от данни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1F1FB-742F-4250-879D-F2172696A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800" y="166189"/>
            <a:ext cx="2451027" cy="1571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E053C-2CD5-413C-992D-E4F27A2FFFCD}"/>
              </a:ext>
            </a:extLst>
          </p:cNvPr>
          <p:cNvPicPr/>
          <p:nvPr/>
        </p:nvPicPr>
        <p:blipFill rotWithShape="1">
          <a:blip r:embed="rId4"/>
          <a:srcRect l="8892" t="25353" r="68914" b="13628"/>
          <a:stretch/>
        </p:blipFill>
        <p:spPr bwMode="auto">
          <a:xfrm>
            <a:off x="10363200" y="2481944"/>
            <a:ext cx="1828799" cy="3911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818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710D-0907-44E7-AB5B-5CD25799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EF95-DDE5-4A4A-91D7-CC1C9EC4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Пример</a:t>
            </a:r>
            <a:r>
              <a:rPr lang="bg-BG" dirty="0"/>
              <a:t>: пакетче бонбони</a:t>
            </a:r>
          </a:p>
          <a:p>
            <a:r>
              <a:rPr lang="bg-BG" b="1" dirty="0"/>
              <a:t>Определение</a:t>
            </a:r>
            <a:r>
              <a:rPr lang="bg-BG" dirty="0"/>
              <a:t>: АТД, съдържаща свързана съвкупност от елементи, в която могат да се добавят и премахват елементи и в двата края на структурата (представлява опашка с два края)</a:t>
            </a:r>
          </a:p>
        </p:txBody>
      </p:sp>
      <p:pic>
        <p:nvPicPr>
          <p:cNvPr id="3074" name="Picture 2" descr="Бонбони Олипс ментол и евкалипт 28г. | DostaviTuk.com">
            <a:extLst>
              <a:ext uri="{FF2B5EF4-FFF2-40B4-BE49-F238E27FC236}">
                <a16:creationId xmlns:a16="http://schemas.microsoft.com/office/drawing/2014/main" id="{084BFD30-ADC7-49AB-8636-46BF217D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6666D-CE59-4B85-B867-09DB33B0BA05}"/>
              </a:ext>
            </a:extLst>
          </p:cNvPr>
          <p:cNvPicPr/>
          <p:nvPr/>
        </p:nvPicPr>
        <p:blipFill rotWithShape="1">
          <a:blip r:embed="rId3"/>
          <a:srcRect l="8676" t="63993" r="49246" b="16871"/>
          <a:stretch/>
        </p:blipFill>
        <p:spPr bwMode="auto">
          <a:xfrm>
            <a:off x="3927565" y="3849189"/>
            <a:ext cx="4336869" cy="1455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569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2101-DF35-41F6-8722-69DA73F8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4" y="286603"/>
            <a:ext cx="8523242" cy="1450757"/>
          </a:xfrm>
        </p:spPr>
        <p:txBody>
          <a:bodyPr/>
          <a:lstStyle/>
          <a:p>
            <a:r>
              <a:rPr lang="bg-BG" dirty="0"/>
              <a:t>Дърво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29913-DD72-4965-8F67-C117AB2F0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3" t="8822" r="5870" b="10073"/>
          <a:stretch/>
        </p:blipFill>
        <p:spPr>
          <a:xfrm>
            <a:off x="8795658" y="0"/>
            <a:ext cx="3335382" cy="22379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CADBF-E382-4A48-8656-36CBE6E6B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954" y="2216766"/>
            <a:ext cx="2595046" cy="3215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EC591-6AAB-46CA-9FA7-1DFF6DBE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025" y="5010150"/>
            <a:ext cx="2466975" cy="18478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399990-DD9C-4F4B-B9CB-2FED0E579FD6}"/>
              </a:ext>
            </a:extLst>
          </p:cNvPr>
          <p:cNvSpPr txBox="1">
            <a:spLocks/>
          </p:cNvSpPr>
          <p:nvPr/>
        </p:nvSpPr>
        <p:spPr>
          <a:xfrm>
            <a:off x="1985554" y="2023963"/>
            <a:ext cx="7739471" cy="4834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</a:t>
            </a:r>
            <a:r>
              <a:rPr lang="bg-BG" dirty="0"/>
              <a:t>: родословно дърво, йерархията на папките в ОС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Определение</a:t>
            </a:r>
            <a:r>
              <a:rPr lang="bg-BG" dirty="0"/>
              <a:t>: абстрактна структура от данни, състояща се от елементи, за всеки от които има по точно един предшестващ (нар. </a:t>
            </a:r>
            <a:r>
              <a:rPr lang="bg-BG" dirty="0">
                <a:solidFill>
                  <a:srgbClr val="FF0000"/>
                </a:solidFill>
              </a:rPr>
              <a:t>предшественик</a:t>
            </a:r>
            <a:r>
              <a:rPr lang="bg-BG" dirty="0"/>
              <a:t>) с изключение на един от елементите, за който няма такъв (нар. </a:t>
            </a:r>
            <a:r>
              <a:rPr lang="bg-BG" dirty="0">
                <a:solidFill>
                  <a:srgbClr val="FF0000"/>
                </a:solidFill>
              </a:rPr>
              <a:t>корен</a:t>
            </a:r>
            <a:r>
              <a:rPr lang="bg-BG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Между елементите съществува отношението: </a:t>
            </a:r>
            <a:r>
              <a:rPr lang="bg-BG" dirty="0">
                <a:solidFill>
                  <a:srgbClr val="FF0000"/>
                </a:solidFill>
              </a:rPr>
              <a:t>предшественик – наследник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Елементите, които нямат наследници, се наричат </a:t>
            </a:r>
            <a:r>
              <a:rPr lang="bg-BG" dirty="0">
                <a:solidFill>
                  <a:srgbClr val="FF0000"/>
                </a:solidFill>
              </a:rPr>
              <a:t>листа</a:t>
            </a:r>
            <a:r>
              <a:rPr lang="bg-BG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представяне на данни в дървовидна йерархия, в която някои алгоритми, се осъществяват по-бързо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D655C-CC99-41E7-ACA3-1482CCBF5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9262"/>
            <a:ext cx="2095500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CE195-5795-44B5-B80E-1ED56852C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882197"/>
            <a:ext cx="1990348" cy="11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90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652-AD4D-4970-946A-C68D63D1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5B17F-21A4-4234-8F91-CF1469B6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5950" y="0"/>
            <a:ext cx="2686050" cy="1766447"/>
          </a:xfrm>
        </p:spPr>
      </p:pic>
      <p:pic>
        <p:nvPicPr>
          <p:cNvPr id="1026" name="Picture 2" descr="Paris Metro Maps - Paris by Train">
            <a:extLst>
              <a:ext uri="{FF2B5EF4-FFF2-40B4-BE49-F238E27FC236}">
                <a16:creationId xmlns:a16="http://schemas.microsoft.com/office/drawing/2014/main" id="{A21F6D50-BDA1-4FFC-9718-04A53352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0" y="32385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ED6E59-B613-4FC0-AFE8-F51015AF59C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</a:t>
            </a:r>
            <a:r>
              <a:rPr lang="bg-BG" dirty="0"/>
              <a:t>: карта на метрото, пътната мрежа</a:t>
            </a:r>
            <a:r>
              <a:rPr lang="bg-BG"/>
              <a:t>, връзки на приятелство </a:t>
            </a:r>
            <a:r>
              <a:rPr lang="bg-BG" dirty="0"/>
              <a:t>в </a:t>
            </a:r>
            <a:r>
              <a:rPr lang="en-US" dirty="0"/>
              <a:t>Facebook</a:t>
            </a:r>
            <a:endParaRPr lang="bg-BG" dirty="0"/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Определение</a:t>
            </a:r>
            <a:r>
              <a:rPr lang="bg-BG" dirty="0"/>
              <a:t>: абстрактна структура от данни, състояща се от елементи, които са в отношение: </a:t>
            </a:r>
            <a:r>
              <a:rPr lang="bg-BG" dirty="0">
                <a:solidFill>
                  <a:srgbClr val="FF0000"/>
                </a:solidFill>
              </a:rPr>
              <a:t>предшественик – наследник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Броят на предшествениците не е определен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Може да има произволен брой елементи без предшественици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представяне на елементи с произволни връзки помежду си</a:t>
            </a:r>
          </a:p>
        </p:txBody>
      </p:sp>
      <p:pic>
        <p:nvPicPr>
          <p:cNvPr id="3" name="Picture 2" descr="Graphs in Computer Science">
            <a:extLst>
              <a:ext uri="{FF2B5EF4-FFF2-40B4-BE49-F238E27FC236}">
                <a16:creationId xmlns:a16="http://schemas.microsoft.com/office/drawing/2014/main" id="{B071002C-0BB4-46F3-838F-41D3FC6C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2" y="5083279"/>
            <a:ext cx="23812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44CEEE-C176-4C90-8287-D4B2CA2B2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499" y="4260669"/>
            <a:ext cx="2324100" cy="2133600"/>
          </a:xfrm>
          <a:prstGeom prst="rect">
            <a:avLst/>
          </a:prstGeom>
        </p:spPr>
      </p:pic>
      <p:pic>
        <p:nvPicPr>
          <p:cNvPr id="1028" name="Picture 4" descr="CS 360: Lecture 15: Graph Theory">
            <a:extLst>
              <a:ext uri="{FF2B5EF4-FFF2-40B4-BE49-F238E27FC236}">
                <a16:creationId xmlns:a16="http://schemas.microsoft.com/office/drawing/2014/main" id="{0A272351-DA1D-4B13-A2B4-A2092063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68" y="5011841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0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27EB-7B33-45FC-A5CC-862F96B2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94" y="286603"/>
            <a:ext cx="8621486" cy="1450757"/>
          </a:xfrm>
        </p:spPr>
        <p:txBody>
          <a:bodyPr/>
          <a:lstStyle/>
          <a:p>
            <a:r>
              <a:rPr lang="bg-BG" dirty="0"/>
              <a:t>Хеш таблица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(hashtable, dictionary, map</a:t>
            </a:r>
            <a:r>
              <a:rPr lang="bg-B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2C1E-67B5-4292-987E-B1D67DA3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8" y="2001734"/>
            <a:ext cx="10998925" cy="376089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информация подредена по някакви правила в чекмеджета (напр. названието определя в кое чекмедже се намира – по първа буква, а в чекмеджето информацията е подредена по дата на записване/картотекиране)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Определение</a:t>
            </a:r>
            <a:r>
              <a:rPr lang="bg-BG" dirty="0"/>
              <a:t>: представлява асоциативен контейнер, които съхранява неподредени елементи, образувани от комбинацията на </a:t>
            </a:r>
            <a:r>
              <a:rPr lang="bg-BG" dirty="0">
                <a:solidFill>
                  <a:srgbClr val="FF00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rgbClr val="FF0000"/>
                </a:solidFill>
              </a:rPr>
              <a:t>и стойност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Ключовете са уникални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Хеш таблицата използва хеш функция, за да изчисли индекс (числова стойност ), от ключа, за масива, от който може да се намери съответната стойност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Елементите (стойностите) са индексирани с ключ, т.е. до елементите се осъществява директен достъп по ключ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Операциите за търсене, вмъкване и изтриване са много по-бързи, отколкото при масиви и списъци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обработване на информация, която се намира по даден ключ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9B38F-1444-49E3-8F11-A184659D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24" y="4667250"/>
            <a:ext cx="300037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9CC47-5209-4C9C-9DED-AC98A8D39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07"/>
          <a:stretch/>
        </p:blipFill>
        <p:spPr>
          <a:xfrm>
            <a:off x="0" y="-3476"/>
            <a:ext cx="2409370" cy="17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2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644E-2F84-4EF6-A88A-5E91CE43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5B30-41E1-4A16-93D1-A25FE787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950720"/>
            <a:ext cx="11782697" cy="44065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1600" b="1" dirty="0">
                <a:solidFill>
                  <a:srgbClr val="FF0000"/>
                </a:solidFill>
              </a:rPr>
              <a:t>Структура от данни </a:t>
            </a:r>
            <a:r>
              <a:rPr lang="bg-BG" sz="1600" dirty="0"/>
              <a:t>–</a:t>
            </a:r>
            <a:r>
              <a:rPr lang="en-US" sz="1600" dirty="0"/>
              <a:t> </a:t>
            </a:r>
            <a:r>
              <a:rPr lang="bg-BG" sz="1600" dirty="0"/>
              <a:t>специализиран формат за организиране, обработка, извличане и съхраняване на данни, който позволява ефективен достъп и модификация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bg-BG" sz="1600" b="1" dirty="0">
                <a:solidFill>
                  <a:srgbClr val="FF0000"/>
                </a:solidFill>
              </a:rPr>
              <a:t>Структура от данни </a:t>
            </a:r>
            <a:r>
              <a:rPr lang="bg-BG" sz="1600" dirty="0"/>
              <a:t>–съвкупност от стойности на данни, връзките между тях и функциите или операциите, които могат да бъдат приложени към тези данни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bg-BG" sz="1600" dirty="0"/>
              <a:t>Представянето на структурите от данни е обобщено, така че да покрие концепцията във всички езици за програмиране (ЕП)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1600" dirty="0"/>
              <a:t>Не всички структури от данни имат реализация като примитивен тип във всеки ЕП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1600" dirty="0"/>
              <a:t>Основни операции за структурите данни: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1600" dirty="0">
                <a:solidFill>
                  <a:schemeClr val="accent1"/>
                </a:solidFill>
              </a:rPr>
              <a:t>инициализиране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1600" dirty="0">
                <a:solidFill>
                  <a:schemeClr val="accent1"/>
                </a:solidFill>
              </a:rPr>
              <a:t>изтриване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1600" dirty="0">
                <a:solidFill>
                  <a:schemeClr val="accent1"/>
                </a:solidFill>
              </a:rPr>
              <a:t>включване на нов елемент в структурата данни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1600" dirty="0">
                <a:solidFill>
                  <a:schemeClr val="accent1"/>
                </a:solidFill>
              </a:rPr>
              <a:t>изключване на елемент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0075DA-5BEF-4EF2-9341-2F0F00A2EBA9}"/>
              </a:ext>
            </a:extLst>
          </p:cNvPr>
          <p:cNvSpPr txBox="1">
            <a:spLocks/>
          </p:cNvSpPr>
          <p:nvPr/>
        </p:nvSpPr>
        <p:spPr>
          <a:xfrm>
            <a:off x="6379028" y="4249782"/>
            <a:ext cx="5403669" cy="22511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bg-BG" sz="1600" dirty="0"/>
              <a:t>Други операции за структурите данни: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1600" dirty="0">
                <a:solidFill>
                  <a:schemeClr val="accent1"/>
                </a:solidFill>
              </a:rPr>
              <a:t>подреждане (сортиране) на съставящите ги елементи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1600" dirty="0">
                <a:solidFill>
                  <a:schemeClr val="accent1"/>
                </a:solidFill>
              </a:rPr>
              <a:t>търсене на елемент в структурата данни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1600" dirty="0">
                <a:solidFill>
                  <a:schemeClr val="accent1"/>
                </a:solidFill>
              </a:rPr>
              <a:t>промяна на елемент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sz="1600" dirty="0">
                <a:solidFill>
                  <a:schemeClr val="accent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7401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C078-7844-4711-AA15-F4483A1B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и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7453-3353-4E0C-9593-77412CF8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С какви структури от данни ще представите: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dirty="0"/>
              <a:t>книга в библиотека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dirty="0"/>
              <a:t>таблица с препоръчителното тегло и ръст на бебетата по месеци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dirty="0"/>
              <a:t>клас от ученици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bg-BG" dirty="0"/>
              <a:t>водопреносната система на Пловдив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dirty="0"/>
              <a:t>лабиринт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bg-BG" dirty="0"/>
              <a:t>съвкупност от отворени екрани в ОС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bg-BG" dirty="0"/>
          </a:p>
          <a:p>
            <a:pPr lvl="1">
              <a:buFont typeface="Wingdings" panose="05000000000000000000" pitchFamily="2" charset="2"/>
              <a:buChar char="v"/>
            </a:pPr>
            <a:endParaRPr lang="bg-BG" dirty="0"/>
          </a:p>
          <a:p>
            <a:pPr lvl="1">
              <a:buFont typeface="Wingdings" panose="05000000000000000000" pitchFamily="2" charset="2"/>
              <a:buChar char="v"/>
            </a:pPr>
            <a:endParaRPr lang="bg-BG" dirty="0"/>
          </a:p>
          <a:p>
            <a:pPr lvl="1">
              <a:buFont typeface="Wingdings" panose="05000000000000000000" pitchFamily="2" charset="2"/>
              <a:buChar char="v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974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A232-E78A-406D-B2E2-059468BE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Данна </a:t>
            </a:r>
            <a:r>
              <a:rPr lang="en-US" dirty="0"/>
              <a:t>vs. </a:t>
            </a:r>
            <a:r>
              <a:rPr lang="bg-BG" dirty="0"/>
              <a:t>структура от данни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633EF-6843-45A5-A727-BCDD8FB34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725" y="2710135"/>
            <a:ext cx="1914525" cy="23907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112EF-3563-44B9-A237-FF5E865B28A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1F267-F9A4-4296-9205-D4A58CA641FF}"/>
              </a:ext>
            </a:extLst>
          </p:cNvPr>
          <p:cNvSpPr txBox="1">
            <a:spLocks/>
          </p:cNvSpPr>
          <p:nvPr/>
        </p:nvSpPr>
        <p:spPr>
          <a:xfrm>
            <a:off x="2303415" y="3196046"/>
            <a:ext cx="4288973" cy="20203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solidFill>
                  <a:srgbClr val="FF000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11001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               </a:t>
            </a: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VS. </a:t>
            </a:r>
          </a:p>
          <a:p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Data</a:t>
            </a:r>
            <a:endParaRPr lang="bg-BG" sz="2800" b="1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4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E49E-CBD0-4D62-AC26-BEB6CAD6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582E-B9F2-4773-BDCB-4CFE8E71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</a:t>
            </a:r>
            <a:r>
              <a:rPr lang="bg-BG" dirty="0"/>
              <a:t>: точка в двумерното пространство, точка в тримерното пространство, резултатните уеб страници от търсенето в интернет на търсачката, ...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Определение</a:t>
            </a:r>
            <a:r>
              <a:rPr lang="bg-BG" dirty="0"/>
              <a:t>: Крайна подредена съвкупност от еднотипни елементи, където достъпа до отделните елементи е директен и се осъществява чрез техния </a:t>
            </a:r>
            <a:r>
              <a:rPr lang="bg-BG" dirty="0">
                <a:solidFill>
                  <a:srgbClr val="FF0000"/>
                </a:solidFill>
              </a:rPr>
              <a:t>индекс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Обикновено максималният брой на елементите е фиксиран, но не винаги и не във всички ЕП!!!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При едномерните масиви се използва само един индекс (в различните ЕП правилата за началната стойност на индексите са различни)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представяне на </a:t>
            </a:r>
            <a:r>
              <a:rPr lang="bg-BG" dirty="0">
                <a:solidFill>
                  <a:srgbClr val="FF0000"/>
                </a:solidFill>
              </a:rPr>
              <a:t>вектори</a:t>
            </a:r>
            <a:r>
              <a:rPr lang="bg-BG" dirty="0">
                <a:solidFill>
                  <a:srgbClr val="0070C0"/>
                </a:solidFill>
              </a:rPr>
              <a:t> </a:t>
            </a:r>
            <a:r>
              <a:rPr lang="bg-BG" dirty="0"/>
              <a:t>(мат.)</a:t>
            </a:r>
            <a:endParaRPr lang="en-US" dirty="0"/>
          </a:p>
        </p:txBody>
      </p:sp>
      <p:pic>
        <p:nvPicPr>
          <p:cNvPr id="6146" name="Picture 2" descr="Правоъгълна координатна система .6 клас">
            <a:extLst>
              <a:ext uri="{FF2B5EF4-FFF2-40B4-BE49-F238E27FC236}">
                <a16:creationId xmlns:a16="http://schemas.microsoft.com/office/drawing/2014/main" id="{949C1106-C6E7-43FC-AD14-E4306F27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78" y="0"/>
            <a:ext cx="3052622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A8155C-0062-478F-8215-5F82608E7513}"/>
              </a:ext>
            </a:extLst>
          </p:cNvPr>
          <p:cNvPicPr/>
          <p:nvPr/>
        </p:nvPicPr>
        <p:blipFill rotWithShape="1">
          <a:blip r:embed="rId3"/>
          <a:srcRect l="26678" t="26547" r="60832" b="62106"/>
          <a:stretch/>
        </p:blipFill>
        <p:spPr bwMode="auto">
          <a:xfrm>
            <a:off x="8926286" y="4920343"/>
            <a:ext cx="3265713" cy="14507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764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F46B-464A-4542-85A2-A9BCE9C7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Двумерен масив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6F1FE-3081-4378-8F3B-3497BE3A9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4117" y="0"/>
            <a:ext cx="2143125" cy="21431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31D7E4-9C15-4687-A9C5-F8300982BCCC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Пример:</a:t>
            </a:r>
            <a:r>
              <a:rPr lang="bg-BG" dirty="0"/>
              <a:t> таблица за умножение, таблица с приходите и разходите на фирма за календарна година по месеци, ...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При двумерен масив елементите са разположени в табличен вид и се използват два индекса, определящи местоположението на всеки елемент по </a:t>
            </a:r>
            <a:r>
              <a:rPr lang="bg-BG" dirty="0">
                <a:solidFill>
                  <a:srgbClr val="FF0000"/>
                </a:solidFill>
              </a:rPr>
              <a:t>ред</a:t>
            </a:r>
            <a:r>
              <a:rPr lang="bg-BG" dirty="0"/>
              <a:t> </a:t>
            </a:r>
            <a:r>
              <a:rPr lang="bg-BG" dirty="0">
                <a:solidFill>
                  <a:srgbClr val="FF0000"/>
                </a:solidFill>
              </a:rPr>
              <a:t>и</a:t>
            </a:r>
            <a:r>
              <a:rPr lang="bg-BG" dirty="0"/>
              <a:t> </a:t>
            </a:r>
            <a:r>
              <a:rPr lang="bg-BG" dirty="0">
                <a:solidFill>
                  <a:srgbClr val="FF0000"/>
                </a:solidFill>
              </a:rPr>
              <a:t>колона</a:t>
            </a:r>
            <a:r>
              <a:rPr lang="bg-BG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представяне на матрици (мат.)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EC9E5-9AE1-48CB-A824-DDBE3F7B595B}"/>
              </a:ext>
            </a:extLst>
          </p:cNvPr>
          <p:cNvPicPr/>
          <p:nvPr/>
        </p:nvPicPr>
        <p:blipFill rotWithShape="1">
          <a:blip r:embed="rId3"/>
          <a:srcRect l="24693" t="26782" r="58320" b="61982"/>
          <a:stretch/>
        </p:blipFill>
        <p:spPr bwMode="auto">
          <a:xfrm>
            <a:off x="6574972" y="4188943"/>
            <a:ext cx="4328160" cy="2220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365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0FCD-5849-4C20-AB6E-7D897E6D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Тримерен масив. Многомерен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64D7-50CF-43CC-B5D0-E52CD0BC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Пример</a:t>
            </a:r>
            <a:r>
              <a:rPr lang="bg-BG" dirty="0"/>
              <a:t>: списък с оценките на студенти по всички предмети, разделени по години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При тримерен масив елементите са разположени във вид на паралелепипед и се използват три индекса, определящи местоположението на всеки елемент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При многомерен (к-мерен) масив се използват к на брой индекси</a:t>
            </a:r>
          </a:p>
          <a:p>
            <a:r>
              <a:rPr lang="bg-BG" b="1" dirty="0"/>
              <a:t>Използване</a:t>
            </a:r>
            <a:r>
              <a:rPr lang="bg-BG" dirty="0"/>
              <a:t>: за представяне на данни, организирана по повече на брой критерии</a:t>
            </a:r>
          </a:p>
        </p:txBody>
      </p:sp>
      <p:pic>
        <p:nvPicPr>
          <p:cNvPr id="3074" name="Picture 2" descr="Can I create a multidimensional array using single arrays to fill ...">
            <a:extLst>
              <a:ext uri="{FF2B5EF4-FFF2-40B4-BE49-F238E27FC236}">
                <a16:creationId xmlns:a16="http://schemas.microsoft.com/office/drawing/2014/main" id="{54D14943-02E0-48B7-B80F-376949BF0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0" t="11558" r="6566" b="22019"/>
          <a:stretch/>
        </p:blipFill>
        <p:spPr bwMode="auto">
          <a:xfrm>
            <a:off x="7829053" y="4423954"/>
            <a:ext cx="4354246" cy="19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2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A72-DF87-4723-9F2A-B88123E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(запис)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945D-6EBF-48FD-AF38-E84C8568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064"/>
          <a:stretch/>
        </p:blipFill>
        <p:spPr>
          <a:xfrm>
            <a:off x="0" y="3097212"/>
            <a:ext cx="2110913" cy="376078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ACCB8-511C-4DF4-9948-ECAEC37B1BDB}"/>
              </a:ext>
            </a:extLst>
          </p:cNvPr>
          <p:cNvSpPr txBox="1">
            <a:spLocks/>
          </p:cNvSpPr>
          <p:nvPr/>
        </p:nvSpPr>
        <p:spPr>
          <a:xfrm>
            <a:off x="1985554" y="2108201"/>
            <a:ext cx="91701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/>
              <a:t>Пример</a:t>
            </a:r>
            <a:r>
              <a:rPr lang="bg-BG" dirty="0"/>
              <a:t>: описание на човек, необходимо за шивача (име, талия, ханш, гръдна обиколка, подгръдна обиколка, ...); описание на човек, необходимо за сайт за запознанства (име, височина, гръдна обиколка, цвят на коса, цвят на очи, възраст, ...); ...</a:t>
            </a:r>
          </a:p>
          <a:p>
            <a:r>
              <a:rPr lang="bg-BG" b="1" dirty="0"/>
              <a:t>Определение</a:t>
            </a:r>
            <a:r>
              <a:rPr lang="bg-BG" dirty="0"/>
              <a:t>: крайна съвкупност от елементи, обикновено от различен тип, достъпът до които се осъществява чрез тяхното име</a:t>
            </a:r>
          </a:p>
          <a:p>
            <a:r>
              <a:rPr lang="bg-BG" b="1" dirty="0"/>
              <a:t>Използване</a:t>
            </a:r>
            <a:r>
              <a:rPr lang="bg-BG" dirty="0"/>
              <a:t>: за комплексно представяне на обекти/субекти/... от реално/абстрактно естество, с техните различни физически характеристики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60832-0900-4A1D-BD87-31597FD98280}"/>
              </a:ext>
            </a:extLst>
          </p:cNvPr>
          <p:cNvPicPr/>
          <p:nvPr/>
        </p:nvPicPr>
        <p:blipFill rotWithShape="1">
          <a:blip r:embed="rId3"/>
          <a:srcRect l="19604" t="23901" r="60356" b="54344"/>
          <a:stretch/>
        </p:blipFill>
        <p:spPr bwMode="auto">
          <a:xfrm>
            <a:off x="5294805" y="5190309"/>
            <a:ext cx="2917372" cy="1667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518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C244-7151-4B03-8E69-4D9F65D7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8BA9-68D9-4C6E-BECA-04B7B4565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Пример</a:t>
            </a:r>
            <a:r>
              <a:rPr lang="bg-BG" dirty="0"/>
              <a:t>: </a:t>
            </a:r>
            <a:r>
              <a:rPr lang="bg-BG" dirty="0">
                <a:solidFill>
                  <a:schemeClr val="tx1"/>
                </a:solidFill>
              </a:rPr>
              <a:t>фигура</a:t>
            </a:r>
            <a:endParaRPr lang="bg-BG" dirty="0"/>
          </a:p>
          <a:p>
            <a:r>
              <a:rPr lang="bg-BG" b="1" dirty="0"/>
              <a:t>Определение</a:t>
            </a:r>
            <a:r>
              <a:rPr lang="bg-BG" dirty="0"/>
              <a:t>: крайна съвкупност от елементи, обикновено от различен тип, достъпът до които се осъществява чрез тяхното име, но в даден момент може да се използва само един от тези елементи</a:t>
            </a:r>
            <a:r>
              <a:rPr lang="en-US" dirty="0"/>
              <a:t> (</a:t>
            </a:r>
            <a:r>
              <a:rPr lang="bg-BG" dirty="0"/>
              <a:t>в даден момент в физическата памет е записан само един от елементите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/>
              <a:t>Използване</a:t>
            </a:r>
            <a:r>
              <a:rPr lang="bg-BG" dirty="0"/>
              <a:t>: за представяне на вариантни елементи в дадена структура от данни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5122" name="Picture 2" descr="Равнолицеви фигури .Задачи за ученици от 6 и 7 клас">
            <a:extLst>
              <a:ext uri="{FF2B5EF4-FFF2-40B4-BE49-F238E27FC236}">
                <a16:creationId xmlns:a16="http://schemas.microsoft.com/office/drawing/2014/main" id="{DB5D4B20-2EB8-4D4F-BBE8-28DA2E64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7243"/>
            <a:ext cx="493495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68C16-226C-4528-B667-219DFAC265A7}"/>
              </a:ext>
            </a:extLst>
          </p:cNvPr>
          <p:cNvPicPr/>
          <p:nvPr/>
        </p:nvPicPr>
        <p:blipFill rotWithShape="1">
          <a:blip r:embed="rId3"/>
          <a:srcRect l="23900" t="56900" r="66203" b="35540"/>
          <a:stretch/>
        </p:blipFill>
        <p:spPr bwMode="auto">
          <a:xfrm>
            <a:off x="6447245" y="4963887"/>
            <a:ext cx="2374537" cy="732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165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D4583D-2B88-4957-B366-6044D9CACF48}"/>
              </a:ext>
            </a:extLst>
          </p:cNvPr>
          <p:cNvPicPr/>
          <p:nvPr/>
        </p:nvPicPr>
        <p:blipFill rotWithShape="1">
          <a:blip r:embed="rId2"/>
          <a:srcRect l="19781" t="32691" r="50024" b="20408"/>
          <a:stretch/>
        </p:blipFill>
        <p:spPr bwMode="auto">
          <a:xfrm>
            <a:off x="8926287" y="4572000"/>
            <a:ext cx="3265714" cy="228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1CD5F-AC12-408A-A393-657A3829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(обект)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63680-88FC-42A6-BABE-54E40F3FB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0320" y="2293621"/>
            <a:ext cx="2011680" cy="13411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140E7-7F6E-4EC9-A885-2AC242501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850" y="-29845"/>
            <a:ext cx="2343150" cy="19526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0199F2-8CFC-4C90-A0CF-63B9202ABFB3}"/>
              </a:ext>
            </a:extLst>
          </p:cNvPr>
          <p:cNvSpPr txBox="1">
            <a:spLocks/>
          </p:cNvSpPr>
          <p:nvPr/>
        </p:nvSpPr>
        <p:spPr>
          <a:xfrm>
            <a:off x="121920" y="1916603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Пример</a:t>
            </a:r>
            <a:r>
              <a:rPr lang="bg-BG" dirty="0"/>
              <a:t>: детска кола и ел. кола (имат напълно различно състояние и поведение); </a:t>
            </a:r>
            <a:br>
              <a:rPr lang="bg-BG" dirty="0"/>
            </a:br>
            <a:r>
              <a:rPr lang="bg-BG" dirty="0"/>
              <a:t>ел. кола и кола-трабант (имат доста еднакви физ. и функ. характеристики); </a:t>
            </a:r>
            <a:br>
              <a:rPr lang="bg-BG" dirty="0"/>
            </a:br>
            <a:r>
              <a:rPr lang="bg-BG" dirty="0"/>
              <a:t>каруца, каруца-кола, кола-трабант (характеристики от каруцата ги има при другите превозни средства, но всяко дава нови характеристики към следващото, трабанта има най-много характеристики)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Определение</a:t>
            </a:r>
            <a:r>
              <a:rPr lang="bg-BG" dirty="0"/>
              <a:t>: класът е структура от данни, съдържаща/дефинираща съвкупност от данни и код, който обработва тези данни, т.е. класът обединява физически и фукционални характеристики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физически характеристики = състояние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функционални характеристики = поведение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Конкретните представители на класа са обектите, т.е. от един клас можем да създадем множество обекти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b="1" dirty="0"/>
              <a:t>Използване</a:t>
            </a:r>
            <a:r>
              <a:rPr lang="bg-BG" dirty="0"/>
              <a:t>: за реализиране на обекти/субекти/... от реално/абстрактно естество, с техните различни физически и функционални характеристики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79156-B2DE-4827-BC69-2F5A39BC6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661" y="5347411"/>
            <a:ext cx="2011680" cy="1510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96F69-C285-4820-8CF6-C372A64CD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505" y="5460152"/>
            <a:ext cx="2834642" cy="1490473"/>
          </a:xfrm>
          <a:prstGeom prst="rect">
            <a:avLst/>
          </a:prstGeom>
        </p:spPr>
      </p:pic>
      <p:pic>
        <p:nvPicPr>
          <p:cNvPr id="4098" name="Picture 2" descr="Сигнал до БЛИЦ! Катастрофа с каруца и кон окървави шосе до ...">
            <a:extLst>
              <a:ext uri="{FF2B5EF4-FFF2-40B4-BE49-F238E27FC236}">
                <a16:creationId xmlns:a16="http://schemas.microsoft.com/office/drawing/2014/main" id="{27B6C7D8-42C2-4F97-9B39-DFF522AF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0" y="5489504"/>
            <a:ext cx="2128837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507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{4C31B690-D012-44B3-8C38-D8483D81B350}tf11437505</Template>
  <TotalTime>1156</TotalTime>
  <Words>1694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Georgia Pro Cond Light</vt:lpstr>
      <vt:lpstr>Segoe UI Black</vt:lpstr>
      <vt:lpstr>Speak Pro</vt:lpstr>
      <vt:lpstr>Wingdings</vt:lpstr>
      <vt:lpstr>RetrospectVTI</vt:lpstr>
      <vt:lpstr>Структури от данни</vt:lpstr>
      <vt:lpstr>Въведение</vt:lpstr>
      <vt:lpstr>Данна vs. структура от данни</vt:lpstr>
      <vt:lpstr>Едномерен масив</vt:lpstr>
      <vt:lpstr>Двумерен масив</vt:lpstr>
      <vt:lpstr>Тримерен масив. Многомерен масив</vt:lpstr>
      <vt:lpstr>Структура (запис)</vt:lpstr>
      <vt:lpstr>Обединение</vt:lpstr>
      <vt:lpstr>Клас (обект)</vt:lpstr>
      <vt:lpstr>Абстрактна структура от данни (абстрактен тип данни) VS. структура от данни</vt:lpstr>
      <vt:lpstr>Операции с АТД </vt:lpstr>
      <vt:lpstr>Множество</vt:lpstr>
      <vt:lpstr>Списък</vt:lpstr>
      <vt:lpstr>Опашка</vt:lpstr>
      <vt:lpstr>Стек</vt:lpstr>
      <vt:lpstr>Дек</vt:lpstr>
      <vt:lpstr>Дърво</vt:lpstr>
      <vt:lpstr>Граф</vt:lpstr>
      <vt:lpstr>Хеш таблица  (hashtable, dictionary, map)</vt:lpstr>
      <vt:lpstr>Въпроси 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структури от данни</dc:title>
  <dc:creator>Svetoslav</dc:creator>
  <cp:lastModifiedBy>Svetoslav</cp:lastModifiedBy>
  <cp:revision>65</cp:revision>
  <dcterms:created xsi:type="dcterms:W3CDTF">2020-07-22T07:22:58Z</dcterms:created>
  <dcterms:modified xsi:type="dcterms:W3CDTF">2020-08-07T09:02:35Z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