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90" r:id="rId2"/>
    <p:sldId id="291" r:id="rId3"/>
    <p:sldId id="301" r:id="rId4"/>
    <p:sldId id="293" r:id="rId5"/>
    <p:sldId id="294" r:id="rId6"/>
    <p:sldId id="295" r:id="rId7"/>
    <p:sldId id="298" r:id="rId8"/>
    <p:sldId id="299" r:id="rId9"/>
    <p:sldId id="297" r:id="rId10"/>
    <p:sldId id="300" r:id="rId11"/>
    <p:sldId id="303" r:id="rId12"/>
    <p:sldId id="304" r:id="rId13"/>
    <p:sldId id="305" r:id="rId14"/>
    <p:sldId id="308" r:id="rId15"/>
    <p:sldId id="302" r:id="rId16"/>
    <p:sldId id="306" r:id="rId17"/>
    <p:sldId id="309" r:id="rId18"/>
    <p:sldId id="292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89" y="82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10.9.2020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cessor_register" TargetMode="External"/><Relationship Id="rId3" Type="http://schemas.openxmlformats.org/officeDocument/2006/relationships/hyperlink" Target="https://bg.wikipedia.org/wiki/%D0%9A%D0%BE%D0%BC%D0%BF%D1%8E%D1%82%D1%8A%D1%80" TargetMode="External"/><Relationship Id="rId7" Type="http://schemas.openxmlformats.org/officeDocument/2006/relationships/hyperlink" Target="https://en.wikipedia.org/wiki/Arithmetic_logic_unit" TargetMode="External"/><Relationship Id="rId2" Type="http://schemas.openxmlformats.org/officeDocument/2006/relationships/hyperlink" Target="https://en.wikipedia.org/wiki/Compu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uter_architecture" TargetMode="External"/><Relationship Id="rId5" Type="http://schemas.openxmlformats.org/officeDocument/2006/relationships/hyperlink" Target="https://en.wikipedia.org/wiki/Von_Neumann_architecture" TargetMode="External"/><Relationship Id="rId4" Type="http://schemas.openxmlformats.org/officeDocument/2006/relationships/hyperlink" Target="https://en.wikipedia.org/wiki/Analog_computer" TargetMode="External"/><Relationship Id="rId9" Type="http://schemas.openxmlformats.org/officeDocument/2006/relationships/hyperlink" Target="https://en.wikipedia.org/wiki/Control_regis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ons.wikimedia.org/w/index.php?curid=2578963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6000" i="1"/>
              <a:t>11</a:t>
            </a:r>
            <a:r>
              <a:rPr lang="bg-BG" sz="6000" i="1" dirty="0"/>
              <a:t>. Компютърни архитектури</a:t>
            </a:r>
            <a:endParaRPr lang="bg-BG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690C-9B8C-495F-91FE-1FCE6AC4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в архитектурата на фон Нойман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1E69-6C94-4B98-9B6D-57979892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Processor unit –</a:t>
            </a:r>
            <a:r>
              <a:rPr lang="bg-BG" dirty="0"/>
              <a:t> обработващ</a:t>
            </a:r>
            <a:r>
              <a:rPr lang="en-US" dirty="0"/>
              <a:t>/</a:t>
            </a:r>
            <a:r>
              <a:rPr lang="bg-BG" dirty="0" err="1"/>
              <a:t>процесорен</a:t>
            </a:r>
            <a:r>
              <a:rPr lang="bg-BG" dirty="0"/>
              <a:t> модул, състоящ се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b="1" dirty="0"/>
              <a:t>аритметично</a:t>
            </a:r>
            <a:r>
              <a:rPr lang="en-US" b="1" dirty="0"/>
              <a:t>-</a:t>
            </a:r>
            <a:r>
              <a:rPr lang="bg-BG" b="1" dirty="0"/>
              <a:t>логическо устройство – </a:t>
            </a:r>
            <a:r>
              <a:rPr lang="en-US" b="1" dirty="0"/>
              <a:t>arithmetic/logic unit</a:t>
            </a:r>
            <a:r>
              <a:rPr lang="bg-BG" b="1" dirty="0"/>
              <a:t> </a:t>
            </a:r>
            <a:r>
              <a:rPr lang="en-US" b="1" dirty="0"/>
              <a:t>– ALU</a:t>
            </a:r>
            <a:r>
              <a:rPr lang="bg-BG" b="1" dirty="0"/>
              <a:t> – </a:t>
            </a:r>
            <a:r>
              <a:rPr lang="bg-BG" dirty="0"/>
              <a:t>за извършване на аритметични операции с двоични числа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dirty="0" err="1"/>
              <a:t>побитови</a:t>
            </a:r>
            <a:r>
              <a:rPr lang="bg-BG" dirty="0"/>
              <a:t> логически операции с помощта на </a:t>
            </a:r>
            <a:r>
              <a:rPr lang="bg-BG" b="1" dirty="0" err="1"/>
              <a:t>процесорни</a:t>
            </a:r>
            <a:r>
              <a:rPr lang="bg-BG" b="1" dirty="0"/>
              <a:t> регистри </a:t>
            </a:r>
            <a:r>
              <a:rPr lang="bg-BG" dirty="0"/>
              <a:t>(</a:t>
            </a:r>
            <a:r>
              <a:rPr lang="en-US" dirty="0"/>
              <a:t>registers</a:t>
            </a:r>
            <a:r>
              <a:rPr lang="bg-BG" dirty="0"/>
              <a:t>). </a:t>
            </a:r>
          </a:p>
          <a:p>
            <a:r>
              <a:rPr lang="bg-BG" b="1" dirty="0"/>
              <a:t>Управляващ модул (</a:t>
            </a:r>
            <a:r>
              <a:rPr lang="en-US" b="1" dirty="0"/>
              <a:t>control unit</a:t>
            </a:r>
            <a:r>
              <a:rPr lang="bg-BG" b="1" dirty="0"/>
              <a:t>) </a:t>
            </a:r>
            <a:r>
              <a:rPr lang="bg-BG" dirty="0"/>
              <a:t>– с </a:t>
            </a:r>
            <a:r>
              <a:rPr lang="bg-BG" b="1" dirty="0"/>
              <a:t>регистри за инструкции за обработка и програмен брояч,</a:t>
            </a:r>
            <a:r>
              <a:rPr lang="bg-BG" dirty="0"/>
              <a:t> съдържащ адреса на следващата инструкция.</a:t>
            </a:r>
          </a:p>
          <a:p>
            <a:r>
              <a:rPr lang="bg-BG" b="1" dirty="0"/>
              <a:t>Памет</a:t>
            </a:r>
          </a:p>
          <a:p>
            <a:pPr lvl="1"/>
            <a:r>
              <a:rPr lang="bg-BG" b="1" dirty="0"/>
              <a:t>оперативна памет </a:t>
            </a:r>
            <a:r>
              <a:rPr lang="bg-BG" dirty="0"/>
              <a:t>– бърза памет – модул, съхраняващ инструкции и данни;</a:t>
            </a:r>
          </a:p>
          <a:p>
            <a:pPr lvl="1"/>
            <a:r>
              <a:rPr lang="bg-BG" b="1" dirty="0"/>
              <a:t>външна памет </a:t>
            </a:r>
            <a:r>
              <a:rPr lang="bg-BG" dirty="0"/>
              <a:t>(различни устройства като </a:t>
            </a:r>
            <a:r>
              <a:rPr lang="bg-BG" dirty="0" err="1"/>
              <a:t>хардиск</a:t>
            </a:r>
            <a:r>
              <a:rPr lang="bg-BG" dirty="0"/>
              <a:t>, дискове и др.) за съхранение на данни – достъпът до нея е по-бавен – за да се работи с данни от такава памет те първо се зареждат в оперативната памет.</a:t>
            </a:r>
          </a:p>
          <a:p>
            <a:r>
              <a:rPr lang="bg-BG" b="1" dirty="0"/>
              <a:t>Устройства за вход и изход</a:t>
            </a:r>
            <a:r>
              <a:rPr lang="bg-BG" dirty="0"/>
              <a:t> – много различни устройства и механизми за въвеждане на данни и извеждане на информация – клавиатура, мишка, екран…</a:t>
            </a:r>
          </a:p>
        </p:txBody>
      </p:sp>
    </p:spTree>
    <p:extLst>
      <p:ext uri="{BB962C8B-B14F-4D97-AF65-F5344CB8AC3E}">
        <p14:creationId xmlns:p14="http://schemas.microsoft.com/office/powerpoint/2010/main" val="425733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3CD2-9933-4267-91ED-48546ED2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модули в съвременните компютри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DB456-1A09-46BE-B095-A98BB187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Освен </a:t>
            </a:r>
            <a:r>
              <a:rPr lang="en-US" dirty="0"/>
              <a:t>ALU (arithmetic/logic unit) </a:t>
            </a:r>
            <a:r>
              <a:rPr lang="bg-BG" dirty="0"/>
              <a:t>има </a:t>
            </a:r>
            <a:r>
              <a:rPr lang="bg-BG" b="1" dirty="0"/>
              <a:t>модули за ускоряване на обработката на</a:t>
            </a:r>
          </a:p>
          <a:p>
            <a:pPr lvl="1"/>
            <a:r>
              <a:rPr lang="bg-BG" b="1" dirty="0"/>
              <a:t>числа с плаваща запетая – </a:t>
            </a:r>
            <a:r>
              <a:rPr lang="en-GB" b="1" dirty="0"/>
              <a:t>floating-point unit </a:t>
            </a:r>
            <a:r>
              <a:rPr lang="bg-BG" b="1" dirty="0"/>
              <a:t>– </a:t>
            </a:r>
            <a:r>
              <a:rPr lang="en-GB" b="1" dirty="0"/>
              <a:t>FPU</a:t>
            </a:r>
            <a:endParaRPr lang="bg-BG" b="1" dirty="0"/>
          </a:p>
          <a:p>
            <a:pPr lvl="1"/>
            <a:r>
              <a:rPr lang="bg-BG" b="1" dirty="0"/>
              <a:t>графики (видеокарти) – </a:t>
            </a:r>
            <a:r>
              <a:rPr lang="en-GB" b="1" dirty="0"/>
              <a:t>graphics processing units</a:t>
            </a:r>
            <a:r>
              <a:rPr lang="bg-BG" b="1" dirty="0"/>
              <a:t> – </a:t>
            </a:r>
            <a:r>
              <a:rPr lang="en-GB" b="1" dirty="0"/>
              <a:t>GPU</a:t>
            </a:r>
            <a:r>
              <a:rPr lang="bg-BG" b="1" dirty="0"/>
              <a:t> </a:t>
            </a:r>
          </a:p>
          <a:p>
            <a:r>
              <a:rPr lang="bg-BG" b="1" dirty="0"/>
              <a:t>Кеш (</a:t>
            </a:r>
            <a:r>
              <a:rPr lang="en-US" b="1" dirty="0"/>
              <a:t>cache</a:t>
            </a:r>
            <a:r>
              <a:rPr lang="bg-BG" b="1" dirty="0"/>
              <a:t>) памет </a:t>
            </a:r>
            <a:r>
              <a:rPr lang="bg-BG" dirty="0"/>
              <a:t>– за бърз повторен достъп до вече изпълнени дейности;</a:t>
            </a:r>
          </a:p>
        </p:txBody>
      </p:sp>
    </p:spTree>
    <p:extLst>
      <p:ext uri="{BB962C8B-B14F-4D97-AF65-F5344CB8AC3E}">
        <p14:creationId xmlns:p14="http://schemas.microsoft.com/office/powerpoint/2010/main" val="299037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330B-02EF-4195-84DD-73618A69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Организация на паметта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2A23-E7C5-4B71-BF4C-E65ED93F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b="1" dirty="0"/>
              <a:t>Логически, паметта (оперативната памет или друга) се разглежда като едномерно пространство от байтове</a:t>
            </a:r>
            <a:r>
              <a:rPr lang="bg-BG" dirty="0"/>
              <a:t>.</a:t>
            </a:r>
          </a:p>
          <a:p>
            <a:r>
              <a:rPr lang="bg-BG" b="1" dirty="0"/>
              <a:t>Всеки байт си има уникален пореден номер – наречен адрес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т.е. В паметта не могат да се адресират битове – адресират се байтове.</a:t>
            </a:r>
          </a:p>
          <a:p>
            <a:r>
              <a:rPr lang="bg-BG" b="1" dirty="0"/>
              <a:t>Достъпът до данни</a:t>
            </a:r>
            <a:r>
              <a:rPr lang="en-US" b="1" dirty="0"/>
              <a:t> (</a:t>
            </a:r>
            <a:r>
              <a:rPr lang="bg-BG" b="1" dirty="0"/>
              <a:t>и инструкции</a:t>
            </a:r>
            <a:r>
              <a:rPr lang="en-US" b="1" dirty="0"/>
              <a:t>)</a:t>
            </a:r>
            <a:r>
              <a:rPr lang="bg-BG" b="1" dirty="0"/>
              <a:t> в паметта става с помощта на адреси</a:t>
            </a:r>
          </a:p>
          <a:p>
            <a:pPr lvl="1"/>
            <a:r>
              <a:rPr lang="bg-BG" dirty="0"/>
              <a:t>Ако знаем какъв тип данни се съхранява на определен (указан като начален за данните) адрес, може да вземем необходимия/съответния за него брой байтове и да извършим предвидените в програмата дейности. (За типовете ще говорим по подробно в следваща лекция.)</a:t>
            </a:r>
          </a:p>
          <a:p>
            <a:r>
              <a:rPr lang="bg-BG" dirty="0"/>
              <a:t>Обикновено, адресите се представят с шестнадесетични цифри – напр.  </a:t>
            </a:r>
            <a:r>
              <a:rPr lang="en-US" dirty="0"/>
              <a:t>A0BCF1</a:t>
            </a:r>
            <a:r>
              <a:rPr lang="bg-BG" dirty="0"/>
              <a:t>.</a:t>
            </a:r>
          </a:p>
          <a:p>
            <a:r>
              <a:rPr lang="bg-BG" b="1" dirty="0"/>
              <a:t>Процесорът има достъп до всеки произволен адрес на оперативната памет.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13043E-0726-4686-9BA5-F1F9FC2ED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1395"/>
              </p:ext>
            </p:extLst>
          </p:nvPr>
        </p:nvGraphicFramePr>
        <p:xfrm>
          <a:off x="1328616" y="1387317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91570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4088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0252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6648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0360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99857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3410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424366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0719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8073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81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41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FA5D-09F1-4950-AB6B-5C779165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190F-9B19-47E0-B851-408AC474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Регистрите са памет, в която се зареждат текущо изпълняваните инструкции и работните им данни.</a:t>
            </a:r>
          </a:p>
          <a:p>
            <a:pPr lvl="1"/>
            <a:r>
              <a:rPr lang="bg-BG" dirty="0"/>
              <a:t>Има различни видове регистри, които се използват с различни предназначения, което няма да разглеждаме.</a:t>
            </a:r>
          </a:p>
          <a:p>
            <a:r>
              <a:rPr lang="bg-BG" dirty="0"/>
              <a:t>В конкретни видове компютърни системи, </a:t>
            </a:r>
            <a:r>
              <a:rPr lang="bg-BG" b="1" dirty="0"/>
              <a:t>регистрите могат да има различни размери на т. нар. машинна дума или брой битове, за зареждане на данните</a:t>
            </a:r>
            <a:r>
              <a:rPr lang="bg-BG" dirty="0"/>
              <a:t> (тук по-важни са битовете – не байтове).</a:t>
            </a:r>
          </a:p>
          <a:p>
            <a:r>
              <a:rPr lang="bg-BG" dirty="0"/>
              <a:t>Масовите персонални компютри започват с регистри от 8 бита. Размерът на </a:t>
            </a:r>
            <a:r>
              <a:rPr lang="bg-BG" dirty="0" err="1"/>
              <a:t>регистърната</a:t>
            </a:r>
            <a:r>
              <a:rPr lang="bg-BG" dirty="0"/>
              <a:t> памет определя по някакъв начин и серията на компютрите – напр. „</a:t>
            </a:r>
            <a:r>
              <a:rPr lang="bg-BG" b="1" dirty="0"/>
              <a:t>8-битов компютър</a:t>
            </a:r>
            <a:r>
              <a:rPr lang="bg-BG" dirty="0"/>
              <a:t>“. След това се създават </a:t>
            </a:r>
            <a:r>
              <a:rPr lang="bg-BG" b="1" dirty="0"/>
              <a:t>16- и 32-битови компютри</a:t>
            </a:r>
            <a:r>
              <a:rPr lang="bg-BG" dirty="0"/>
              <a:t>. Паметта на регистрите в съвременните персонални компютърни устройства (</a:t>
            </a:r>
            <a:r>
              <a:rPr lang="en-US" dirty="0"/>
              <a:t>PC, </a:t>
            </a:r>
            <a:r>
              <a:rPr lang="bg-BG" dirty="0"/>
              <a:t>лаптопи, таблети, смартфони…) е </a:t>
            </a:r>
            <a:r>
              <a:rPr lang="bg-BG" b="1" dirty="0"/>
              <a:t>64 бита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04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FA5D-09F1-4950-AB6B-5C779165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190F-9B19-47E0-B851-408AC474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Броят на битовете на машинната дума определя</a:t>
            </a:r>
          </a:p>
          <a:p>
            <a:pPr lvl="1"/>
            <a:r>
              <a:rPr lang="bg-BG" b="1" dirty="0"/>
              <a:t>максималния адрес в паметта, който може да се адресира </a:t>
            </a:r>
            <a:r>
              <a:rPr lang="bg-BG" dirty="0"/>
              <a:t>– напр. 2</a:t>
            </a:r>
            <a:r>
              <a:rPr lang="bg-BG" baseline="30000" dirty="0"/>
              <a:t>64</a:t>
            </a:r>
            <a:r>
              <a:rPr lang="bg-BG" dirty="0"/>
              <a:t>-1 за 64-битовите компютри;</a:t>
            </a:r>
          </a:p>
          <a:p>
            <a:pPr lvl="1"/>
            <a:r>
              <a:rPr lang="bg-BG" b="1" dirty="0"/>
              <a:t>начините за съхранение на различни типове данни </a:t>
            </a:r>
            <a:r>
              <a:rPr lang="bg-BG" dirty="0"/>
              <a:t>– като една, две или повече машинни думи;</a:t>
            </a:r>
          </a:p>
          <a:p>
            <a:pPr lvl="1"/>
            <a:r>
              <a:rPr lang="bg-BG" b="1" dirty="0"/>
              <a:t>начина за реализация на елементарните операции/инструкции;</a:t>
            </a:r>
          </a:p>
          <a:p>
            <a:pPr lvl="1"/>
            <a:r>
              <a:rPr lang="bg-BG" b="1" dirty="0"/>
              <a:t>размер на изпълнимата програма</a:t>
            </a:r>
            <a:r>
              <a:rPr lang="bg-BG" dirty="0"/>
              <a:t> – дали е кодирана с 32 или 64 битови инструкции.</a:t>
            </a:r>
          </a:p>
          <a:p>
            <a:pPr lvl="1"/>
            <a:r>
              <a:rPr lang="bg-BG" b="1" dirty="0"/>
              <a:t>скорост на изпълнение на програмата </a:t>
            </a:r>
            <a:r>
              <a:rPr lang="bg-BG" dirty="0"/>
              <a:t>– по-малка програма може да се изпълнява по-бързо, но това зависи и от други характеристики на конкретния процесор.</a:t>
            </a:r>
          </a:p>
          <a:p>
            <a:pPr lvl="1"/>
            <a:r>
              <a:rPr lang="bg-BG" b="1" dirty="0"/>
              <a:t>обем на данните</a:t>
            </a:r>
            <a:r>
              <a:rPr lang="bg-BG" dirty="0"/>
              <a:t> (при големи количества данни има значение), с които може да работи и др.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556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E8A5-4B29-4D12-BBC0-AF8A5426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от инструкции на процесора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DEE2-AEF0-4166-AB8B-91E5361A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Instruction set</a:t>
            </a:r>
            <a:r>
              <a:rPr lang="bg-BG" b="1" dirty="0"/>
              <a:t> – различни процесори имат различни набори от елементарни инструкции;</a:t>
            </a:r>
          </a:p>
          <a:p>
            <a:r>
              <a:rPr lang="bg-BG" dirty="0"/>
              <a:t>При някои от тях има </a:t>
            </a:r>
            <a:r>
              <a:rPr lang="bg-BG" b="1" dirty="0"/>
              <a:t>съвместимост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между инструкции от различни производители;</a:t>
            </a:r>
            <a:endParaRPr lang="en-US" dirty="0"/>
          </a:p>
          <a:p>
            <a:pPr lvl="1"/>
            <a:r>
              <a:rPr lang="bg-BG" dirty="0"/>
              <a:t>процесори от следващо поколение поддържат инструкции от предишно (64-битови, поддържат 32-битови напр.);</a:t>
            </a:r>
          </a:p>
          <a:p>
            <a:r>
              <a:rPr lang="bg-BG" b="1" dirty="0"/>
              <a:t>Всяка инструкция е асоциирана с код на операцията КОП </a:t>
            </a:r>
            <a:r>
              <a:rPr lang="bg-BG" dirty="0"/>
              <a:t>(число).</a:t>
            </a:r>
          </a:p>
          <a:p>
            <a:r>
              <a:rPr lang="bg-BG" b="1" dirty="0"/>
              <a:t>Всяка инструкция работи с операнди – данни от определен тип</a:t>
            </a:r>
          </a:p>
          <a:p>
            <a:pPr lvl="1"/>
            <a:r>
              <a:rPr lang="bg-BG" dirty="0"/>
              <a:t>напр. за „сума на две 16-битови цели числа“ операндите са две 16-битови числа.</a:t>
            </a:r>
          </a:p>
        </p:txBody>
      </p:sp>
    </p:spTree>
    <p:extLst>
      <p:ext uri="{BB962C8B-B14F-4D97-AF65-F5344CB8AC3E}">
        <p14:creationId xmlns:p14="http://schemas.microsoft.com/office/powerpoint/2010/main" val="288338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EA2-8AC5-4453-BEC9-8AA3D710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програмите и изпълнение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F3C9-726D-4C44-86A4-D696802B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При изпълнение, програмата се зарежда в оперативната памет.</a:t>
            </a:r>
          </a:p>
          <a:p>
            <a:r>
              <a:rPr lang="bg-BG" dirty="0"/>
              <a:t>Последователно в управляващите регистри се зареждат (необходимите, а не поредните в кода) инструкциите.</a:t>
            </a:r>
          </a:p>
          <a:p>
            <a:r>
              <a:rPr lang="bg-BG" dirty="0"/>
              <a:t>При зареждане на инструкция, тя се разпознава чрез КОП. След това се зареждат необходимите данни (според  указанията за местоположението им) и се изпълнява операцията.</a:t>
            </a:r>
          </a:p>
          <a:p>
            <a:endParaRPr lang="bg-BG" dirty="0"/>
          </a:p>
          <a:p>
            <a:r>
              <a:rPr lang="bg-BG" dirty="0"/>
              <a:t>Паралелна работа на множество програми се симулира с помощта на прекъсвания и (обикновено, невидими за потребителя) превключвания за изпълнението им.</a:t>
            </a:r>
          </a:p>
          <a:p>
            <a:r>
              <a:rPr lang="bg-BG" dirty="0"/>
              <a:t>Многоядрените процесори допълнително ускоряват изпълнението на паралелни процеси и задачи. </a:t>
            </a:r>
          </a:p>
        </p:txBody>
      </p:sp>
    </p:spTree>
    <p:extLst>
      <p:ext uri="{BB962C8B-B14F-4D97-AF65-F5344CB8AC3E}">
        <p14:creationId xmlns:p14="http://schemas.microsoft.com/office/powerpoint/2010/main" val="305644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F4D8-C2C3-4F3F-89E8-AB39AF83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архитектури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9388-AAD8-4830-96AF-7A9030A15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множество развиващи се компютърни технологии и архитектури</a:t>
            </a:r>
            <a:r>
              <a:rPr lang="en-US" dirty="0"/>
              <a:t> (</a:t>
            </a:r>
            <a:r>
              <a:rPr lang="bg-BG" dirty="0"/>
              <a:t>някои</a:t>
            </a:r>
            <a:r>
              <a:rPr lang="en-US"/>
              <a:t>,</a:t>
            </a:r>
            <a:r>
              <a:rPr lang="bg-BG"/>
              <a:t> </a:t>
            </a:r>
            <a:r>
              <a:rPr lang="bg-BG" dirty="0"/>
              <a:t>от които експериментално), с цел решаване на специфични задачи, които са бавно-решими или нерешими със стандартните цифрови компютри:</a:t>
            </a:r>
          </a:p>
          <a:p>
            <a:pPr lvl="1"/>
            <a:r>
              <a:rPr lang="bg-BG" dirty="0"/>
              <a:t>Квантов компютър;</a:t>
            </a:r>
          </a:p>
          <a:p>
            <a:pPr lvl="1"/>
            <a:r>
              <a:rPr lang="bg-BG" dirty="0"/>
              <a:t>Химически компютър;</a:t>
            </a:r>
          </a:p>
          <a:p>
            <a:pPr lvl="1"/>
            <a:r>
              <a:rPr lang="bg-BG" dirty="0"/>
              <a:t>Оптически компютър;</a:t>
            </a:r>
          </a:p>
          <a:p>
            <a:pPr lvl="1"/>
            <a:r>
              <a:rPr lang="en-US" dirty="0"/>
              <a:t>DNA </a:t>
            </a:r>
            <a:r>
              <a:rPr lang="bg-BG" dirty="0"/>
              <a:t>компютър;</a:t>
            </a:r>
          </a:p>
          <a:p>
            <a:pPr lvl="1"/>
            <a:r>
              <a:rPr lang="bg-BG" dirty="0"/>
              <a:t>Суперкомпютър;</a:t>
            </a:r>
          </a:p>
          <a:p>
            <a:pPr lvl="1"/>
            <a:r>
              <a:rPr lang="bg-BG" dirty="0"/>
              <a:t>и др.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611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D847-C5E3-487A-A00E-08A98AFF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0243-1856-4ABC-9582-794E12B1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Computer, </a:t>
            </a:r>
            <a:r>
              <a:rPr lang="en-GB" dirty="0">
                <a:hlinkClick r:id="rId2"/>
              </a:rPr>
              <a:t>https://en.wikipedia.org/wiki/Computer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Компютър, </a:t>
            </a:r>
            <a:r>
              <a:rPr lang="en-GB" dirty="0">
                <a:hlinkClick r:id="rId3"/>
              </a:rPr>
              <a:t>https://bg.wikipedia.org/wiki/%D0%9A%D0%BE%D0%BC%D0%BF%D1%8E%D1%82%D1%8A%D1%80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computer, </a:t>
            </a:r>
            <a:r>
              <a:rPr lang="en-GB" dirty="0">
                <a:hlinkClick r:id="rId4"/>
              </a:rPr>
              <a:t>https://en.wikipedia.org/wiki/Analog_computer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von Neumann architecture</a:t>
            </a:r>
            <a:r>
              <a:rPr lang="bg-BG" dirty="0"/>
              <a:t>, </a:t>
            </a:r>
            <a:r>
              <a:rPr lang="en-GB" dirty="0">
                <a:hlinkClick r:id="rId5"/>
              </a:rPr>
              <a:t>https://en.wikipedia.org/wiki/Von_Neumann_architecture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Computer architecture</a:t>
            </a:r>
            <a:r>
              <a:rPr lang="bg-BG" dirty="0"/>
              <a:t>, </a:t>
            </a:r>
            <a:r>
              <a:rPr lang="en-GB" dirty="0">
                <a:hlinkClick r:id="rId6"/>
              </a:rPr>
              <a:t>https://en.wikipedia.org/wiki/Computer_architecture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Arithmetic logic unit</a:t>
            </a:r>
            <a:r>
              <a:rPr lang="bg-BG" dirty="0"/>
              <a:t>, </a:t>
            </a:r>
            <a:r>
              <a:rPr lang="en-GB" dirty="0">
                <a:hlinkClick r:id="rId7"/>
              </a:rPr>
              <a:t>https://en.wikipedia.org/wiki/Arithmetic_logic_unit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Processor</a:t>
            </a:r>
            <a:r>
              <a:rPr lang="bg-BG" dirty="0"/>
              <a:t> </a:t>
            </a:r>
            <a:r>
              <a:rPr lang="en-GB" dirty="0"/>
              <a:t>register</a:t>
            </a:r>
            <a:r>
              <a:rPr lang="bg-BG" dirty="0"/>
              <a:t>, </a:t>
            </a:r>
            <a:r>
              <a:rPr lang="en-GB" dirty="0">
                <a:hlinkClick r:id="rId8"/>
              </a:rPr>
              <a:t>https://en.wikipedia.org/wiki/Processor_register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Control register</a:t>
            </a:r>
            <a:r>
              <a:rPr lang="bg-BG" dirty="0"/>
              <a:t>, </a:t>
            </a:r>
            <a:r>
              <a:rPr lang="en-GB" dirty="0">
                <a:hlinkClick r:id="rId9"/>
              </a:rPr>
              <a:t>https://en.wikipedia.org/wiki/Control_register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182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1EC8-2C49-4005-9451-68EA5533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7F80-B731-472C-A571-3E09957C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Устройство, което може автоматично да изпълнява програми, описани върху множество от аритметични и логически операции.</a:t>
            </a:r>
          </a:p>
          <a:p>
            <a:pPr lvl="1"/>
            <a:r>
              <a:rPr lang="bg-BG" dirty="0"/>
              <a:t>множеството от </a:t>
            </a:r>
            <a:r>
              <a:rPr lang="bg-BG" b="1" dirty="0"/>
              <a:t>аритметични и логически операции се поддържат от компютъра</a:t>
            </a:r>
            <a:r>
              <a:rPr lang="bg-BG" dirty="0"/>
              <a:t> като елементарни действия;</a:t>
            </a:r>
          </a:p>
          <a:p>
            <a:pPr lvl="1"/>
            <a:r>
              <a:rPr lang="bg-BG" b="1" dirty="0"/>
              <a:t>програмата е последователност от елементарните операции, върху типове данни</a:t>
            </a:r>
            <a:r>
              <a:rPr lang="bg-BG" dirty="0"/>
              <a:t>;</a:t>
            </a:r>
          </a:p>
          <a:p>
            <a:pPr lvl="1"/>
            <a:r>
              <a:rPr lang="bg-BG" b="1" dirty="0"/>
              <a:t>конкретни стойности </a:t>
            </a:r>
            <a:r>
              <a:rPr lang="bg-BG" dirty="0"/>
              <a:t>за данните се задават/получават при всяко отделно изпълнение на програмата.</a:t>
            </a:r>
          </a:p>
          <a:p>
            <a:r>
              <a:rPr lang="bg-BG" dirty="0"/>
              <a:t>В съвременните компютри някои от елементарните операции, включват множество други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59457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D4D9-A96A-4AE1-A54A-90421819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Аналогови и цифрови компютри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536B-D2BA-47EC-BDCE-7C04E5C0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При аналоговите компютри входните данни са аналогови</a:t>
            </a:r>
            <a:r>
              <a:rPr lang="bg-BG" dirty="0"/>
              <a:t>, а </a:t>
            </a:r>
            <a:r>
              <a:rPr lang="bg-BG" b="1" dirty="0"/>
              <a:t>при цифровите – данните се представят в дискретен/цифров вид</a:t>
            </a:r>
            <a:r>
              <a:rPr lang="bg-BG" dirty="0"/>
              <a:t>.</a:t>
            </a:r>
          </a:p>
          <a:p>
            <a:r>
              <a:rPr lang="bg-BG" dirty="0"/>
              <a:t>При работа с аналогови данни, цифровите компютри първо трябва да ги преобразуват в приближен цифров вид.</a:t>
            </a:r>
          </a:p>
          <a:p>
            <a:r>
              <a:rPr lang="bg-BG" dirty="0"/>
              <a:t>Недостатъците при цифровизацията на данните обаче не са проблем за цифровите компютри. Получените цифрови резултати не са по-лоши или по-неточни, ако имаме достатъчно качествени входни и изходни устройства и методи за обработката им.</a:t>
            </a:r>
          </a:p>
          <a:p>
            <a:r>
              <a:rPr lang="bg-BG" dirty="0"/>
              <a:t>Множество недостатъци при отчитане и трудности при обработката на  аналогови сигнали спъват развитието на аналоговите компютри. </a:t>
            </a:r>
            <a:r>
              <a:rPr lang="en-US" dirty="0"/>
              <a:t>[3]</a:t>
            </a:r>
          </a:p>
          <a:p>
            <a:r>
              <a:rPr lang="bg-BG" b="1" dirty="0"/>
              <a:t>В лекциите ще говорим за цифрови компютри.</a:t>
            </a:r>
          </a:p>
        </p:txBody>
      </p:sp>
    </p:spTree>
    <p:extLst>
      <p:ext uri="{BB962C8B-B14F-4D97-AF65-F5344CB8AC3E}">
        <p14:creationId xmlns:p14="http://schemas.microsoft.com/office/powerpoint/2010/main" val="331063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A628-5082-4129-AF04-E1CA2C1C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Предшественици на съвременните компютри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B1C0-A300-40DE-8ABD-A1B5986A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3000 г. пр. н. е. – абак - сметала за събиране и изваждане.</a:t>
            </a:r>
          </a:p>
          <a:p>
            <a:r>
              <a:rPr lang="bg-BG" dirty="0"/>
              <a:t>2 в. пр. н. е. – устройства за астрономически и навигационни изчисления (механизъм от </a:t>
            </a:r>
            <a:r>
              <a:rPr lang="bg-BG" dirty="0" err="1"/>
              <a:t>Антикитера</a:t>
            </a:r>
            <a:r>
              <a:rPr lang="bg-BG" dirty="0"/>
              <a:t>).</a:t>
            </a:r>
          </a:p>
          <a:p>
            <a:r>
              <a:rPr lang="bg-BG" dirty="0"/>
              <a:t>1641 г. – първият механичен калкулатор – Блез Паскал.</a:t>
            </a:r>
          </a:p>
          <a:p>
            <a:r>
              <a:rPr lang="bg-BG" dirty="0"/>
              <a:t>1673 г. – сметачна машина, извършваща четирите основни математически операции (+, -, *, /) – Готфрид Лайбниц.</a:t>
            </a:r>
          </a:p>
          <a:p>
            <a:r>
              <a:rPr lang="bg-BG" dirty="0"/>
              <a:t>1799 г. – тъкачен стан, програмиран с перфокарти – Жозеф Мари Жакард.</a:t>
            </a:r>
          </a:p>
          <a:p>
            <a:r>
              <a:rPr lang="bg-BG" dirty="0"/>
              <a:t>механични играчки, музикални кутии и др.</a:t>
            </a:r>
          </a:p>
          <a:p>
            <a:r>
              <a:rPr lang="bg-BG" dirty="0"/>
              <a:t>1812 г. – Чарлз Бабидж работи върху „универсален изчислител“, който съдържа основните блокове от архитектурата на съвременните компютри.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605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C379-26D8-4314-B0C2-1A395C47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/>
          <a:lstStyle/>
          <a:p>
            <a:r>
              <a:rPr lang="bg-BG" dirty="0"/>
              <a:t>Първи цифрови компютри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399B-557D-41BE-A3F1-107B0060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70"/>
            <a:ext cx="10515600" cy="4998793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1936 г. – </a:t>
            </a:r>
            <a:r>
              <a:rPr lang="bg-BG" b="1" dirty="0"/>
              <a:t>Алън Тюринг – теоретични принципи на универсална изчислителна машина – „ машина на Тюринг“</a:t>
            </a:r>
            <a:r>
              <a:rPr lang="bg-BG" dirty="0"/>
              <a:t>.</a:t>
            </a:r>
          </a:p>
          <a:p>
            <a:r>
              <a:rPr lang="bg-BG" dirty="0"/>
              <a:t>1938 г. – </a:t>
            </a:r>
            <a:r>
              <a:rPr lang="bg-BG" b="1" dirty="0"/>
              <a:t>Клод </a:t>
            </a:r>
            <a:r>
              <a:rPr lang="bg-BG" b="1" dirty="0" err="1"/>
              <a:t>Шенън</a:t>
            </a:r>
            <a:r>
              <a:rPr lang="bg-BG" dirty="0"/>
              <a:t> за първи път демонстрира, че </a:t>
            </a:r>
            <a:r>
              <a:rPr lang="bg-BG" b="1" dirty="0"/>
              <a:t>двупозиционни елементи (електронни релета, лампи и др.) </a:t>
            </a:r>
            <a:r>
              <a:rPr lang="bg-BG" dirty="0"/>
              <a:t>могат да бъдат използвани за извършване на </a:t>
            </a:r>
            <a:r>
              <a:rPr lang="bg-BG" b="1" dirty="0"/>
              <a:t>математически и логически операции в двоична бройна система</a:t>
            </a:r>
            <a:r>
              <a:rPr lang="bg-BG" dirty="0"/>
              <a:t>.</a:t>
            </a:r>
          </a:p>
          <a:p>
            <a:r>
              <a:rPr lang="bg-BG" dirty="0"/>
              <a:t>1936 – 44 г. – </a:t>
            </a:r>
            <a:r>
              <a:rPr lang="bg-BG" b="1" dirty="0"/>
              <a:t>електро-механични машини</a:t>
            </a:r>
            <a:r>
              <a:rPr lang="en-US" b="1" dirty="0"/>
              <a:t>, </a:t>
            </a:r>
            <a:r>
              <a:rPr lang="bg-BG" b="1" dirty="0"/>
              <a:t>изградени с релета </a:t>
            </a:r>
            <a:r>
              <a:rPr lang="bg-BG" dirty="0"/>
              <a:t>– </a:t>
            </a:r>
            <a:r>
              <a:rPr lang="bg-BG" b="1" dirty="0"/>
              <a:t>Конрад </a:t>
            </a:r>
            <a:r>
              <a:rPr lang="bg-BG" b="1" dirty="0" err="1"/>
              <a:t>Цузе</a:t>
            </a:r>
            <a:r>
              <a:rPr lang="bg-BG" dirty="0"/>
              <a:t> (машини </a:t>
            </a:r>
            <a:r>
              <a:rPr lang="en-GB" dirty="0"/>
              <a:t>Z-1, Z-2, Z-3), </a:t>
            </a:r>
            <a:r>
              <a:rPr lang="bg-BG" b="1" dirty="0"/>
              <a:t>Джордж </a:t>
            </a:r>
            <a:r>
              <a:rPr lang="bg-BG" b="1" dirty="0" err="1"/>
              <a:t>Стибиц</a:t>
            </a:r>
            <a:r>
              <a:rPr lang="bg-BG" dirty="0"/>
              <a:t> (</a:t>
            </a:r>
            <a:r>
              <a:rPr lang="en-GB" dirty="0"/>
              <a:t>BEL-1, BEL-2, BEL-5), </a:t>
            </a:r>
            <a:r>
              <a:rPr lang="bg-BG" b="1" dirty="0"/>
              <a:t>Хауърд </a:t>
            </a:r>
            <a:r>
              <a:rPr lang="bg-BG" b="1" dirty="0" err="1"/>
              <a:t>Айкен</a:t>
            </a:r>
            <a:r>
              <a:rPr lang="bg-BG" b="1" dirty="0"/>
              <a:t> </a:t>
            </a:r>
            <a:r>
              <a:rPr lang="bg-BG" dirty="0"/>
              <a:t>(Марк </a:t>
            </a:r>
            <a:r>
              <a:rPr lang="en-GB" dirty="0"/>
              <a:t>I, </a:t>
            </a:r>
            <a:r>
              <a:rPr lang="bg-BG" dirty="0"/>
              <a:t>Марк-2).</a:t>
            </a:r>
          </a:p>
          <a:p>
            <a:r>
              <a:rPr lang="bg-BG" dirty="0"/>
              <a:t>1936 – 41 г. – </a:t>
            </a:r>
            <a:r>
              <a:rPr lang="bg-BG" b="1" dirty="0"/>
              <a:t>Джон Атанасов </a:t>
            </a:r>
            <a:r>
              <a:rPr lang="bg-BG" dirty="0"/>
              <a:t>и асистентът му Клифърд Бери – </a:t>
            </a:r>
            <a:r>
              <a:rPr lang="bg-BG" b="1" dirty="0"/>
              <a:t>първата електронна изчислителна машина (с електронни лампи, кондензатори и др.)</a:t>
            </a:r>
          </a:p>
          <a:p>
            <a:r>
              <a:rPr lang="bg-BG" dirty="0"/>
              <a:t>1943 – 45 г. – </a:t>
            </a:r>
            <a:r>
              <a:rPr lang="bg-BG" b="1" dirty="0"/>
              <a:t>първата универсална действаща електронна изчислителна машина </a:t>
            </a:r>
            <a:r>
              <a:rPr lang="en-GB" b="1" dirty="0"/>
              <a:t>ENIAC</a:t>
            </a:r>
            <a:r>
              <a:rPr lang="bg-BG" dirty="0"/>
              <a:t> </a:t>
            </a:r>
            <a:r>
              <a:rPr lang="en-GB" dirty="0"/>
              <a:t>(Electronics Numerical Integrator and Computer), </a:t>
            </a:r>
            <a:r>
              <a:rPr lang="bg-BG" dirty="0"/>
              <a:t>работеща с десетична бройна система – </a:t>
            </a:r>
            <a:r>
              <a:rPr lang="bg-BG" dirty="0" err="1"/>
              <a:t>Мокли</a:t>
            </a:r>
            <a:r>
              <a:rPr lang="bg-BG" dirty="0"/>
              <a:t>, </a:t>
            </a:r>
            <a:r>
              <a:rPr lang="bg-BG" dirty="0" err="1"/>
              <a:t>Екерт</a:t>
            </a:r>
            <a:r>
              <a:rPr lang="bg-BG" dirty="0"/>
              <a:t> и </a:t>
            </a:r>
            <a:r>
              <a:rPr lang="bg-BG" dirty="0" err="1"/>
              <a:t>Голдстайн</a:t>
            </a:r>
            <a:r>
              <a:rPr lang="bg-BG" dirty="0"/>
              <a:t> и мн.</a:t>
            </a:r>
            <a:r>
              <a:rPr lang="en-US" dirty="0"/>
              <a:t> </a:t>
            </a:r>
            <a:r>
              <a:rPr lang="bg-BG" dirty="0"/>
              <a:t>др.</a:t>
            </a:r>
            <a:endParaRPr lang="en-US" dirty="0"/>
          </a:p>
          <a:p>
            <a:r>
              <a:rPr lang="bg-BG" dirty="0"/>
              <a:t>1945 – </a:t>
            </a:r>
            <a:r>
              <a:rPr lang="bg-BG" b="1" dirty="0"/>
              <a:t>Джон фон Нойман – принципи на компютър със запаметена програма </a:t>
            </a:r>
            <a:r>
              <a:rPr lang="bg-BG" dirty="0"/>
              <a:t>„EDVAC“</a:t>
            </a:r>
            <a:endParaRPr lang="en-US" dirty="0"/>
          </a:p>
          <a:p>
            <a:r>
              <a:rPr lang="bg-BG" b="1" dirty="0"/>
              <a:t>Първи компютри със запаметена програма</a:t>
            </a:r>
            <a:r>
              <a:rPr lang="bg-BG" dirty="0"/>
              <a:t> – </a:t>
            </a:r>
            <a:r>
              <a:rPr lang="en-US" b="1" dirty="0"/>
              <a:t>EDVAC (1950 </a:t>
            </a:r>
            <a:r>
              <a:rPr lang="bg-BG" b="1" dirty="0"/>
              <a:t>г.</a:t>
            </a:r>
            <a:r>
              <a:rPr lang="en-US" b="1" dirty="0"/>
              <a:t>)</a:t>
            </a:r>
            <a:r>
              <a:rPr lang="bg-BG" b="1" dirty="0"/>
              <a:t> , </a:t>
            </a:r>
            <a:r>
              <a:rPr lang="en-US" b="1" dirty="0"/>
              <a:t>EDSAC (1949 </a:t>
            </a:r>
            <a:r>
              <a:rPr lang="bg-BG" b="1" dirty="0"/>
              <a:t>г. – Морис Уилкс</a:t>
            </a:r>
            <a:r>
              <a:rPr lang="en-US" b="1" dirty="0"/>
              <a:t>)</a:t>
            </a:r>
            <a:endParaRPr lang="bg-BG" b="1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790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A825-010F-40B9-864E-FA5B34BB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Съвременни цифрови компютри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4641-97DA-4900-825E-44FAEC33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Развитието на електроните технологии – транзистори, интегрални схеми, микропроцесори и др. – постепенно води до намаляване на размерите на компютърните устройства и (немислимо спрямо първите компютри) ускоряване на бързодействието.</a:t>
            </a:r>
          </a:p>
          <a:p>
            <a:r>
              <a:rPr lang="bg-BG" dirty="0"/>
              <a:t>Съвременните компютри са изградени на</a:t>
            </a:r>
          </a:p>
          <a:p>
            <a:pPr lvl="1"/>
            <a:r>
              <a:rPr lang="bg-BG" b="1" dirty="0"/>
              <a:t>доказателствата и принципите на Тюринг, че машина</a:t>
            </a:r>
            <a:r>
              <a:rPr lang="bg-BG" dirty="0"/>
              <a:t>, поддържаща елементарни инструкции,</a:t>
            </a:r>
            <a:r>
              <a:rPr lang="bg-BG" b="1" dirty="0"/>
              <a:t> може да изчисли всичко</a:t>
            </a:r>
            <a:r>
              <a:rPr lang="bg-BG" dirty="0"/>
              <a:t> (което може да се изчисли), </a:t>
            </a:r>
            <a:r>
              <a:rPr lang="bg-BG" b="1" dirty="0"/>
              <a:t>като изпълни програма, записана чрез поддържаните елементарни инструкции.</a:t>
            </a:r>
            <a:r>
              <a:rPr lang="bg-BG" dirty="0"/>
              <a:t> (</a:t>
            </a:r>
            <a:r>
              <a:rPr lang="bg-BG" i="1" dirty="0"/>
              <a:t>Тук важно уточнение е, че за да се изчисли всичко, може да е необходимо паметта да е безкрайна</a:t>
            </a:r>
            <a:r>
              <a:rPr lang="bg-BG" dirty="0"/>
              <a:t>.)</a:t>
            </a:r>
          </a:p>
          <a:p>
            <a:pPr lvl="1"/>
            <a:r>
              <a:rPr lang="bg-BG" b="1" dirty="0"/>
              <a:t>архитектура, предложена от Джон фон Нойман</a:t>
            </a:r>
            <a:r>
              <a:rPr lang="bg-BG" dirty="0"/>
              <a:t>, която е </a:t>
            </a:r>
            <a:r>
              <a:rPr lang="bg-BG" b="1" dirty="0"/>
              <a:t>изградена върху принципите на Тюринг и изпълнява </a:t>
            </a:r>
            <a:r>
              <a:rPr lang="bg-BG" b="1" u="sng" dirty="0"/>
              <a:t>запаметени програми</a:t>
            </a:r>
            <a:r>
              <a:rPr lang="bg-BG" b="1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1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0A62-2F19-4F43-A258-D4EEF54C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Фиксирани и запаметени програми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06FE-3B41-47C3-A1ED-F7F3B492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822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Първите компютри работят </a:t>
            </a:r>
            <a:r>
              <a:rPr lang="bg-BG" b="1" dirty="0"/>
              <a:t>с фиксирани програми </a:t>
            </a:r>
            <a:r>
              <a:rPr lang="bg-BG" dirty="0"/>
              <a:t>(</a:t>
            </a:r>
            <a:r>
              <a:rPr lang="en-US" dirty="0"/>
              <a:t>fixed-programs</a:t>
            </a:r>
            <a:r>
              <a:rPr lang="bg-BG" dirty="0"/>
              <a:t>)</a:t>
            </a:r>
            <a:r>
              <a:rPr lang="en-US" dirty="0"/>
              <a:t>.</a:t>
            </a:r>
            <a:endParaRPr lang="bg-BG" dirty="0"/>
          </a:p>
          <a:p>
            <a:pPr lvl="1"/>
            <a:r>
              <a:rPr lang="bg-BG" b="1" dirty="0"/>
              <a:t>Промяната на програма изисква преработка на архитектурата на компютърната система </a:t>
            </a:r>
            <a:r>
              <a:rPr lang="bg-BG" dirty="0"/>
              <a:t>(физическо пренареждане на елементите ѝ), ако е възможно. </a:t>
            </a:r>
          </a:p>
          <a:p>
            <a:pPr lvl="1"/>
            <a:r>
              <a:rPr lang="bg-BG" b="1" dirty="0"/>
              <a:t>Програмата и данните, с които тя работи се съхраняват на отделни места</a:t>
            </a:r>
            <a:r>
              <a:rPr lang="bg-BG" dirty="0"/>
              <a:t>.</a:t>
            </a:r>
          </a:p>
          <a:p>
            <a:r>
              <a:rPr lang="bg-BG" b="1" dirty="0"/>
              <a:t>При запаметените програми </a:t>
            </a:r>
            <a:r>
              <a:rPr lang="bg-BG" dirty="0"/>
              <a:t>(</a:t>
            </a:r>
            <a:r>
              <a:rPr lang="en-US" dirty="0"/>
              <a:t>stored-programs</a:t>
            </a:r>
            <a:r>
              <a:rPr lang="bg-BG" dirty="0"/>
              <a:t>)</a:t>
            </a:r>
            <a:r>
              <a:rPr lang="en-US" dirty="0"/>
              <a:t>, </a:t>
            </a:r>
            <a:r>
              <a:rPr lang="bg-BG" b="1" dirty="0"/>
              <a:t>инструкциите на програмата и данните</a:t>
            </a:r>
            <a:r>
              <a:rPr lang="bg-BG" dirty="0"/>
              <a:t>, с които работи</a:t>
            </a:r>
            <a:r>
              <a:rPr lang="bg-BG" b="1" dirty="0"/>
              <a:t>, се записват на едно и също място – в паметта на компютъра</a:t>
            </a:r>
            <a:r>
              <a:rPr lang="bg-BG" dirty="0"/>
              <a:t>.</a:t>
            </a:r>
          </a:p>
          <a:p>
            <a:pPr lvl="1"/>
            <a:r>
              <a:rPr lang="bg-BG" b="1" dirty="0"/>
              <a:t>Създаването на програма се свежда до писането на инструкции за компютъра</a:t>
            </a:r>
            <a:r>
              <a:rPr lang="bg-BG" dirty="0"/>
              <a:t> (…и съответно не е необходима преработка на архитектурата на компютъра).</a:t>
            </a:r>
          </a:p>
        </p:txBody>
      </p:sp>
    </p:spTree>
    <p:extLst>
      <p:ext uri="{BB962C8B-B14F-4D97-AF65-F5344CB8AC3E}">
        <p14:creationId xmlns:p14="http://schemas.microsoft.com/office/powerpoint/2010/main" val="47492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F03E-7305-4B84-BD8B-D070688F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архитектура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CB09-FE1C-4BCC-A58E-EFF46746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Компютърната архитектура е </a:t>
            </a:r>
            <a:r>
              <a:rPr lang="bg-BG" b="1" dirty="0"/>
              <a:t>множество от правила и методи, които описват функционалността, организацията и изпълнението на компютърните системи</a:t>
            </a:r>
            <a:r>
              <a:rPr lang="bg-BG" dirty="0"/>
              <a:t>.</a:t>
            </a:r>
          </a:p>
          <a:p>
            <a:r>
              <a:rPr lang="bg-BG" dirty="0"/>
              <a:t>По-конкретно, </a:t>
            </a:r>
            <a:r>
              <a:rPr lang="bg-BG" b="1" dirty="0"/>
              <a:t>компютърната архитектура се състои от хардуерни и софтуерни компоненти и правила/интерфейси за взаимодействие между тях.</a:t>
            </a:r>
          </a:p>
          <a:p>
            <a:pPr lvl="1"/>
            <a:r>
              <a:rPr lang="bg-BG" dirty="0"/>
              <a:t>Както хардуерните, така и софтуерните компоненти (наричани също модули) са йерархично изградени от подкомпоненти/подсистеми с вътрешни правила за взаимодействие.</a:t>
            </a:r>
            <a:endParaRPr lang="bg-BG" b="1" dirty="0"/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530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60CF-28F2-4750-9517-DA02E563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фон Нойман – диаграма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E3F5-E07E-4AFF-A6A0-D2C7A882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4560277" cy="1325564"/>
          </a:xfrm>
        </p:spPr>
        <p:txBody>
          <a:bodyPr>
            <a:normAutofit/>
          </a:bodyPr>
          <a:lstStyle/>
          <a:p>
            <a:r>
              <a:rPr lang="en-US" sz="2000" dirty="0"/>
              <a:t>By </a:t>
            </a:r>
            <a:r>
              <a:rPr lang="en-US" sz="2000" dirty="0" err="1"/>
              <a:t>Kapooht</a:t>
            </a:r>
            <a:r>
              <a:rPr lang="en-US" sz="2000" dirty="0"/>
              <a:t> - Own work, CC BY-SA 3.0, </a:t>
            </a:r>
            <a:r>
              <a:rPr lang="en-US" sz="2000" dirty="0">
                <a:hlinkClick r:id="rId2"/>
              </a:rPr>
              <a:t>https://commons.wikimedia.org/w/index.php?curid=25789639</a:t>
            </a:r>
            <a:endParaRPr lang="bg-BG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0108CC0-F499-43B1-9482-23F60EDCE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7590" y="1690688"/>
            <a:ext cx="7170089" cy="414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19837</TotalTime>
  <Words>1796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11. Компютърни архитектури</vt:lpstr>
      <vt:lpstr>Компютър</vt:lpstr>
      <vt:lpstr>Аналогови и цифрови компютри</vt:lpstr>
      <vt:lpstr>Предшественици на съвременните компютри</vt:lpstr>
      <vt:lpstr>Първи цифрови компютри</vt:lpstr>
      <vt:lpstr>Съвременни цифрови компютри</vt:lpstr>
      <vt:lpstr>Фиксирани и запаметени програми</vt:lpstr>
      <vt:lpstr>Компютърна архитектура</vt:lpstr>
      <vt:lpstr>Архитектура на фон Нойман – диаграма</vt:lpstr>
      <vt:lpstr>Компоненти в архитектурата на фон Нойман</vt:lpstr>
      <vt:lpstr>Допълнителни модули в съвременните компютри</vt:lpstr>
      <vt:lpstr>Организация на паметта</vt:lpstr>
      <vt:lpstr>Регистри (1)</vt:lpstr>
      <vt:lpstr>Регистри (2)</vt:lpstr>
      <vt:lpstr>Множество от инструкции на процесора</vt:lpstr>
      <vt:lpstr>Зареждане на програмите и изпълнение</vt:lpstr>
      <vt:lpstr>Други архитектури</vt:lpstr>
      <vt:lpstr>Литература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8. Двоично представяне на числата</dc:title>
  <dc:creator>Емил Хаджиколев</dc:creator>
  <cp:lastModifiedBy>Emil Hadjikolev</cp:lastModifiedBy>
  <cp:revision>450</cp:revision>
  <dcterms:created xsi:type="dcterms:W3CDTF">2016-10-15T19:21:59Z</dcterms:created>
  <dcterms:modified xsi:type="dcterms:W3CDTF">2020-09-10T14:38:37Z</dcterms:modified>
</cp:coreProperties>
</file>