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88" r:id="rId4"/>
    <p:sldId id="307" r:id="rId5"/>
    <p:sldId id="268" r:id="rId6"/>
    <p:sldId id="306" r:id="rId7"/>
    <p:sldId id="310" r:id="rId8"/>
    <p:sldId id="291" r:id="rId9"/>
    <p:sldId id="290" r:id="rId10"/>
    <p:sldId id="308" r:id="rId11"/>
    <p:sldId id="309" r:id="rId12"/>
    <p:sldId id="292" r:id="rId13"/>
    <p:sldId id="311" r:id="rId14"/>
    <p:sldId id="312" r:id="rId15"/>
    <p:sldId id="267" r:id="rId16"/>
    <p:sldId id="318" r:id="rId17"/>
    <p:sldId id="277" r:id="rId18"/>
    <p:sldId id="313" r:id="rId19"/>
    <p:sldId id="314" r:id="rId20"/>
    <p:sldId id="315" r:id="rId21"/>
    <p:sldId id="316" r:id="rId22"/>
    <p:sldId id="319" r:id="rId23"/>
    <p:sldId id="283" r:id="rId24"/>
    <p:sldId id="303" r:id="rId25"/>
    <p:sldId id="305" r:id="rId26"/>
    <p:sldId id="296" r:id="rId2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7517-79B5-4734-9B5F-1031C04EFA42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9876-2DB8-4B29-B01D-87F283A138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3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D896-8A13-4AE6-985B-6883572912EB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577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21A4-E987-4452-9AB9-06E2E3540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5320A-27D0-455F-A4B2-AA7A236FA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F537-0FED-4EC0-96FB-AC6E490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F31A-7BA3-48BE-B4BD-D6E45B9A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CAAD-A778-4745-AD0C-9654E36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27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4ACB-6FA3-4F1F-AEDC-613E0BF4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133E4-6675-4BFF-9989-36C2BFD2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2470-1DC5-494B-999A-7BBAC283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EDC-C81B-480E-9C03-22C0CB94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2BE5-A39A-4DF5-B5E9-6051BB48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8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021E7-3D2C-4AF0-8C40-0F7E206E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B1C5-FD72-4080-91F4-AC64A847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A9E2-2F71-4AFD-B740-6ABD4A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5AE3-FD94-4B3D-8F06-B7812E17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C042-277F-4659-BF6D-02FBA1A9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61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2210-3D5B-423F-B92C-CCC5AFD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84DE-2600-4351-82DE-DDAE0EB6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C31E-CD8C-4AB5-B0E4-DCD05236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2683-EC13-4FEE-AF2F-B84C36D7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4BD7-8146-4E62-B1C7-C657BF6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90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78F-0923-4453-AF9B-EBF43CA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7F5E-5486-41FD-B139-A3EDF0B9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BB49-3893-447F-8903-A65FEA39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9EE7-5F0A-4D9B-85CA-79E3FC14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CFB4-5A41-4198-86FC-A678D0F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6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B22-025B-41F5-AFDE-ED7E093F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30C-65C2-4C33-A484-5F01E45A0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CD8E-C4BF-475C-BA2C-4A7F42B19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C368-D77A-48CF-AAE0-1A775EB5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4B1E-A46F-49FF-BC83-5458A2C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7186-4EDA-4647-BD72-5DC8131B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3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6FA0-25E9-4CBF-8257-6FE51F9E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C22C-5E76-448E-9A02-0B5C025B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D9A0-E8E2-431A-8042-FF5D49C79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17041-EF22-4623-B858-A44EA6E57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C7874-863E-4310-9630-8DDE3857D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07800-43DF-485D-8088-60182609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98B2-8E7D-481F-B456-972880A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48290-6741-4623-8BF4-6FC9D9DC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3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1910-25B0-4F86-AC2D-AA0621B0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4C210-BA0E-4404-90D5-50664833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3A2B-11F7-4423-9E6B-E090960C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33B2-7B1A-47A5-B93C-0C5D049B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84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865FA-5954-4092-BE89-A9294C75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107F4-36D4-4272-A6E4-FC4DD3B9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0C10-9060-4267-86CA-0D963CA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451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4A2B-05A9-4405-BBF9-16EEA47F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B81C-B581-4CD4-81B4-EB6AC4AA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A658-F145-4161-B57A-DF1AE66F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5784-7C38-4258-87BB-FE3B3564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D781-49EF-4B83-AD22-5BFBBEDF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1C9E-7C19-4492-9540-5336A2A7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43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14DD-05C4-4CBB-A2CB-6CD77591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D7FD-1FF1-4D3F-BF9B-0DFB5D28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676C-C5FC-4A12-A851-D171C62C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2C2F-3BEA-4990-BFB6-3271D1E3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2B9C-97AD-4641-A1D2-00DDB061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7FBE-A44C-4B4F-9624-26CA0E4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610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9EFA-6E84-46F1-85F0-69E27ED8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71D20-85B5-4948-B39B-4ACF0C9D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E80D-F922-425B-9F33-7D5ADD948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2AE3-6780-4513-B704-0EAD8486F307}" type="datetimeFigureOut">
              <a:rPr lang="bg-BG" smtClean="0"/>
              <a:t>28.8.2020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82AE-3C7C-42A1-BF16-D77BF0A81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8FC4-5878-4FB1-80CA-1DAB21B56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0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1F5-DD3B-4273-BF0F-A096A5E0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bg-BG" i="1" dirty="0"/>
              <a:t>1</a:t>
            </a:r>
            <a:r>
              <a:rPr lang="bg-BG" altLang="bg-BG" i="1" dirty="0"/>
              <a:t>9</a:t>
            </a:r>
            <a:r>
              <a:rPr lang="en-US" altLang="bg-BG" i="1" dirty="0"/>
              <a:t>.</a:t>
            </a:r>
            <a:r>
              <a:rPr lang="bg-BG" altLang="bg-BG" i="1" dirty="0"/>
              <a:t> Бази от данни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9176-7B3E-4595-B37C-15AC92E4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bg-BG" dirty="0"/>
              <a:t>Доц. Емил </a:t>
            </a:r>
            <a:r>
              <a:rPr lang="bg-BG" altLang="bg-BG" dirty="0" err="1"/>
              <a:t>Хаджиколев</a:t>
            </a:r>
            <a:endParaRPr lang="bg-BG" altLang="bg-BG" dirty="0"/>
          </a:p>
          <a:p>
            <a:r>
              <a:rPr lang="bg-BG" altLang="bg-BG" dirty="0"/>
              <a:t>Доц. Станка </a:t>
            </a:r>
            <a:r>
              <a:rPr lang="bg-BG" altLang="bg-BG" dirty="0" err="1"/>
              <a:t>Хаджиколева</a:t>
            </a:r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0365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3AD-C656-4467-9267-2739CD4F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/>
              <a:t>Предметна област на БД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7C04-96F3-4D53-B87A-2679F9A1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altLang="bg-BG" sz="3200" dirty="0"/>
              <a:t>Всяка БД се изгражда за конкретна </a:t>
            </a:r>
            <a:r>
              <a:rPr lang="bg-BG" altLang="bg-BG" sz="3200" b="1" dirty="0"/>
              <a:t>предметна област</a:t>
            </a:r>
            <a:r>
              <a:rPr lang="bg-BG" altLang="bg-BG" sz="3200" dirty="0"/>
              <a:t>:</a:t>
            </a:r>
          </a:p>
          <a:p>
            <a:pPr lvl="1"/>
            <a:r>
              <a:rPr lang="bg-BG" altLang="bg-BG" sz="3200" b="1" dirty="0"/>
              <a:t>Уеб</a:t>
            </a:r>
            <a:r>
              <a:rPr lang="en-US" altLang="bg-BG" sz="3200" b="1" dirty="0"/>
              <a:t> </a:t>
            </a:r>
            <a:r>
              <a:rPr lang="bg-BG" altLang="bg-BG" sz="3200" b="1" dirty="0"/>
              <a:t>магазин </a:t>
            </a:r>
            <a:r>
              <a:rPr lang="bg-BG" altLang="bg-BG" sz="3200" dirty="0"/>
              <a:t>– детски играчки, компютърни части, авточасти...;</a:t>
            </a:r>
          </a:p>
          <a:p>
            <a:pPr lvl="1"/>
            <a:r>
              <a:rPr lang="bg-BG" altLang="bg-BG" sz="3200" b="1" dirty="0"/>
              <a:t>Обикновен магазин </a:t>
            </a:r>
            <a:r>
              <a:rPr lang="bg-BG" altLang="bg-BG" sz="3200" dirty="0"/>
              <a:t>– аптека, хранителен магазин, склад...;</a:t>
            </a:r>
          </a:p>
          <a:p>
            <a:pPr lvl="1"/>
            <a:r>
              <a:rPr lang="bg-BG" altLang="bg-BG" sz="3200" b="1" dirty="0"/>
              <a:t>Библиотека</a:t>
            </a:r>
            <a:r>
              <a:rPr lang="bg-BG" altLang="bg-BG" sz="3200" dirty="0"/>
              <a:t>;</a:t>
            </a:r>
          </a:p>
          <a:p>
            <a:pPr lvl="1"/>
            <a:r>
              <a:rPr lang="bg-BG" altLang="bg-BG" sz="3200" b="1" dirty="0"/>
              <a:t>Регистър</a:t>
            </a:r>
            <a:r>
              <a:rPr lang="bg-BG" altLang="bg-BG" sz="3200" dirty="0"/>
              <a:t> – на </a:t>
            </a:r>
            <a:r>
              <a:rPr lang="bg-BG" altLang="bg-BG" sz="3200" b="1" dirty="0"/>
              <a:t>фирми, потребители, превозни средства</a:t>
            </a:r>
            <a:r>
              <a:rPr lang="bg-BG" altLang="bg-BG" sz="3200" dirty="0"/>
              <a:t>, и мн. др.</a:t>
            </a:r>
          </a:p>
        </p:txBody>
      </p:sp>
    </p:spTree>
    <p:extLst>
      <p:ext uri="{BB962C8B-B14F-4D97-AF65-F5344CB8AC3E}">
        <p14:creationId xmlns:p14="http://schemas.microsoft.com/office/powerpoint/2010/main" val="320639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5A3C-0892-46F2-B4DC-75110458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 на обектите и съхранявани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C820-EEA5-4243-B184-BF8BDA4D3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b="1" dirty="0"/>
              <a:t>Моделът на обектите определя физически характеристики</a:t>
            </a:r>
            <a:r>
              <a:rPr lang="bg-BG" dirty="0"/>
              <a:t>, с които желаем те да се описват в конкретна БД.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/>
              <a:t>При това </a:t>
            </a:r>
            <a:r>
              <a:rPr lang="bg-BG" b="1" dirty="0"/>
              <a:t>се указват конкретни типове</a:t>
            </a:r>
            <a:r>
              <a:rPr lang="bg-BG" dirty="0"/>
              <a:t> за всяка характеристика – низ, цяло число, реално число, дата и мн. др.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/>
              <a:t>В модела може да се указват </a:t>
            </a:r>
            <a:r>
              <a:rPr lang="bg-BG" b="1" dirty="0"/>
              <a:t>различни видове ограничения </a:t>
            </a:r>
            <a:r>
              <a:rPr lang="bg-BG" dirty="0"/>
              <a:t>за характеристиките.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b="1" dirty="0"/>
              <a:t>СУБД се грижи </a:t>
            </a:r>
            <a:r>
              <a:rPr lang="bg-BG" dirty="0"/>
              <a:t>конкретните съхранявани </a:t>
            </a:r>
            <a:r>
              <a:rPr lang="bg-BG" b="1" dirty="0"/>
              <a:t>обекти да спазват съответния им модел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042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93307"/>
          </a:xfrm>
        </p:spPr>
        <p:txBody>
          <a:bodyPr>
            <a:normAutofit fontScale="90000"/>
          </a:bodyPr>
          <a:lstStyle/>
          <a:p>
            <a:r>
              <a:rPr lang="bg-BG" altLang="bg-BG" dirty="0"/>
              <a:t>Примерни обекти и характеристиките им за „Магазин“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388" y="1550871"/>
            <a:ext cx="4484450" cy="5068008"/>
          </a:xfrm>
        </p:spPr>
        <p:txBody>
          <a:bodyPr numCol="1">
            <a:normAutofit/>
          </a:bodyPr>
          <a:lstStyle/>
          <a:p>
            <a:pPr>
              <a:lnSpc>
                <a:spcPct val="80000"/>
              </a:lnSpc>
            </a:pPr>
            <a:r>
              <a:rPr lang="bg-BG" altLang="bg-BG" sz="2400" b="1" dirty="0"/>
              <a:t>Категории</a:t>
            </a:r>
            <a:r>
              <a:rPr lang="bg-BG" altLang="bg-BG" sz="2400" dirty="0"/>
              <a:t>, с характеристики: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име;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вътрешен код.</a:t>
            </a:r>
          </a:p>
          <a:p>
            <a:pPr>
              <a:lnSpc>
                <a:spcPct val="80000"/>
              </a:lnSpc>
            </a:pPr>
            <a:r>
              <a:rPr lang="bg-BG" altLang="bg-BG" sz="2400" b="1" dirty="0"/>
              <a:t>Производители</a:t>
            </a:r>
            <a:r>
              <a:rPr lang="bg-BG" altLang="bg-BG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име;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код;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адрес;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телефон.</a:t>
            </a:r>
          </a:p>
          <a:p>
            <a:pPr>
              <a:lnSpc>
                <a:spcPct val="80000"/>
              </a:lnSpc>
            </a:pPr>
            <a:r>
              <a:rPr lang="bg-BG" altLang="bg-BG" sz="2400" b="1" dirty="0"/>
              <a:t>Оператори/магазинери</a:t>
            </a:r>
            <a:r>
              <a:rPr lang="bg-BG" altLang="bg-BG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име;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код;</a:t>
            </a:r>
          </a:p>
          <a:p>
            <a:pPr lvl="1">
              <a:lnSpc>
                <a:spcPct val="80000"/>
              </a:lnSpc>
            </a:pPr>
            <a:r>
              <a:rPr lang="bg-BG" altLang="bg-BG" dirty="0" err="1"/>
              <a:t>потр</a:t>
            </a:r>
            <a:r>
              <a:rPr lang="bg-BG" altLang="bg-BG" dirty="0"/>
              <a:t>. име;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парола.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8389A7-41F1-4EE3-8E01-73D6A9ECAC04}"/>
              </a:ext>
            </a:extLst>
          </p:cNvPr>
          <p:cNvSpPr txBox="1">
            <a:spLocks noChangeArrowheads="1"/>
          </p:cNvSpPr>
          <p:nvPr/>
        </p:nvSpPr>
        <p:spPr>
          <a:xfrm>
            <a:off x="5849565" y="1550871"/>
            <a:ext cx="5749047" cy="445725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bg-BG" altLang="bg-BG" sz="2400" b="1" dirty="0"/>
              <a:t>Продукти</a:t>
            </a:r>
            <a:r>
              <a:rPr lang="bg-BG" altLang="bg-BG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име;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код;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категория (</a:t>
            </a:r>
            <a:r>
              <a:rPr lang="bg-BG" altLang="bg-BG" b="1" i="1" dirty="0"/>
              <a:t>връзка към конкретен обект от списъка с категории</a:t>
            </a:r>
            <a:r>
              <a:rPr lang="bg-BG" altLang="bg-BG" dirty="0"/>
              <a:t>);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производител (</a:t>
            </a:r>
            <a:r>
              <a:rPr lang="bg-BG" altLang="bg-BG" b="1" i="1" dirty="0"/>
              <a:t>връзка към конкретен обект от списъка с производители</a:t>
            </a:r>
            <a:r>
              <a:rPr lang="bg-BG" altLang="bg-BG" dirty="0"/>
              <a:t>);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описание;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срок на годност;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брой;</a:t>
            </a:r>
          </a:p>
          <a:p>
            <a:pPr lvl="1">
              <a:lnSpc>
                <a:spcPct val="80000"/>
              </a:lnSpc>
            </a:pPr>
            <a:r>
              <a:rPr lang="bg-BG" altLang="bg-BG" dirty="0"/>
              <a:t>цена и др.</a:t>
            </a:r>
          </a:p>
          <a:p>
            <a:pPr>
              <a:lnSpc>
                <a:spcPct val="80000"/>
              </a:lnSpc>
            </a:pPr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84270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A37E-4DE6-451B-A97A-6B7CD333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/>
              <a:t>Примерни обекти за „Уеб магазин“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6A3D-1B42-4B6E-9900-33609EE9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altLang="bg-BG" dirty="0"/>
              <a:t>категории (име, номер, </a:t>
            </a:r>
            <a:r>
              <a:rPr lang="bg-BG" altLang="bg-BG" b="1" i="1" dirty="0"/>
              <a:t>снимка</a:t>
            </a:r>
            <a:r>
              <a:rPr lang="bg-BG" altLang="bg-BG" dirty="0"/>
              <a:t>);</a:t>
            </a:r>
          </a:p>
          <a:p>
            <a:pPr>
              <a:lnSpc>
                <a:spcPct val="80000"/>
              </a:lnSpc>
            </a:pPr>
            <a:r>
              <a:rPr lang="bg-BG" altLang="bg-BG" dirty="0"/>
              <a:t>производители (име, номер, адрес, телефон);</a:t>
            </a:r>
          </a:p>
          <a:p>
            <a:pPr>
              <a:lnSpc>
                <a:spcPct val="80000"/>
              </a:lnSpc>
            </a:pPr>
            <a:r>
              <a:rPr lang="bg-BG" altLang="bg-BG" dirty="0"/>
              <a:t>продукти (име, номер, категория, производител, </a:t>
            </a:r>
            <a:r>
              <a:rPr lang="bg-BG" altLang="bg-BG" b="1" i="1" dirty="0"/>
              <a:t>снимка</a:t>
            </a:r>
            <a:r>
              <a:rPr lang="bg-BG" altLang="bg-BG" dirty="0"/>
              <a:t>, брой, цена и др.);</a:t>
            </a:r>
          </a:p>
          <a:p>
            <a:pPr>
              <a:lnSpc>
                <a:spcPct val="80000"/>
              </a:lnSpc>
            </a:pPr>
            <a:r>
              <a:rPr lang="bg-BG" altLang="bg-BG" b="1" dirty="0"/>
              <a:t>потребители с различни роли </a:t>
            </a:r>
            <a:r>
              <a:rPr lang="bg-BG" altLang="bg-BG" dirty="0"/>
              <a:t>– </a:t>
            </a:r>
            <a:r>
              <a:rPr lang="bg-BG" altLang="bg-BG" b="1" i="1" dirty="0"/>
              <a:t>администратори, купувачи </a:t>
            </a:r>
            <a:r>
              <a:rPr lang="bg-BG" altLang="bg-BG" dirty="0"/>
              <a:t>(име, адрес</a:t>
            </a:r>
            <a:r>
              <a:rPr lang="en-US" altLang="bg-BG" dirty="0"/>
              <a:t> </a:t>
            </a:r>
            <a:r>
              <a:rPr lang="bg-BG" altLang="bg-BG" dirty="0"/>
              <a:t>за доставка, </a:t>
            </a:r>
            <a:r>
              <a:rPr lang="en-US" altLang="bg-BG" dirty="0"/>
              <a:t>e-mail, </a:t>
            </a:r>
            <a:r>
              <a:rPr lang="bg-BG" altLang="bg-BG" dirty="0"/>
              <a:t>потребителско име, парола);</a:t>
            </a:r>
          </a:p>
          <a:p>
            <a:pPr>
              <a:lnSpc>
                <a:spcPct val="80000"/>
              </a:lnSpc>
            </a:pPr>
            <a:r>
              <a:rPr lang="bg-BG" altLang="bg-BG" b="1" dirty="0"/>
              <a:t>кошница с продукти </a:t>
            </a:r>
            <a:r>
              <a:rPr lang="bg-BG" altLang="bg-BG" dirty="0"/>
              <a:t>(за всеки потребител - списък с продукти в кошницата);</a:t>
            </a:r>
          </a:p>
          <a:p>
            <a:pPr>
              <a:lnSpc>
                <a:spcPct val="80000"/>
              </a:lnSpc>
            </a:pPr>
            <a:r>
              <a:rPr lang="bg-BG" altLang="bg-BG" b="1" dirty="0"/>
              <a:t>изпълнени поръчки </a:t>
            </a:r>
            <a:r>
              <a:rPr lang="bg-BG" altLang="bg-BG" dirty="0"/>
              <a:t>(“платени кошници с продукти” – т.е. поръчката може да е кошница със статус “приключена”)</a:t>
            </a:r>
            <a:r>
              <a:rPr lang="en-US" altLang="bg-BG" dirty="0"/>
              <a:t>.</a:t>
            </a:r>
            <a:endParaRPr lang="bg-BG" alt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341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D6FD-B455-419A-AD84-9058CFDA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r>
              <a:rPr lang="bg-BG" altLang="bg-BG" dirty="0"/>
              <a:t>Видове връзки между обектите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C7A7-5371-4EEB-9C5E-F34344F56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218"/>
            <a:ext cx="10515600" cy="48007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altLang="bg-BG" sz="2400" b="1" dirty="0"/>
              <a:t>Едно към едно (1:1)</a:t>
            </a:r>
            <a:r>
              <a:rPr lang="bg-BG" altLang="bg-BG" sz="2400" dirty="0"/>
              <a:t> – един обект от един вид има връзка с най-много 1 обект от друг вид:</a:t>
            </a:r>
          </a:p>
          <a:p>
            <a:pPr lvl="1">
              <a:lnSpc>
                <a:spcPct val="90000"/>
              </a:lnSpc>
            </a:pPr>
            <a:r>
              <a:rPr lang="bg-BG" altLang="bg-BG" sz="2000" dirty="0"/>
              <a:t>една книга е у точно един читател (или 0 – т.е. в библиотеката е);</a:t>
            </a:r>
          </a:p>
          <a:p>
            <a:pPr lvl="1">
              <a:lnSpc>
                <a:spcPct val="90000"/>
              </a:lnSpc>
            </a:pPr>
            <a:r>
              <a:rPr lang="bg-BG" altLang="bg-BG" sz="2000" dirty="0"/>
              <a:t>един човек има един постоянен адрес.</a:t>
            </a:r>
          </a:p>
          <a:p>
            <a:pPr>
              <a:lnSpc>
                <a:spcPct val="90000"/>
              </a:lnSpc>
            </a:pPr>
            <a:r>
              <a:rPr lang="bg-BG" altLang="bg-BG" sz="2400" b="1" dirty="0"/>
              <a:t>Едно към много (1:</a:t>
            </a:r>
            <a:r>
              <a:rPr lang="en-US" altLang="bg-BG" sz="2400" b="1" dirty="0"/>
              <a:t>n</a:t>
            </a:r>
            <a:r>
              <a:rPr lang="bg-BG" altLang="bg-BG" sz="2400" b="1" dirty="0"/>
              <a:t>)</a:t>
            </a:r>
            <a:r>
              <a:rPr lang="bg-BG" altLang="bg-BG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bg-BG" altLang="bg-BG" sz="2000" dirty="0"/>
              <a:t>в една категория има много продукти (но искаме всеки продукт да има само една категория);</a:t>
            </a:r>
          </a:p>
          <a:p>
            <a:pPr lvl="1">
              <a:lnSpc>
                <a:spcPct val="90000"/>
              </a:lnSpc>
            </a:pPr>
            <a:r>
              <a:rPr lang="bg-BG" altLang="bg-BG" sz="2000" dirty="0"/>
              <a:t>един човек може да има много телефонни номера (но един телефонен номер принадлежи само на един човек).</a:t>
            </a:r>
          </a:p>
          <a:p>
            <a:r>
              <a:rPr lang="bg-BG" altLang="bg-BG" sz="2400" b="1" dirty="0"/>
              <a:t>Много към много (</a:t>
            </a:r>
            <a:r>
              <a:rPr lang="en-US" altLang="bg-BG" sz="2400" b="1" dirty="0"/>
              <a:t>n:m</a:t>
            </a:r>
            <a:r>
              <a:rPr lang="bg-BG" altLang="bg-BG" sz="2400" b="1" dirty="0"/>
              <a:t>):</a:t>
            </a:r>
          </a:p>
          <a:p>
            <a:pPr lvl="1">
              <a:lnSpc>
                <a:spcPct val="90000"/>
              </a:lnSpc>
            </a:pPr>
            <a:r>
              <a:rPr lang="bg-BG" altLang="bg-BG" sz="2000" dirty="0"/>
              <a:t>един студент посещава много лекции и всяка лекция се посещава от много студенти;</a:t>
            </a:r>
          </a:p>
          <a:p>
            <a:pPr lvl="1">
              <a:lnSpc>
                <a:spcPct val="90000"/>
              </a:lnSpc>
            </a:pPr>
            <a:r>
              <a:rPr lang="bg-BG" altLang="bg-BG" sz="2000" dirty="0"/>
              <a:t>една категория може да има много продукти и всеки продукт може да принадлежи на много категории.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399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bg-BG" dirty="0"/>
              <a:t>Модели на представяне на данните 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149" y="1784350"/>
            <a:ext cx="10194298" cy="47085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altLang="bg-BG" sz="2400" b="1" dirty="0"/>
              <a:t>Логически модел</a:t>
            </a:r>
            <a:r>
              <a:rPr lang="bg-BG" altLang="bg-BG" sz="2400" dirty="0"/>
              <a:t> (логическа организация на данните) – описва как се представят данните за потребителя на БД. Видове БД според логическия модел: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altLang="bg-BG" sz="2000" dirty="0"/>
              <a:t>Релационни;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altLang="bg-BG" sz="2000" dirty="0"/>
              <a:t>Йерархични;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altLang="bg-BG" sz="2000" dirty="0"/>
              <a:t>Мрежови;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altLang="bg-BG" sz="2000" dirty="0"/>
              <a:t>Обектно-ориентирани;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altLang="bg-BG" sz="2000" dirty="0"/>
              <a:t>Обектно-релационни;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altLang="bg-BG" sz="2000" dirty="0"/>
              <a:t>Документно-ориентирани</a:t>
            </a:r>
            <a:r>
              <a:rPr lang="en-US" altLang="bg-BG" sz="2000" dirty="0"/>
              <a:t>.</a:t>
            </a:r>
            <a:endParaRPr lang="bg-BG" altLang="bg-BG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altLang="bg-BG" sz="2400" b="1" dirty="0"/>
              <a:t>Физически  модел</a:t>
            </a:r>
            <a:r>
              <a:rPr lang="bg-BG" altLang="bg-BG" sz="2400" dirty="0"/>
              <a:t> – описва как реално се съхраняват данните – обикновено в един или повече файла. Само за съответната СУБД е важна конкретната структура на файловете и начина на съхранение на данните в тях.</a:t>
            </a:r>
          </a:p>
        </p:txBody>
      </p:sp>
    </p:spTree>
    <p:extLst>
      <p:ext uri="{BB962C8B-B14F-4D97-AF65-F5344CB8AC3E}">
        <p14:creationId xmlns:p14="http://schemas.microsoft.com/office/powerpoint/2010/main" val="91043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E8D5-3317-4B16-A2CA-D5CA9F4B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/>
              <a:t>Релационни БД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1898-07CE-4A2C-980A-D3F76A6B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altLang="bg-BG" b="1" dirty="0"/>
              <a:t>Данните се съхраняват в таблици, наречени релации.</a:t>
            </a:r>
          </a:p>
          <a:p>
            <a:r>
              <a:rPr lang="bg-BG" altLang="bg-BG" b="1" dirty="0"/>
              <a:t>Между таблиците </a:t>
            </a:r>
            <a:r>
              <a:rPr lang="bg-BG" altLang="bg-BG" dirty="0"/>
              <a:t>(може да) </a:t>
            </a:r>
            <a:r>
              <a:rPr lang="bg-BG" altLang="bg-BG" b="1" dirty="0"/>
              <a:t>се създават логически връзки</a:t>
            </a:r>
            <a:r>
              <a:rPr lang="bg-BG" altLang="bg-BG" dirty="0"/>
              <a:t>, наречени </a:t>
            </a:r>
            <a:r>
              <a:rPr lang="bg-BG" altLang="bg-BG" b="1" dirty="0"/>
              <a:t>референции</a:t>
            </a:r>
            <a:r>
              <a:rPr lang="bg-BG" altLang="bg-BG" dirty="0"/>
              <a:t>.</a:t>
            </a:r>
          </a:p>
          <a:p>
            <a:r>
              <a:rPr lang="bg-BG" altLang="bg-BG" dirty="0"/>
              <a:t>Референциите са между </a:t>
            </a:r>
            <a:r>
              <a:rPr lang="bg-BG" altLang="bg-BG" b="1" dirty="0"/>
              <a:t>определени групи от колони</a:t>
            </a:r>
            <a:r>
              <a:rPr lang="bg-BG" altLang="bg-BG" dirty="0"/>
              <a:t> от две свързани таблици, наричани</a:t>
            </a:r>
            <a:r>
              <a:rPr lang="bg-BG" altLang="bg-BG" b="1" dirty="0"/>
              <a:t> първичен и външен ключ.</a:t>
            </a:r>
            <a:endParaRPr lang="bg-BG" altLang="bg-BG" dirty="0"/>
          </a:p>
          <a:p>
            <a:r>
              <a:rPr lang="bg-BG" altLang="bg-BG" dirty="0"/>
              <a:t>Като </a:t>
            </a:r>
            <a:r>
              <a:rPr lang="bg-BG" altLang="bg-BG" b="1" dirty="0"/>
              <a:t>стойности във външния ключ може да се задават само съществуващи стойности в първичния ключ</a:t>
            </a:r>
            <a:r>
              <a:rPr lang="bg-BG" altLang="bg-BG" dirty="0"/>
              <a:t> (или стойност </a:t>
            </a:r>
            <a:r>
              <a:rPr lang="en-US" altLang="bg-BG" dirty="0"/>
              <a:t>NULL</a:t>
            </a:r>
            <a:r>
              <a:rPr lang="bg-BG" altLang="bg-BG" dirty="0"/>
              <a:t>).</a:t>
            </a:r>
          </a:p>
          <a:p>
            <a:r>
              <a:rPr lang="bg-BG" altLang="bg-BG" dirty="0"/>
              <a:t>Коректността на задаваните във външния ключ стойности се (накратко </a:t>
            </a:r>
            <a:r>
              <a:rPr lang="bg-BG" altLang="bg-BG" b="1" dirty="0"/>
              <a:t>референциалната цялостност</a:t>
            </a:r>
            <a:r>
              <a:rPr lang="bg-BG" altLang="bg-BG" dirty="0"/>
              <a:t>) контролира от СУБД.</a:t>
            </a:r>
          </a:p>
        </p:txBody>
      </p:sp>
    </p:spTree>
    <p:extLst>
      <p:ext uri="{BB962C8B-B14F-4D97-AF65-F5344CB8AC3E}">
        <p14:creationId xmlns:p14="http://schemas.microsoft.com/office/powerpoint/2010/main" val="370328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4539" y="346381"/>
            <a:ext cx="9395989" cy="949325"/>
          </a:xfrm>
        </p:spPr>
        <p:txBody>
          <a:bodyPr>
            <a:normAutofit/>
          </a:bodyPr>
          <a:lstStyle/>
          <a:p>
            <a:r>
              <a:rPr lang="bg-BG" altLang="bg-BG" dirty="0"/>
              <a:t>Основни сведения за РБД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990" y="1459622"/>
            <a:ext cx="11237759" cy="528164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altLang="bg-BG" dirty="0"/>
              <a:t>Релационните бази данни (РБД) са </a:t>
            </a:r>
            <a:r>
              <a:rPr lang="bg-BG" altLang="bg-BG" b="1" dirty="0"/>
              <a:t>подходящи за управление на големи</a:t>
            </a:r>
            <a:r>
              <a:rPr lang="bg-BG" altLang="bg-BG" dirty="0"/>
              <a:t> (но не огромни) </a:t>
            </a:r>
            <a:r>
              <a:rPr lang="bg-BG" altLang="bg-BG" b="1" dirty="0"/>
              <a:t>съвкупности от данни;</a:t>
            </a:r>
            <a:endParaRPr lang="bg-BG" altLang="bg-BG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altLang="bg-BG" dirty="0"/>
              <a:t>РБД са създадени върху </a:t>
            </a:r>
            <a:r>
              <a:rPr lang="bg-BG" altLang="bg-BG" b="1" dirty="0"/>
              <a:t>математически модел, използващ релационна алгебра</a:t>
            </a:r>
            <a:r>
              <a:rPr lang="bg-BG" altLang="bg-BG" dirty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altLang="bg-BG" dirty="0"/>
              <a:t>За работа с РБД се използва специален </a:t>
            </a:r>
            <a:r>
              <a:rPr lang="bg-BG" altLang="bg-BG" b="1" dirty="0"/>
              <a:t>език </a:t>
            </a:r>
            <a:r>
              <a:rPr lang="en-US" altLang="bg-BG" b="1" dirty="0"/>
              <a:t>SQL (Structured Query Language)</a:t>
            </a:r>
            <a:r>
              <a:rPr lang="en-US" altLang="bg-BG" dirty="0"/>
              <a:t>;</a:t>
            </a:r>
            <a:endParaRPr lang="bg-BG" altLang="bg-BG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altLang="bg-BG" b="1" dirty="0"/>
              <a:t>СУРБД знаят единствено езика </a:t>
            </a:r>
            <a:r>
              <a:rPr lang="en-US" altLang="bg-BG" b="1" dirty="0"/>
              <a:t>SQL</a:t>
            </a:r>
            <a:r>
              <a:rPr lang="bg-BG" altLang="bg-BG" b="1" dirty="0"/>
              <a:t>,</a:t>
            </a:r>
            <a:r>
              <a:rPr lang="en-US" altLang="bg-BG" b="1" dirty="0"/>
              <a:t> </a:t>
            </a:r>
            <a:r>
              <a:rPr lang="bg-BG" altLang="bg-BG" b="1" dirty="0" err="1"/>
              <a:t>т</a:t>
            </a:r>
            <a:r>
              <a:rPr lang="en-US" altLang="bg-BG" b="1" dirty="0"/>
              <a:t>.e. </a:t>
            </a:r>
            <a:r>
              <a:rPr lang="bg-BG" altLang="bg-BG" b="1" dirty="0"/>
              <a:t>заявките към СУРБД се записват единствено на езика </a:t>
            </a:r>
            <a:r>
              <a:rPr lang="en-US" altLang="bg-BG" b="1" dirty="0"/>
              <a:t>SQL</a:t>
            </a:r>
            <a:r>
              <a:rPr lang="bg-BG" altLang="bg-BG" b="1" dirty="0"/>
              <a:t>;</a:t>
            </a:r>
            <a:endParaRPr lang="en-US" altLang="bg-BG" b="1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altLang="bg-BG" dirty="0"/>
              <a:t>Създадени са множество системи за управление на РБД, използващи </a:t>
            </a:r>
            <a:r>
              <a:rPr lang="en-US" altLang="bg-BG" dirty="0"/>
              <a:t>SQL</a:t>
            </a:r>
            <a:r>
              <a:rPr lang="bg-BG" alt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25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(релация) Студенти. Основни понятия (1)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761630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ЕГН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Факултетен</a:t>
                      </a:r>
                      <a:r>
                        <a:rPr lang="bg-BG" baseline="0" dirty="0"/>
                        <a:t> номер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Презиме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Дата на</a:t>
                      </a:r>
                      <a:r>
                        <a:rPr lang="bg-BG" baseline="0" dirty="0"/>
                        <a:t> записване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Иван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07.07.2015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08.07.2015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Петър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08.08.2015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585173"/>
            <a:ext cx="10339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Основните понятия в РМ имат други по-приети (народни) названия. Ще ползваме и двете. В следващите лекции ще разгледаме някои математически определения за понятията.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b="1" dirty="0"/>
              <a:t>релация (1)</a:t>
            </a:r>
            <a:r>
              <a:rPr lang="bg-BG" sz="2000" dirty="0"/>
              <a:t> – таблица – таблиците имат имена (Студенти);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b="1" dirty="0"/>
              <a:t>релационна база данни –</a:t>
            </a:r>
            <a:r>
              <a:rPr lang="bg-BG" sz="2000" dirty="0"/>
              <a:t> БД, състояща се от множество таблици;</a:t>
            </a:r>
            <a:endParaRPr lang="bg-BG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b="1" dirty="0"/>
              <a:t>области (домейни)</a:t>
            </a:r>
            <a:r>
              <a:rPr lang="bg-BG" sz="2000" dirty="0"/>
              <a:t> – типове (но не точно) – определят множество от възможни стойности, валидни за данни от областта. Напр. 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000" dirty="0"/>
              <a:t>Домейн ЕГН – определя възможни стойности, които са само валидни </a:t>
            </a:r>
            <a:r>
              <a:rPr lang="bg-BG" sz="2000" dirty="0" err="1"/>
              <a:t>егн</a:t>
            </a:r>
            <a:r>
              <a:rPr lang="bg-BG" sz="2000" dirty="0"/>
              <a:t>-та на хора;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000" dirty="0"/>
              <a:t>Други домейни: ФН, Дата, за имената може да има еднакъв домейн – низ;</a:t>
            </a:r>
          </a:p>
        </p:txBody>
      </p:sp>
    </p:spTree>
    <p:extLst>
      <p:ext uri="{BB962C8B-B14F-4D97-AF65-F5344CB8AC3E}">
        <p14:creationId xmlns:p14="http://schemas.microsoft.com/office/powerpoint/2010/main" val="152852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понятия (2)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08754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ЕГН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Факултетен</a:t>
                      </a:r>
                      <a:r>
                        <a:rPr lang="bg-BG" baseline="0" dirty="0"/>
                        <a:t> номер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Презиме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Дата на</a:t>
                      </a:r>
                      <a:r>
                        <a:rPr lang="bg-BG" baseline="0" dirty="0"/>
                        <a:t> записване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Иван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07.07.2015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08.07.2015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Петър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08.08.2015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585173"/>
            <a:ext cx="10339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b="1" dirty="0"/>
              <a:t>атрибут</a:t>
            </a:r>
            <a:r>
              <a:rPr lang="bg-BG" sz="2000" dirty="0"/>
              <a:t> – колона – колоната си има име и домейн;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b="1" dirty="0"/>
              <a:t>стойност </a:t>
            </a:r>
            <a:r>
              <a:rPr lang="bg-BG" sz="2000" dirty="0"/>
              <a:t>– в примера </a:t>
            </a:r>
            <a:r>
              <a:rPr lang="en-US" sz="2000" dirty="0"/>
              <a:t>X-1</a:t>
            </a:r>
            <a:r>
              <a:rPr lang="bg-BG" sz="2000" dirty="0"/>
              <a:t>, 11-11… – всяка стойност си има съответна колона и домейн; Стойност на даден атрибут може да бъде само валидна стойност от съответния домейн;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b="1" dirty="0"/>
              <a:t>поле</a:t>
            </a:r>
            <a:r>
              <a:rPr lang="bg-BG" sz="2000" dirty="0"/>
              <a:t> – място от определено от колона и ред, в което се записват стойности; понякога понятието поле се използва и за колона/атрибут;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b="1" dirty="0"/>
              <a:t>запис</a:t>
            </a:r>
            <a:r>
              <a:rPr lang="bg-BG" sz="2000" dirty="0"/>
              <a:t> – ред от таблицата – състои се от подредено множество стойности от съответните им домейни;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b="1" dirty="0"/>
              <a:t>релация (2)</a:t>
            </a:r>
            <a:r>
              <a:rPr lang="bg-BG" sz="2000" dirty="0"/>
              <a:t> – множество от записи (редове) – в множествата няма повторения т.е. по дефиниция на множество, в таблиците няма повтарящи се редове;</a:t>
            </a:r>
          </a:p>
        </p:txBody>
      </p:sp>
    </p:spTree>
    <p:extLst>
      <p:ext uri="{BB962C8B-B14F-4D97-AF65-F5344CB8AC3E}">
        <p14:creationId xmlns:p14="http://schemas.microsoft.com/office/powerpoint/2010/main" val="427886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bg-BG" dirty="0"/>
              <a:t>База от данни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altLang="bg-BG" sz="3200" dirty="0"/>
              <a:t>БД е </a:t>
            </a:r>
            <a:r>
              <a:rPr lang="bg-BG" altLang="bg-BG" sz="3200" b="1" dirty="0"/>
              <a:t>организирана съвкупност от логически свързани данни</a:t>
            </a:r>
            <a:r>
              <a:rPr lang="bg-BG" altLang="bg-BG" sz="3200" dirty="0"/>
              <a:t>.</a:t>
            </a:r>
          </a:p>
          <a:p>
            <a:pPr>
              <a:lnSpc>
                <a:spcPct val="90000"/>
              </a:lnSpc>
            </a:pPr>
            <a:r>
              <a:rPr lang="bg-BG" altLang="bg-BG" sz="3200" dirty="0"/>
              <a:t>На английски: </a:t>
            </a:r>
            <a:r>
              <a:rPr lang="en-US" altLang="bg-BG" sz="3200" b="1" dirty="0"/>
              <a:t>Database</a:t>
            </a:r>
            <a:r>
              <a:rPr lang="en-US" altLang="bg-BG" sz="3200" dirty="0"/>
              <a:t> (DB).</a:t>
            </a:r>
            <a:endParaRPr lang="bg-BG" altLang="bg-BG" sz="3200" dirty="0"/>
          </a:p>
          <a:p>
            <a:pPr>
              <a:lnSpc>
                <a:spcPct val="90000"/>
              </a:lnSpc>
            </a:pPr>
            <a:r>
              <a:rPr lang="bg-BG" altLang="bg-BG" sz="3200" dirty="0"/>
              <a:t>Обикновено една</a:t>
            </a:r>
            <a:r>
              <a:rPr lang="en-US" altLang="bg-BG" sz="3200" dirty="0"/>
              <a:t> </a:t>
            </a:r>
            <a:r>
              <a:rPr lang="bg-BG" altLang="bg-BG" sz="3200" b="1" dirty="0"/>
              <a:t>БД съдържа данни за една предметна област</a:t>
            </a:r>
            <a:r>
              <a:rPr lang="bg-BG" altLang="bg-BG" sz="3200" dirty="0"/>
              <a:t> (фирма, магазин, библиотека и др.)</a:t>
            </a:r>
          </a:p>
          <a:p>
            <a:pPr>
              <a:lnSpc>
                <a:spcPct val="90000"/>
              </a:lnSpc>
            </a:pPr>
            <a:r>
              <a:rPr lang="bg-BG" altLang="bg-BG" sz="3200" dirty="0"/>
              <a:t>Управлението на БД се извършва от софтуерна система, наречена </a:t>
            </a:r>
            <a:r>
              <a:rPr lang="bg-BG" altLang="bg-BG" sz="3200" b="1" dirty="0"/>
              <a:t>Система за управление на бази от данни</a:t>
            </a:r>
            <a:r>
              <a:rPr lang="bg-BG" altLang="bg-BG" sz="3200" dirty="0"/>
              <a:t> (СУБД).</a:t>
            </a:r>
          </a:p>
          <a:p>
            <a:pPr>
              <a:lnSpc>
                <a:spcPct val="90000"/>
              </a:lnSpc>
            </a:pPr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3027430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понятия (3)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08754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ЕГН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Факултетен</a:t>
                      </a:r>
                      <a:r>
                        <a:rPr lang="bg-BG" baseline="0" dirty="0"/>
                        <a:t> номер</a:t>
                      </a:r>
                      <a:endParaRPr lang="bg-BG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Презиме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Дата на</a:t>
                      </a:r>
                      <a:r>
                        <a:rPr lang="bg-BG" baseline="0" dirty="0"/>
                        <a:t> записване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Иван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07.07.2015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08.07.2015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Петър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08.08.2015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585173"/>
            <a:ext cx="103390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b="1" dirty="0"/>
              <a:t>първичен ключ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000" dirty="0"/>
              <a:t>уникален идентификатор на таблица;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000" dirty="0"/>
              <a:t>може да се състои от една колона или да е комбинация от колони;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000" dirty="0"/>
              <a:t>определя по еднозначен начин ред от таблицата т.е. във всеки момент (при различни състояния на таблицата) няма редове, в които уникалния идентификатор се повтаря.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b="1" dirty="0"/>
              <a:t>уникален ключ</a:t>
            </a:r>
            <a:r>
              <a:rPr lang="bg-BG" sz="2000" dirty="0"/>
              <a:t> – уникалният ключ</a:t>
            </a:r>
            <a:r>
              <a:rPr lang="en-US" sz="2000" dirty="0"/>
              <a:t> </a:t>
            </a:r>
            <a:r>
              <a:rPr lang="bg-BG" sz="2000" dirty="0"/>
              <a:t>е подобен на първичния; в една таблица може да има много уникални ключове, но само един се избира за първичен;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В таблицата за Студенти уникални ключове са ЕГН и Факултетен номер;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Може да изберем само един от тях за първичен ключ - Напр. ЕГН.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53968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</a:t>
            </a:r>
            <a:r>
              <a:rPr lang="bg-BG" dirty="0"/>
              <a:t>)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08754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ЕГН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Факултетен</a:t>
                      </a:r>
                      <a:r>
                        <a:rPr lang="bg-BG" baseline="0" dirty="0"/>
                        <a:t> номер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Презиме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Дата на</a:t>
                      </a:r>
                      <a:r>
                        <a:rPr lang="bg-BG" baseline="0" dirty="0"/>
                        <a:t> записване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Иван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07.07.2015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08.07.2015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Петър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08.08.2015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585173"/>
            <a:ext cx="103390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NULL</a:t>
            </a:r>
            <a:r>
              <a:rPr lang="bg-BG" sz="2000" b="1" dirty="0"/>
              <a:t> стойност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000" dirty="0"/>
              <a:t>особена стойност, която може да бъде задавана за всички атрибути, но само в случай че няма изрична забрана за това;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NULL </a:t>
            </a:r>
            <a:r>
              <a:rPr lang="bg-BG" sz="2000" dirty="0"/>
              <a:t>означава неизвестна стойност;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000" dirty="0"/>
              <a:t>За първичен ключ не са позволени </a:t>
            </a:r>
            <a:r>
              <a:rPr lang="en-US" sz="2000" dirty="0"/>
              <a:t>NULL </a:t>
            </a:r>
            <a:r>
              <a:rPr lang="bg-BG" sz="2000" dirty="0"/>
              <a:t>стойности;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2000" dirty="0"/>
              <a:t>Уникален ключ може да съдържа </a:t>
            </a:r>
            <a:r>
              <a:rPr lang="en-US" sz="2000" dirty="0"/>
              <a:t>NULL </a:t>
            </a:r>
            <a:r>
              <a:rPr lang="bg-BG" sz="2000" dirty="0"/>
              <a:t>стойности – това се решава при проектиране на БД;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/>
              <a:t>Например, в таблицата за Студенти може да е позволено презимето да не се задава, а всички останали колони са задължителни. Тогава трябва да се укаже, че колоната може да съдържа </a:t>
            </a:r>
            <a:r>
              <a:rPr lang="en-US" sz="2000" dirty="0"/>
              <a:t>NULL </a:t>
            </a:r>
            <a:r>
              <a:rPr lang="bg-BG" sz="2000" dirty="0"/>
              <a:t>стойности.</a:t>
            </a:r>
          </a:p>
        </p:txBody>
      </p:sp>
    </p:spTree>
    <p:extLst>
      <p:ext uri="{BB962C8B-B14F-4D97-AF65-F5344CB8AC3E}">
        <p14:creationId xmlns:p14="http://schemas.microsoft.com/office/powerpoint/2010/main" val="327626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понятия (5) – Външен ключ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6007"/>
          </a:xfrm>
        </p:spPr>
        <p:txBody>
          <a:bodyPr>
            <a:normAutofit fontScale="92500"/>
          </a:bodyPr>
          <a:lstStyle/>
          <a:p>
            <a:r>
              <a:rPr lang="bg-BG" dirty="0"/>
              <a:t>ВК е атрибут или комбинация от атрибути</a:t>
            </a:r>
            <a:r>
              <a:rPr lang="en-US" dirty="0"/>
              <a:t>, </a:t>
            </a:r>
            <a:r>
              <a:rPr lang="bg-BG" dirty="0"/>
              <a:t>който има съответен ПК със същия тип (комбинация от) атрибути.</a:t>
            </a:r>
          </a:p>
          <a:p>
            <a:r>
              <a:rPr lang="bg-BG" dirty="0"/>
              <a:t>ВК може да приема само </a:t>
            </a:r>
          </a:p>
          <a:p>
            <a:pPr lvl="1"/>
            <a:r>
              <a:rPr lang="bg-BG" dirty="0"/>
              <a:t>съществуващи в съответната колона (колони) на ПК (комбинация от) стойности;</a:t>
            </a:r>
          </a:p>
          <a:p>
            <a:pPr lvl="1"/>
            <a:r>
              <a:rPr lang="en-US" dirty="0"/>
              <a:t>NULL </a:t>
            </a:r>
            <a:r>
              <a:rPr lang="bg-BG" dirty="0"/>
              <a:t>стойности – в случаи, когато логиката на базата данни позволява това.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43046" y="4482757"/>
          <a:ext cx="27391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25">
                <a:tc>
                  <a:txBody>
                    <a:bodyPr/>
                    <a:lstStyle/>
                    <a:p>
                      <a:r>
                        <a:rPr lang="bg-BG" dirty="0"/>
                        <a:t>ЕГН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X-</a:t>
                      </a:r>
                      <a:r>
                        <a:rPr lang="bg-B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X-</a:t>
                      </a:r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Петър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1817" y="4920472"/>
          <a:ext cx="534330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536">
                <a:tc>
                  <a:txBody>
                    <a:bodyPr/>
                    <a:lstStyle/>
                    <a:p>
                      <a:r>
                        <a:rPr lang="bg-BG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Адрес_ид</a:t>
                      </a:r>
                      <a:endParaRPr lang="bg-BG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ЕГН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Адрес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Адрес</a:t>
                      </a:r>
                      <a:r>
                        <a:rPr lang="bg-BG" baseline="0" dirty="0"/>
                        <a:t> 1 на </a:t>
                      </a:r>
                      <a:r>
                        <a:rPr lang="en-US" dirty="0"/>
                        <a:t>X-</a:t>
                      </a:r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X-</a:t>
                      </a:r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Адрес</a:t>
                      </a:r>
                      <a:r>
                        <a:rPr lang="bg-BG" baseline="0" dirty="0"/>
                        <a:t> 2 на </a:t>
                      </a:r>
                      <a:r>
                        <a:rPr lang="en-US" dirty="0"/>
                        <a:t>X-</a:t>
                      </a:r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X-</a:t>
                      </a:r>
                      <a:r>
                        <a:rPr lang="bg-B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Адрес</a:t>
                      </a:r>
                      <a:r>
                        <a:rPr lang="bg-BG" baseline="0" dirty="0"/>
                        <a:t> 1 на </a:t>
                      </a:r>
                      <a:r>
                        <a:rPr lang="en-US" dirty="0"/>
                        <a:t>X-</a:t>
                      </a:r>
                      <a:r>
                        <a:rPr lang="bg-B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43046" y="400163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Хора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1817" y="4439347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Адреси</a:t>
            </a: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2969537" y="4626321"/>
            <a:ext cx="4573509" cy="289711"/>
          </a:xfrm>
          <a:prstGeom prst="bentConnector3">
            <a:avLst>
              <a:gd name="adj1" fmla="val 51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66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понятия (6)</a:t>
            </a:r>
            <a:endParaRPr lang="bg-BG" altLang="bg-BG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1753" y="1865786"/>
            <a:ext cx="11138171" cy="45350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altLang="bg-BG" sz="2400" b="1" dirty="0"/>
              <a:t>Ограничения (</a:t>
            </a:r>
            <a:r>
              <a:rPr lang="en-US" altLang="bg-BG" sz="2400" b="1" dirty="0"/>
              <a:t>Constraint</a:t>
            </a:r>
            <a:r>
              <a:rPr lang="bg-BG" altLang="bg-BG" sz="2400" b="1" dirty="0"/>
              <a:t>)</a:t>
            </a:r>
            <a:r>
              <a:rPr lang="bg-BG" altLang="bg-BG" sz="2400" dirty="0"/>
              <a:t> върху данните – задават се на ниво колона или ниво таблица. Определят допълнителни ограничения (освен типа) върху възможните стойности, които може да се записват в полетата на таблицата. Конкретни ограничения са: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altLang="bg-BG" sz="2000" b="1" dirty="0"/>
              <a:t>ПК</a:t>
            </a:r>
            <a:r>
              <a:rPr lang="bg-BG" altLang="bg-BG" sz="2000" dirty="0"/>
              <a:t> – колона съдържа само уникални стойности</a:t>
            </a:r>
            <a:r>
              <a:rPr lang="en-US" altLang="bg-BG" sz="2000" dirty="0"/>
              <a:t>;</a:t>
            </a:r>
            <a:endParaRPr lang="bg-BG" altLang="bg-BG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altLang="bg-BG" sz="2000" b="1" dirty="0"/>
              <a:t>ВК</a:t>
            </a:r>
            <a:r>
              <a:rPr lang="bg-BG" altLang="bg-BG" sz="2000" dirty="0"/>
              <a:t> – в колона можа да се записват само стойности, които съществуват в съответния ПК</a:t>
            </a:r>
            <a:r>
              <a:rPr lang="en-US" altLang="bg-BG" sz="2000" dirty="0"/>
              <a:t>;</a:t>
            </a:r>
            <a:endParaRPr lang="bg-BG" altLang="bg-BG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altLang="bg-BG" sz="2000" b="1" dirty="0"/>
              <a:t>(</a:t>
            </a:r>
            <a:r>
              <a:rPr lang="en-US" altLang="bg-BG" sz="2000" b="1" dirty="0"/>
              <a:t>not</a:t>
            </a:r>
            <a:r>
              <a:rPr lang="bg-BG" altLang="bg-BG" sz="2000" b="1" dirty="0"/>
              <a:t>) </a:t>
            </a:r>
            <a:r>
              <a:rPr lang="en-US" altLang="bg-BG" sz="2000" b="1" dirty="0"/>
              <a:t>null</a:t>
            </a:r>
            <a:r>
              <a:rPr lang="en-US" altLang="bg-BG" sz="2000" dirty="0"/>
              <a:t> –</a:t>
            </a:r>
            <a:r>
              <a:rPr lang="bg-BG" altLang="bg-BG" sz="2000" dirty="0"/>
              <a:t> колона (не)</a:t>
            </a:r>
            <a:r>
              <a:rPr lang="en-US" altLang="bg-BG" sz="2000" dirty="0"/>
              <a:t> </a:t>
            </a:r>
            <a:r>
              <a:rPr lang="bg-BG" altLang="bg-BG" sz="2000" dirty="0"/>
              <a:t>може да приема </a:t>
            </a:r>
            <a:r>
              <a:rPr lang="en-US" altLang="bg-BG" sz="2000" dirty="0"/>
              <a:t>null </a:t>
            </a:r>
            <a:r>
              <a:rPr lang="bg-BG" altLang="bg-BG" sz="2000" dirty="0"/>
              <a:t>стойности;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altLang="bg-BG" sz="2000" b="1" dirty="0"/>
              <a:t>стойност по подразбиране (</a:t>
            </a:r>
            <a:r>
              <a:rPr lang="en-US" altLang="bg-BG" sz="2000" b="1" dirty="0"/>
              <a:t>default</a:t>
            </a:r>
            <a:r>
              <a:rPr lang="bg-BG" altLang="bg-BG" sz="2000" b="1" dirty="0"/>
              <a:t>)</a:t>
            </a:r>
            <a:r>
              <a:rPr lang="bg-BG" altLang="bg-BG" sz="2000" dirty="0"/>
              <a:t> – стойност, която се въвежда автоматично при добавяне на запис в таблицата, ако не сме указали стойност;</a:t>
            </a:r>
            <a:endParaRPr lang="en-US" altLang="bg-BG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bg-BG" sz="2000" b="1" dirty="0"/>
              <a:t>check</a:t>
            </a:r>
            <a:r>
              <a:rPr lang="en-US" altLang="bg-BG" sz="2000" dirty="0"/>
              <a:t> – </a:t>
            </a:r>
            <a:r>
              <a:rPr lang="bg-BG" altLang="bg-BG" sz="2000" dirty="0"/>
              <a:t>задават се изрази за валидност на стойностите.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altLang="bg-BG" sz="2400" b="1" dirty="0"/>
              <a:t>СУРБД се грижи за цялостността (в частност референциалната цялостност) на данните. </a:t>
            </a:r>
            <a:r>
              <a:rPr lang="bg-BG" altLang="bg-BG" sz="2400" dirty="0"/>
              <a:t>Всички въведени данни спазват ограниченията – т.е.  операциите върху данните не могат да се изпълнят, ако резултата не спазва ограниченията.</a:t>
            </a:r>
          </a:p>
        </p:txBody>
      </p:sp>
    </p:spTree>
    <p:extLst>
      <p:ext uri="{BB962C8B-B14F-4D97-AF65-F5344CB8AC3E}">
        <p14:creationId xmlns:p14="http://schemas.microsoft.com/office/powerpoint/2010/main" val="1784363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bg-BG" altLang="bg-BG" dirty="0"/>
              <a:t>Моделиране на БД в </a:t>
            </a:r>
            <a:r>
              <a:rPr lang="en-US" altLang="bg-BG" dirty="0"/>
              <a:t>MS Access</a:t>
            </a:r>
            <a:endParaRPr lang="bg-BG" altLang="bg-BG" dirty="0"/>
          </a:p>
        </p:txBody>
      </p:sp>
      <p:pic>
        <p:nvPicPr>
          <p:cNvPr id="32772" name="Picture 4" descr="Untitled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42" y="1904794"/>
            <a:ext cx="4524375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47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0649" y="501312"/>
            <a:ext cx="11292193" cy="1325563"/>
          </a:xfrm>
        </p:spPr>
        <p:txBody>
          <a:bodyPr>
            <a:noAutofit/>
          </a:bodyPr>
          <a:lstStyle/>
          <a:p>
            <a:r>
              <a:rPr lang="bg-BG" altLang="bg-BG" dirty="0"/>
              <a:t>Модел</a:t>
            </a:r>
            <a:r>
              <a:rPr lang="bg-BG" altLang="bg-BG" sz="4800" b="1" dirty="0">
                <a:latin typeface="+mn-lt"/>
              </a:rPr>
              <a:t> </a:t>
            </a:r>
            <a:r>
              <a:rPr lang="bg-BG" altLang="bg-BG" dirty="0"/>
              <a:t>за „каталог за животни“ в </a:t>
            </a:r>
            <a:r>
              <a:rPr lang="en-US" altLang="bg-BG" dirty="0"/>
              <a:t>MySQL Workbench</a:t>
            </a:r>
            <a:endParaRPr lang="bg-BG" altLang="bg-BG" dirty="0"/>
          </a:p>
        </p:txBody>
      </p:sp>
      <p:pic>
        <p:nvPicPr>
          <p:cNvPr id="459780" name="Picture 4" descr="t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077" y="1956172"/>
            <a:ext cx="5545138" cy="43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0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ACC3-C5D3-474F-8ACE-E3D930BD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3ABA-ADAA-404E-8804-E5C4A03D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553"/>
            <a:ext cx="10515600" cy="3388401"/>
          </a:xfrm>
        </p:spPr>
        <p:txBody>
          <a:bodyPr>
            <a:normAutofit/>
          </a:bodyPr>
          <a:lstStyle/>
          <a:p>
            <a:r>
              <a:rPr lang="bg-BG" dirty="0"/>
              <a:t>М. </a:t>
            </a:r>
            <a:r>
              <a:rPr lang="bg-BG" dirty="0" err="1"/>
              <a:t>Грубер</a:t>
            </a:r>
            <a:r>
              <a:rPr lang="bg-BG" dirty="0"/>
              <a:t>, </a:t>
            </a:r>
            <a:r>
              <a:rPr lang="bg-BG" dirty="0" err="1"/>
              <a:t>Mastering</a:t>
            </a:r>
            <a:r>
              <a:rPr lang="bg-BG" dirty="0"/>
              <a:t> SQL - професионално издание - том 1 и 2, СофтПрес, ISBN: 9789546851376.</a:t>
            </a:r>
          </a:p>
          <a:p>
            <a:r>
              <a:rPr lang="bg-BG" dirty="0"/>
              <a:t>R. </a:t>
            </a:r>
            <a:r>
              <a:rPr lang="bg-BG" dirty="0" err="1"/>
              <a:t>Elmasri</a:t>
            </a:r>
            <a:r>
              <a:rPr lang="bg-BG" dirty="0"/>
              <a:t>, S. </a:t>
            </a:r>
            <a:r>
              <a:rPr lang="bg-BG" dirty="0" err="1"/>
              <a:t>Navathe</a:t>
            </a:r>
            <a:r>
              <a:rPr lang="bg-BG" dirty="0"/>
              <a:t>, Fundamentals </a:t>
            </a:r>
            <a:r>
              <a:rPr lang="bg-BG" dirty="0" err="1"/>
              <a:t>of</a:t>
            </a:r>
            <a:r>
              <a:rPr lang="bg-BG" dirty="0"/>
              <a:t> </a:t>
            </a:r>
            <a:r>
              <a:rPr lang="bg-BG" dirty="0" err="1"/>
              <a:t>Database</a:t>
            </a:r>
            <a:r>
              <a:rPr lang="bg-BG" dirty="0"/>
              <a:t> Systems, </a:t>
            </a:r>
            <a:r>
              <a:rPr lang="bg-BG" dirty="0" err="1"/>
              <a:t>Pearson</a:t>
            </a:r>
            <a:r>
              <a:rPr lang="bg-BG" dirty="0"/>
              <a:t> </a:t>
            </a:r>
            <a:r>
              <a:rPr lang="bg-BG" dirty="0" err="1"/>
              <a:t>Publ</a:t>
            </a:r>
            <a:r>
              <a:rPr lang="bg-BG" dirty="0"/>
              <a:t>., 2015, ISBN: 0133970779.</a:t>
            </a:r>
          </a:p>
          <a:p>
            <a:r>
              <a:rPr lang="bg-BG" dirty="0"/>
              <a:t>H. </a:t>
            </a:r>
            <a:r>
              <a:rPr lang="bg-BG" dirty="0" err="1"/>
              <a:t>Garcia-Molina</a:t>
            </a:r>
            <a:r>
              <a:rPr lang="bg-BG" dirty="0"/>
              <a:t>, J. </a:t>
            </a:r>
            <a:r>
              <a:rPr lang="bg-BG" dirty="0" err="1"/>
              <a:t>Ullman</a:t>
            </a:r>
            <a:r>
              <a:rPr lang="bg-BG" dirty="0"/>
              <a:t>, J. </a:t>
            </a:r>
            <a:r>
              <a:rPr lang="bg-BG" dirty="0" err="1"/>
              <a:t>Widom</a:t>
            </a:r>
            <a:r>
              <a:rPr lang="bg-BG" dirty="0"/>
              <a:t>, </a:t>
            </a:r>
            <a:r>
              <a:rPr lang="bg-BG" dirty="0" err="1"/>
              <a:t>Database</a:t>
            </a:r>
            <a:r>
              <a:rPr lang="bg-BG" dirty="0"/>
              <a:t> Systems: </a:t>
            </a:r>
            <a:r>
              <a:rPr lang="bg-BG" dirty="0" err="1"/>
              <a:t>The</a:t>
            </a:r>
            <a:r>
              <a:rPr lang="bg-BG" dirty="0"/>
              <a:t> </a:t>
            </a:r>
            <a:r>
              <a:rPr lang="bg-BG" dirty="0" err="1"/>
              <a:t>Complete</a:t>
            </a:r>
            <a:r>
              <a:rPr lang="bg-BG" dirty="0"/>
              <a:t> </a:t>
            </a:r>
            <a:r>
              <a:rPr lang="bg-BG" dirty="0" err="1"/>
              <a:t>Book</a:t>
            </a:r>
            <a:r>
              <a:rPr lang="bg-BG" dirty="0"/>
              <a:t>, </a:t>
            </a:r>
            <a:r>
              <a:rPr lang="bg-BG" dirty="0" err="1"/>
              <a:t>Pearson</a:t>
            </a:r>
            <a:r>
              <a:rPr lang="bg-BG" dirty="0"/>
              <a:t> </a:t>
            </a:r>
            <a:r>
              <a:rPr lang="bg-BG" dirty="0" err="1"/>
              <a:t>Publ</a:t>
            </a:r>
            <a:r>
              <a:rPr lang="bg-BG" dirty="0"/>
              <a:t>, 2008, ISBN: 0131873253.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42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bg-BG" dirty="0"/>
              <a:t>Основни операции в БД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bg-BG" altLang="bg-BG" sz="3200" dirty="0"/>
              <a:t>Основни операции (дейности) върху БД са:</a:t>
            </a:r>
          </a:p>
          <a:p>
            <a:r>
              <a:rPr lang="bg-BG" altLang="bg-BG" sz="3200" b="1" dirty="0"/>
              <a:t>Съхранение</a:t>
            </a:r>
            <a:r>
              <a:rPr lang="en-US" altLang="bg-BG" sz="3200" b="1" dirty="0"/>
              <a:t> </a:t>
            </a:r>
            <a:r>
              <a:rPr lang="bg-BG" altLang="bg-BG" sz="3200" b="1" dirty="0"/>
              <a:t>и актуализиране на данните:</a:t>
            </a:r>
            <a:endParaRPr lang="en-US" altLang="bg-BG" sz="3200" b="1" dirty="0"/>
          </a:p>
          <a:p>
            <a:pPr lvl="1"/>
            <a:r>
              <a:rPr lang="bg-BG" altLang="bg-BG" sz="3200" dirty="0"/>
              <a:t>Въвеждане – </a:t>
            </a:r>
            <a:r>
              <a:rPr lang="en-US" altLang="bg-BG" sz="3200" dirty="0"/>
              <a:t>insert;</a:t>
            </a:r>
          </a:p>
          <a:p>
            <a:pPr lvl="1"/>
            <a:r>
              <a:rPr lang="bg-BG" altLang="bg-BG" sz="3200" dirty="0"/>
              <a:t>Промяна – </a:t>
            </a:r>
            <a:r>
              <a:rPr lang="en-US" altLang="bg-BG" sz="3200" dirty="0"/>
              <a:t>update;</a:t>
            </a:r>
          </a:p>
          <a:p>
            <a:pPr lvl="1"/>
            <a:r>
              <a:rPr lang="bg-BG" altLang="bg-BG" sz="3200" dirty="0"/>
              <a:t>Изтриване – </a:t>
            </a:r>
            <a:r>
              <a:rPr lang="en-US" altLang="bg-BG" sz="3200" dirty="0"/>
              <a:t>delete</a:t>
            </a:r>
            <a:r>
              <a:rPr lang="bg-BG" altLang="bg-BG" sz="3200" dirty="0"/>
              <a:t>.</a:t>
            </a:r>
            <a:endParaRPr lang="en-US" altLang="bg-BG" sz="3200" dirty="0"/>
          </a:p>
          <a:p>
            <a:r>
              <a:rPr lang="bg-BG" altLang="bg-BG" sz="3200" b="1" dirty="0"/>
              <a:t>Извличане</a:t>
            </a:r>
            <a:r>
              <a:rPr lang="bg-BG" altLang="bg-BG" sz="3200" dirty="0"/>
              <a:t> </a:t>
            </a:r>
            <a:r>
              <a:rPr lang="bg-BG" altLang="bg-BG" sz="3200" b="1" dirty="0"/>
              <a:t>и обработка на данни</a:t>
            </a:r>
            <a:r>
              <a:rPr lang="en-US" altLang="bg-BG" sz="3200" dirty="0"/>
              <a:t> – select</a:t>
            </a:r>
            <a:r>
              <a:rPr lang="bg-BG" altLang="bg-BG" sz="3200" dirty="0"/>
              <a:t>.</a:t>
            </a:r>
          </a:p>
          <a:p>
            <a:r>
              <a:rPr lang="bg-BG" altLang="bg-BG" sz="3200" dirty="0"/>
              <a:t>Понякога</a:t>
            </a:r>
            <a:r>
              <a:rPr lang="en-US" altLang="bg-BG" sz="3200" dirty="0"/>
              <a:t>,</a:t>
            </a:r>
            <a:r>
              <a:rPr lang="bg-BG" altLang="bg-BG" sz="3200" dirty="0"/>
              <a:t> тези операции се описват с термина </a:t>
            </a:r>
            <a:r>
              <a:rPr lang="en-US" altLang="bg-BG" sz="3200" b="1" dirty="0"/>
              <a:t>CRUD (Create, Read, Update, Delete)</a:t>
            </a:r>
            <a:r>
              <a:rPr lang="en-US" altLang="bg-BG" sz="3200" dirty="0"/>
              <a:t>.</a:t>
            </a:r>
            <a:endParaRPr lang="bg-BG" altLang="bg-BG" sz="3200" dirty="0"/>
          </a:p>
        </p:txBody>
      </p:sp>
    </p:spTree>
    <p:extLst>
      <p:ext uri="{BB962C8B-B14F-4D97-AF65-F5344CB8AC3E}">
        <p14:creationId xmlns:p14="http://schemas.microsoft.com/office/powerpoint/2010/main" val="383303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AF16-7A8E-4708-AA8F-6009F5C4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/>
              <a:t>Система за управление на бази от данни (СУБД)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307E-82BE-44C2-A6FD-953B2AD5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altLang="bg-BG" b="1" dirty="0"/>
              <a:t>СУБД е софтуерно приложение</a:t>
            </a:r>
            <a:r>
              <a:rPr lang="bg-BG" altLang="bg-BG" dirty="0"/>
              <a:t>, което поддържа дейности за </a:t>
            </a:r>
            <a:r>
              <a:rPr lang="bg-BG" altLang="bg-BG" b="1" dirty="0"/>
              <a:t>съхранение, обработка и достъп до данните.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altLang="bg-BG" dirty="0"/>
              <a:t>Една СУБД може да управлява едновременно няколко БД.</a:t>
            </a:r>
            <a:endParaRPr lang="en-US" altLang="bg-BG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bg-BG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altLang="bg-BG" b="1" dirty="0"/>
              <a:t>СУБД предоставя универсални и стандартни възможности за работа с различни БД.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altLang="bg-BG" dirty="0"/>
              <a:t>БД, обикновено, се използват от различни софтуерни инструменти и се интегрират в цялостни софтуерни приложения.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523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bg-BG" dirty="0"/>
              <a:t>Начин на работа със СУБД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0072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altLang="bg-BG" b="1" dirty="0"/>
              <a:t>Потребителите</a:t>
            </a:r>
            <a:r>
              <a:rPr lang="bg-BG" altLang="bg-BG" dirty="0"/>
              <a:t> познават и </a:t>
            </a:r>
            <a:r>
              <a:rPr lang="bg-BG" altLang="bg-BG" b="1" dirty="0"/>
              <a:t>работят само с логическия модел на данните</a:t>
            </a:r>
            <a:r>
              <a:rPr lang="bg-BG" altLang="bg-BG" dirty="0"/>
              <a:t>.</a:t>
            </a:r>
          </a:p>
          <a:p>
            <a:pPr>
              <a:lnSpc>
                <a:spcPct val="90000"/>
              </a:lnSpc>
            </a:pPr>
            <a:r>
              <a:rPr lang="bg-BG" altLang="bg-BG" b="1" dirty="0"/>
              <a:t>Потребителите създават заявки </a:t>
            </a:r>
            <a:r>
              <a:rPr lang="bg-BG" altLang="bg-BG" dirty="0"/>
              <a:t>(като текст или с графични форми) на езици, </a:t>
            </a:r>
            <a:r>
              <a:rPr lang="bg-BG" altLang="bg-BG" b="1" dirty="0"/>
              <a:t>разбираеми за СУБД и получават резултат </a:t>
            </a:r>
            <a:r>
              <a:rPr lang="bg-BG" altLang="bg-BG" dirty="0"/>
              <a:t>в определен очакван формат.</a:t>
            </a:r>
          </a:p>
          <a:p>
            <a:pPr>
              <a:lnSpc>
                <a:spcPct val="90000"/>
              </a:lnSpc>
            </a:pPr>
            <a:r>
              <a:rPr lang="bg-BG" altLang="bg-BG" dirty="0"/>
              <a:t>За някои от видовете БД (напр. релационните) езиците и начините за съхранение на данни са стандартизирани.</a:t>
            </a:r>
          </a:p>
          <a:p>
            <a:pPr>
              <a:lnSpc>
                <a:spcPct val="90000"/>
              </a:lnSpc>
            </a:pPr>
            <a:r>
              <a:rPr lang="bg-BG" altLang="bg-BG" dirty="0"/>
              <a:t>Езикът </a:t>
            </a:r>
            <a:r>
              <a:rPr lang="en-US" altLang="bg-BG" b="1" dirty="0"/>
              <a:t>SQL </a:t>
            </a:r>
            <a:r>
              <a:rPr lang="bg-BG" altLang="bg-BG" b="1" dirty="0"/>
              <a:t>е</a:t>
            </a:r>
            <a:r>
              <a:rPr lang="bg-BG" altLang="bg-BG" dirty="0"/>
              <a:t> такъв </a:t>
            </a:r>
            <a:r>
              <a:rPr lang="bg-BG" altLang="bg-BG" b="1" dirty="0"/>
              <a:t>стандартен език за работа с релационни бази данни.</a:t>
            </a:r>
          </a:p>
        </p:txBody>
      </p:sp>
    </p:spTree>
    <p:extLst>
      <p:ext uri="{BB962C8B-B14F-4D97-AF65-F5344CB8AC3E}">
        <p14:creationId xmlns:p14="http://schemas.microsoft.com/office/powerpoint/2010/main" val="385468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48C5-B5CC-4537-B147-541B0A99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/>
              <a:t>Архитектури при работа с БД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824D-13DD-4C00-AFC4-6F8CC4F9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altLang="bg-BG" dirty="0"/>
              <a:t>Как точно се осъществява </a:t>
            </a:r>
            <a:r>
              <a:rPr lang="bg-BG" altLang="bg-BG" b="1" dirty="0"/>
              <a:t>комуникацията между софтуерно приложение и БД </a:t>
            </a:r>
            <a:r>
              <a:rPr lang="bg-BG" altLang="bg-BG" dirty="0"/>
              <a:t>зависи от поддържаните от конкретната СУБД архитектурни възможности за комуникация?</a:t>
            </a:r>
            <a:endParaRPr lang="en-US" altLang="bg-BG" dirty="0"/>
          </a:p>
          <a:p>
            <a:pPr>
              <a:lnSpc>
                <a:spcPct val="80000"/>
              </a:lnSpc>
            </a:pPr>
            <a:endParaRPr lang="bg-BG" altLang="bg-BG" sz="3200" b="1" dirty="0"/>
          </a:p>
          <a:p>
            <a:pPr>
              <a:lnSpc>
                <a:spcPct val="80000"/>
              </a:lnSpc>
            </a:pPr>
            <a:r>
              <a:rPr lang="bg-BG" altLang="bg-BG" sz="3200" b="1" dirty="0"/>
              <a:t>Клиент-сървър архитектура</a:t>
            </a:r>
            <a:endParaRPr lang="bg-BG" altLang="bg-BG" sz="3200" dirty="0"/>
          </a:p>
          <a:p>
            <a:pPr>
              <a:lnSpc>
                <a:spcPct val="80000"/>
              </a:lnSpc>
            </a:pPr>
            <a:r>
              <a:rPr lang="bg-BG" altLang="bg-BG" sz="3200" b="1" dirty="0"/>
              <a:t>Интегрирана архитектура</a:t>
            </a:r>
            <a:endParaRPr lang="bg-BG" altLang="bg-BG" sz="24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846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042C-A61E-4790-A582-D726BDBF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/>
              <a:t>Клиент-сървър архитектура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7229-BDC1-496B-9AE6-65A3C1FF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altLang="bg-BG" b="1" dirty="0"/>
              <a:t>СУБД е сървър</a:t>
            </a:r>
            <a:r>
              <a:rPr lang="bg-BG" altLang="bg-BG" dirty="0"/>
              <a:t> (програма работеща постоянно);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altLang="bg-BG" b="1" dirty="0"/>
              <a:t>Всички останали приложения са клиенти</a:t>
            </a:r>
            <a:r>
              <a:rPr lang="bg-BG" altLang="bg-BG" dirty="0"/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altLang="bg-BG" dirty="0"/>
              <a:t>Клиентът подават заявка (</a:t>
            </a:r>
            <a:r>
              <a:rPr lang="en-US" altLang="bg-BG" dirty="0"/>
              <a:t>request</a:t>
            </a:r>
            <a:r>
              <a:rPr lang="bg-BG" altLang="bg-BG" dirty="0"/>
              <a:t>) към СУБД и очаква отговор</a:t>
            </a:r>
            <a:r>
              <a:rPr lang="en-US" altLang="bg-BG" dirty="0"/>
              <a:t> (response)</a:t>
            </a:r>
            <a:r>
              <a:rPr lang="bg-BG" altLang="bg-BG" dirty="0"/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altLang="bg-BG" dirty="0"/>
              <a:t>СУБД извършва изискваните действия и връща отговор;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altLang="bg-BG" dirty="0"/>
              <a:t>комуникацията се извършва по определени стандарти/ протоколи/езици;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altLang="bg-BG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altLang="bg-BG" b="1" dirty="0"/>
              <a:t>Повечето СУБД използват клиент-сървър архитектура</a:t>
            </a:r>
            <a:r>
              <a:rPr lang="bg-BG" altLang="bg-BG" dirty="0"/>
              <a:t> – Microsoft </a:t>
            </a:r>
            <a:r>
              <a:rPr lang="en-US" altLang="bg-BG" dirty="0"/>
              <a:t>SQL Server, Oracle</a:t>
            </a:r>
            <a:r>
              <a:rPr lang="bg-BG" altLang="bg-BG" dirty="0"/>
              <a:t> </a:t>
            </a:r>
            <a:r>
              <a:rPr lang="bg-BG" altLang="bg-BG" dirty="0" err="1"/>
              <a:t>Database</a:t>
            </a:r>
            <a:r>
              <a:rPr lang="en-US" altLang="bg-BG" dirty="0"/>
              <a:t>, MySQL (Oracle)</a:t>
            </a:r>
            <a:r>
              <a:rPr lang="bg-BG" altLang="bg-BG" dirty="0"/>
              <a:t>, </a:t>
            </a:r>
            <a:r>
              <a:rPr lang="en-US" altLang="bg-BG" dirty="0"/>
              <a:t>PostgreSQL</a:t>
            </a:r>
            <a:r>
              <a:rPr lang="bg-BG" altLang="bg-BG" dirty="0"/>
              <a:t>, IBM DB2 и мн. др.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039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bg-BG" dirty="0"/>
              <a:t>Схема на клиент-сървър архитектура при работа с БД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10192896" y="2510324"/>
            <a:ext cx="12896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БД 1</a:t>
            </a:r>
            <a:r>
              <a:rPr lang="en-US" dirty="0"/>
              <a:t> (</a:t>
            </a:r>
            <a:r>
              <a:rPr lang="bg-BG" dirty="0"/>
              <a:t>файл/</a:t>
            </a:r>
            <a:r>
              <a:rPr lang="bg-BG" dirty="0" err="1"/>
              <a:t>ове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1231269" y="4429959"/>
            <a:ext cx="16296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/>
              <a:t>Клиент </a:t>
            </a:r>
            <a:r>
              <a:rPr lang="en-US" dirty="0"/>
              <a:t>n</a:t>
            </a:r>
            <a:r>
              <a:rPr lang="bg-BG" dirty="0"/>
              <a:t> (програма)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1269" y="3715339"/>
            <a:ext cx="16296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6672106" y="2386191"/>
            <a:ext cx="162962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/>
              <a:t>СУБД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60892" y="2828518"/>
            <a:ext cx="3811214" cy="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61565" y="2325658"/>
            <a:ext cx="2009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заявка (</a:t>
            </a:r>
            <a:r>
              <a:rPr lang="en-US" dirty="0"/>
              <a:t>request</a:t>
            </a:r>
            <a:r>
              <a:rPr lang="bg-BG" dirty="0"/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860892" y="3005798"/>
            <a:ext cx="3811214" cy="24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69672" y="3005101"/>
            <a:ext cx="2009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отговор (</a:t>
            </a:r>
            <a:r>
              <a:rPr lang="en-US" dirty="0"/>
              <a:t>response</a:t>
            </a:r>
            <a:r>
              <a:rPr lang="bg-BG" dirty="0"/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60892" y="4634108"/>
            <a:ext cx="3811214" cy="1111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860892" y="4835974"/>
            <a:ext cx="3811214" cy="577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03678" y="2666068"/>
            <a:ext cx="16296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/>
              <a:t>Клиент 1 (програма)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89281" y="3484485"/>
            <a:ext cx="81978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bg-BG" dirty="0"/>
          </a:p>
        </p:txBody>
      </p:sp>
      <p:sp>
        <p:nvSpPr>
          <p:cNvPr id="37" name="TextBox 36"/>
          <p:cNvSpPr txBox="1"/>
          <p:nvPr/>
        </p:nvSpPr>
        <p:spPr>
          <a:xfrm>
            <a:off x="10192896" y="4490618"/>
            <a:ext cx="12896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БД </a:t>
            </a:r>
            <a:r>
              <a:rPr lang="en-US" dirty="0"/>
              <a:t>m (</a:t>
            </a:r>
            <a:r>
              <a:rPr lang="bg-BG" dirty="0"/>
              <a:t>файл/</a:t>
            </a:r>
            <a:r>
              <a:rPr lang="bg-BG" dirty="0" err="1"/>
              <a:t>ове</a:t>
            </a:r>
            <a:r>
              <a:rPr lang="bg-BG" dirty="0"/>
              <a:t>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300274" y="2822768"/>
            <a:ext cx="77904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301729" y="4813784"/>
            <a:ext cx="787552" cy="37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3"/>
          <p:cNvSpPr>
            <a:spLocks noChangeArrowheads="1"/>
          </p:cNvSpPr>
          <p:nvPr/>
        </p:nvSpPr>
        <p:spPr bwMode="auto">
          <a:xfrm>
            <a:off x="9058597" y="2386191"/>
            <a:ext cx="881151" cy="3524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round/>
            <a:headEnd/>
            <a:tailEnd/>
          </a:ln>
          <a:scene3d>
            <a:camera prst="legacyPerspectiveTop">
              <a:rot lat="18300000" lon="0" rev="0"/>
            </a:camera>
            <a:lightRig rig="legacyFlat3" dir="b"/>
          </a:scene3d>
          <a:sp3d extrusionH="7366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9089281" y="4356986"/>
            <a:ext cx="881151" cy="3524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round/>
            <a:headEnd/>
            <a:tailEnd/>
          </a:ln>
          <a:scene3d>
            <a:camera prst="legacyPerspectiveTop">
              <a:rot lat="18300000" lon="0" rev="0"/>
            </a:camera>
            <a:lightRig rig="legacyFlat3" dir="b"/>
          </a:scene3d>
          <a:sp3d extrusionH="7366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bg-BG" dirty="0"/>
              <a:t>Интегрирана архитектура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9"/>
            <a:ext cx="10515600" cy="50688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altLang="bg-BG" dirty="0"/>
              <a:t>В някои случаи, средствата за работа са неразделни от базата данни</a:t>
            </a:r>
            <a:r>
              <a:rPr lang="en-US" altLang="bg-BG" dirty="0"/>
              <a:t>.</a:t>
            </a:r>
            <a:endParaRPr lang="bg-BG" altLang="bg-B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bg-B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altLang="bg-BG" b="1" dirty="0"/>
              <a:t>Представители: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bg-BG" b="1" i="1" dirty="0"/>
              <a:t>MS Access</a:t>
            </a:r>
            <a:r>
              <a:rPr lang="bg-BG" altLang="bg-BG" b="1" i="1" dirty="0"/>
              <a:t> </a:t>
            </a:r>
            <a:r>
              <a:rPr lang="bg-BG" altLang="bg-BG" dirty="0"/>
              <a:t>– предоставя възможност за опростена работа с базата данни. Предоставя се единен потребителски интерфейс при отваряне на файл </a:t>
            </a:r>
            <a:r>
              <a:rPr lang="en-US" altLang="bg-BG" dirty="0"/>
              <a:t>– </a:t>
            </a:r>
            <a:r>
              <a:rPr lang="bg-BG" altLang="bg-BG" dirty="0"/>
              <a:t>стартира</a:t>
            </a:r>
            <a:r>
              <a:rPr lang="en-US" altLang="bg-BG" dirty="0"/>
              <a:t> </a:t>
            </a:r>
            <a:r>
              <a:rPr lang="bg-BG" altLang="bg-BG" dirty="0"/>
              <a:t>се автоматично </a:t>
            </a:r>
            <a:r>
              <a:rPr lang="en-US" altLang="bg-BG" dirty="0" err="1"/>
              <a:t>DBEngine</a:t>
            </a:r>
            <a:r>
              <a:rPr lang="bg-BG" altLang="bg-BG" dirty="0"/>
              <a:t> (може да се достъпва и през програмен интерфейс).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bg-BG" b="1" i="1" dirty="0" err="1"/>
              <a:t>SQLLite</a:t>
            </a:r>
            <a:r>
              <a:rPr lang="en-US" altLang="bg-BG" dirty="0"/>
              <a:t> </a:t>
            </a:r>
            <a:r>
              <a:rPr lang="bg-BG" altLang="bg-BG" dirty="0"/>
              <a:t>– не се нуждае от инсталация. Представлява библиотека, написана на </a:t>
            </a:r>
            <a:r>
              <a:rPr lang="en-US" altLang="bg-BG" dirty="0"/>
              <a:t>C</a:t>
            </a:r>
            <a:r>
              <a:rPr lang="bg-BG" altLang="bg-BG" dirty="0"/>
              <a:t>, която се включва при създаване на конкретно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268937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9305</TotalTime>
  <Words>2095</Words>
  <Application>Microsoft Office PowerPoint</Application>
  <PresentationFormat>Widescreen</PresentationFormat>
  <Paragraphs>298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19. Бази от данни</vt:lpstr>
      <vt:lpstr>База от данни</vt:lpstr>
      <vt:lpstr>Основни операции в БД</vt:lpstr>
      <vt:lpstr>Система за управление на бази от данни (СУБД)</vt:lpstr>
      <vt:lpstr>Начин на работа със СУБД</vt:lpstr>
      <vt:lpstr>Архитектури при работа с БД</vt:lpstr>
      <vt:lpstr>Клиент-сървър архитектура</vt:lpstr>
      <vt:lpstr>Схема на клиент-сървър архитектура при работа с БД</vt:lpstr>
      <vt:lpstr>Интегрирана архитектура</vt:lpstr>
      <vt:lpstr>Предметна област на БД</vt:lpstr>
      <vt:lpstr>Модел на обектите и съхранявани данни</vt:lpstr>
      <vt:lpstr>Примерни обекти и характеристиките им за „Магазин“</vt:lpstr>
      <vt:lpstr>Примерни обекти за „Уеб магазин“</vt:lpstr>
      <vt:lpstr>Видове връзки между обектите</vt:lpstr>
      <vt:lpstr>Модели на представяне на данните </vt:lpstr>
      <vt:lpstr>Релационни БД</vt:lpstr>
      <vt:lpstr>Основни сведения за РБД</vt:lpstr>
      <vt:lpstr>Таблица (релация) Студенти. Основни понятия (1) </vt:lpstr>
      <vt:lpstr>Основни понятия (2) </vt:lpstr>
      <vt:lpstr>Основни понятия (3) </vt:lpstr>
      <vt:lpstr>Основни понятия (4) </vt:lpstr>
      <vt:lpstr>Основни понятия (5) – Външен ключ</vt:lpstr>
      <vt:lpstr>Основни понятия (6)</vt:lpstr>
      <vt:lpstr>Моделиране на БД в MS Access</vt:lpstr>
      <vt:lpstr>Модел за „каталог за животни“ в MySQL Workbench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1.Въведение в програмирането в Интернет </dc:title>
  <dc:creator>Emil Hadjikolev</dc:creator>
  <cp:lastModifiedBy>Emil Hadjikolev</cp:lastModifiedBy>
  <cp:revision>387</cp:revision>
  <dcterms:created xsi:type="dcterms:W3CDTF">2019-04-07T06:26:30Z</dcterms:created>
  <dcterms:modified xsi:type="dcterms:W3CDTF">2020-08-28T12:10:05Z</dcterms:modified>
</cp:coreProperties>
</file>