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6" r:id="rId21"/>
    <p:sldId id="347" r:id="rId22"/>
    <p:sldId id="348" r:id="rId23"/>
    <p:sldId id="351" r:id="rId24"/>
    <p:sldId id="296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software_architecture_design/architecture_models.htm" TargetMode="External"/><Relationship Id="rId13" Type="http://schemas.openxmlformats.org/officeDocument/2006/relationships/hyperlink" Target="https://en.wikipedia.org/wiki/Presentation%E2%80%93abstraction%E2%80%93control" TargetMode="External"/><Relationship Id="rId3" Type="http://schemas.openxmlformats.org/officeDocument/2006/relationships/hyperlink" Target="http://www.cs.cmu.edu/afs/cs/project/able/ftp/intro_softarch/intro_softarch.pdf" TargetMode="External"/><Relationship Id="rId7" Type="http://schemas.openxmlformats.org/officeDocument/2006/relationships/hyperlink" Target="https://medium.com/@bbc4468/centralized-vs-decentralized-vs-distributed-41d92d463868#.wrhzz4lyo" TargetMode="External"/><Relationship Id="rId12" Type="http://schemas.openxmlformats.org/officeDocument/2006/relationships/hyperlink" Target="http://geekswithblogs.net/dlussier/archive/2009/11/21/136454.aspx" TargetMode="External"/><Relationship Id="rId2" Type="http://schemas.openxmlformats.org/officeDocument/2006/relationships/hyperlink" Target="https://resources.sei.cmu.edu/asset_files/FactSheet/2010_010_001_5138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istory-computer.com/Internet/Birth/Baran.html" TargetMode="External"/><Relationship Id="rId11" Type="http://schemas.openxmlformats.org/officeDocument/2006/relationships/hyperlink" Target="https://en.wikipedia.org/wiki/Model%E2%80%93view%E2%80%93controller" TargetMode="External"/><Relationship Id="rId5" Type="http://schemas.openxmlformats.org/officeDocument/2006/relationships/hyperlink" Target="https://en.wikipedia.org/wiki/Software_architecture" TargetMode="External"/><Relationship Id="rId10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ee658117.aspx" TargetMode="External"/><Relationship Id="rId9" Type="http://schemas.openxmlformats.org/officeDocument/2006/relationships/hyperlink" Target="https://en.wikipedia.org/wiki/Client%E2%80%93server_mode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89268" cy="2387600"/>
          </a:xfrm>
        </p:spPr>
        <p:txBody>
          <a:bodyPr>
            <a:normAutofit/>
          </a:bodyPr>
          <a:lstStyle/>
          <a:p>
            <a:r>
              <a:rPr lang="en-US" altLang="bg-BG" i="1" dirty="0"/>
              <a:t>20.</a:t>
            </a:r>
            <a:r>
              <a:rPr lang="bg-BG" altLang="bg-BG" i="1" dirty="0"/>
              <a:t> Софтуерни архитектури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</a:t>
            </a:r>
            <a:r>
              <a:rPr lang="bg-BG" altLang="bg-BG" dirty="0" err="1"/>
              <a:t>Хаджиколев</a:t>
            </a:r>
            <a:endParaRPr lang="bg-BG" altLang="bg-BG" dirty="0"/>
          </a:p>
          <a:p>
            <a:r>
              <a:rPr lang="bg-BG" altLang="bg-BG" dirty="0"/>
              <a:t>Доц. Станка </a:t>
            </a:r>
            <a:r>
              <a:rPr lang="bg-BG" altLang="bg-BG" dirty="0" err="1"/>
              <a:t>Хаджиколева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Видове клиент-сървър архитектури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79349" cy="4885210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Тънък клиент (</a:t>
            </a:r>
            <a:r>
              <a:rPr lang="en-US" b="1" dirty="0"/>
              <a:t>Thin client</a:t>
            </a:r>
            <a:r>
              <a:rPr lang="bg-BG" b="1" dirty="0"/>
              <a:t>)</a:t>
            </a:r>
            <a:endParaRPr lang="en-US" b="1" dirty="0"/>
          </a:p>
          <a:p>
            <a:pPr lvl="1"/>
            <a:r>
              <a:rPr lang="bg-BG" b="1" i="1" dirty="0"/>
              <a:t>основната работна логика се изпълнява на сървъра;</a:t>
            </a:r>
            <a:endParaRPr lang="en-US" b="1" i="1" dirty="0"/>
          </a:p>
          <a:p>
            <a:pPr lvl="1"/>
            <a:r>
              <a:rPr lang="bg-BG" b="1" i="1" dirty="0"/>
              <a:t>клиента само представя резултатите</a:t>
            </a:r>
            <a:r>
              <a:rPr lang="bg-BG" dirty="0"/>
              <a:t>;</a:t>
            </a:r>
            <a:endParaRPr lang="en-US" dirty="0"/>
          </a:p>
          <a:p>
            <a:pPr lvl="1"/>
            <a:r>
              <a:rPr lang="bg-BG" dirty="0"/>
              <a:t>примери: уеб страници</a:t>
            </a:r>
            <a:r>
              <a:rPr lang="en-US" dirty="0"/>
              <a:t>; </a:t>
            </a:r>
            <a:r>
              <a:rPr lang="bg-BG" dirty="0"/>
              <a:t>уеб </a:t>
            </a:r>
          </a:p>
          <a:p>
            <a:r>
              <a:rPr lang="bg-BG" b="1" dirty="0"/>
              <a:t>Дебел клиент (</a:t>
            </a:r>
            <a:r>
              <a:rPr lang="en-US" b="1" dirty="0"/>
              <a:t>Fat client</a:t>
            </a:r>
            <a:r>
              <a:rPr lang="bg-BG" b="1" dirty="0"/>
              <a:t>)</a:t>
            </a:r>
          </a:p>
          <a:p>
            <a:pPr lvl="1"/>
            <a:r>
              <a:rPr lang="bg-BG" b="1" i="1" dirty="0"/>
              <a:t>сървъра се грижи основно за съхранение на данните</a:t>
            </a:r>
          </a:p>
          <a:p>
            <a:pPr lvl="1"/>
            <a:r>
              <a:rPr lang="bg-BG" b="1" i="1" dirty="0"/>
              <a:t>работната логика се изпълнява в клиентското приложение</a:t>
            </a:r>
          </a:p>
          <a:p>
            <a:pPr lvl="1"/>
            <a:r>
              <a:rPr lang="bg-BG" dirty="0"/>
              <a:t>обикновено има графичен интерфейс</a:t>
            </a:r>
            <a:r>
              <a:rPr lang="en-US" dirty="0"/>
              <a:t>, </a:t>
            </a:r>
            <a:r>
              <a:rPr lang="bg-BG" dirty="0"/>
              <a:t>който допълнително „утежнява“ приложението</a:t>
            </a:r>
          </a:p>
          <a:p>
            <a:pPr lvl="1"/>
            <a:r>
              <a:rPr lang="bg-BG" dirty="0"/>
              <a:t>примери:</a:t>
            </a:r>
          </a:p>
          <a:p>
            <a:pPr lvl="2"/>
            <a:r>
              <a:rPr lang="bg-BG" dirty="0"/>
              <a:t>десктоп и мобилни приложения</a:t>
            </a:r>
          </a:p>
          <a:p>
            <a:pPr lvl="2"/>
            <a:r>
              <a:rPr lang="bg-BG" dirty="0"/>
              <a:t>други уеб приложения като </a:t>
            </a:r>
            <a:r>
              <a:rPr lang="en-US" dirty="0"/>
              <a:t>Java </a:t>
            </a:r>
            <a:r>
              <a:rPr lang="bg-BG" dirty="0" err="1"/>
              <a:t>аплети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java web start</a:t>
            </a:r>
            <a:r>
              <a:rPr lang="bg-BG" dirty="0"/>
              <a:t> (бързо забравени технологии) , флаш приложения (нежелана технологии)</a:t>
            </a:r>
            <a:r>
              <a:rPr lang="en-US" dirty="0"/>
              <a:t>;</a:t>
            </a:r>
          </a:p>
          <a:p>
            <a:r>
              <a:rPr lang="bg-BG" dirty="0"/>
              <a:t>При някои уеб приложения може да има клиентска логика реализирана чрез </a:t>
            </a:r>
            <a:r>
              <a:rPr lang="en-US" dirty="0"/>
              <a:t>JavaScript – </a:t>
            </a:r>
            <a:r>
              <a:rPr lang="bg-BG" dirty="0"/>
              <a:t>тогава клиентските страници не са дебели (не съдържат </a:t>
            </a:r>
            <a:r>
              <a:rPr lang="en-US" dirty="0"/>
              <a:t>GUI</a:t>
            </a:r>
            <a:r>
              <a:rPr lang="bg-BG" dirty="0"/>
              <a:t>-логика – тя се поддържа от браузъра), но не са и тънки (имат бизнес логика).</a:t>
            </a:r>
          </a:p>
        </p:txBody>
      </p:sp>
    </p:spTree>
    <p:extLst>
      <p:ext uri="{BB962C8B-B14F-4D97-AF65-F5344CB8AC3E}">
        <p14:creationId xmlns:p14="http://schemas.microsoft.com/office/powerpoint/2010/main" val="20383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Трислойни архитектури (1)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357"/>
            <a:ext cx="10515600" cy="4212077"/>
          </a:xfrm>
        </p:spPr>
        <p:txBody>
          <a:bodyPr>
            <a:normAutofit/>
          </a:bodyPr>
          <a:lstStyle/>
          <a:p>
            <a:r>
              <a:rPr lang="bg-BG" dirty="0"/>
              <a:t>При трислойните архитектури, логиката на приложението се разделя на три нива:</a:t>
            </a:r>
          </a:p>
          <a:p>
            <a:pPr lvl="1"/>
            <a:r>
              <a:rPr lang="bg-BG" sz="2400" b="1" dirty="0"/>
              <a:t>Представително ниво </a:t>
            </a:r>
            <a:r>
              <a:rPr lang="bg-BG" sz="2400" dirty="0"/>
              <a:t>(</a:t>
            </a:r>
            <a:r>
              <a:rPr lang="en-US" sz="2400" b="1" dirty="0"/>
              <a:t>presentation</a:t>
            </a:r>
            <a:r>
              <a:rPr lang="en-US" sz="2400" dirty="0"/>
              <a:t> tier</a:t>
            </a:r>
            <a:r>
              <a:rPr lang="bg-BG" sz="2400" dirty="0"/>
              <a:t>) – потребителски интерфейс – уеб страници или форми с </a:t>
            </a:r>
            <a:r>
              <a:rPr lang="en-US" sz="2400" dirty="0"/>
              <a:t>GUI</a:t>
            </a:r>
            <a:r>
              <a:rPr lang="bg-BG" sz="2400" dirty="0"/>
              <a:t>;</a:t>
            </a:r>
          </a:p>
          <a:p>
            <a:pPr lvl="1"/>
            <a:r>
              <a:rPr lang="bg-BG" sz="2400" b="1" dirty="0"/>
              <a:t>Приложно</a:t>
            </a:r>
            <a:r>
              <a:rPr lang="en-US" sz="2400" b="1" dirty="0"/>
              <a:t>/</a:t>
            </a:r>
            <a:r>
              <a:rPr lang="bg-BG" sz="2400" b="1" dirty="0"/>
              <a:t>логическо ниво </a:t>
            </a:r>
            <a:r>
              <a:rPr lang="bg-BG" sz="2400" dirty="0"/>
              <a:t>(</a:t>
            </a:r>
            <a:r>
              <a:rPr lang="en-US" sz="2400" b="1" dirty="0"/>
              <a:t>application/logic</a:t>
            </a:r>
            <a:r>
              <a:rPr lang="en-US" sz="2400" dirty="0"/>
              <a:t> tier</a:t>
            </a:r>
            <a:r>
              <a:rPr lang="bg-BG" sz="2400" dirty="0"/>
              <a:t>) – изпълнява основната логика на приложението; клиента предава заявките към междинното ниво, което се явява от своя страна клиент за нивото на данните, върху които извършва изискваната логика;</a:t>
            </a:r>
            <a:endParaRPr lang="en-US" sz="2400" dirty="0"/>
          </a:p>
          <a:p>
            <a:pPr lvl="1"/>
            <a:r>
              <a:rPr lang="bg-BG" sz="2400" b="1" dirty="0"/>
              <a:t>Ниво за достъп до данните </a:t>
            </a:r>
            <a:r>
              <a:rPr lang="bg-BG" sz="2400" dirty="0"/>
              <a:t>(</a:t>
            </a:r>
            <a:r>
              <a:rPr lang="en-US" sz="2400" b="1" dirty="0"/>
              <a:t>data</a:t>
            </a:r>
            <a:r>
              <a:rPr lang="en-US" sz="2400" dirty="0"/>
              <a:t> tier</a:t>
            </a:r>
            <a:r>
              <a:rPr lang="bg-BG" sz="2400" dirty="0"/>
              <a:t>) – предоставя функционалност за работа с данните;</a:t>
            </a:r>
          </a:p>
        </p:txBody>
      </p:sp>
    </p:spTree>
    <p:extLst>
      <p:ext uri="{BB962C8B-B14F-4D97-AF65-F5344CB8AC3E}">
        <p14:creationId xmlns:p14="http://schemas.microsoft.com/office/powerpoint/2010/main" val="48928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Трислойни архитектури (2)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0706"/>
            <a:ext cx="10727987" cy="473216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Всяко от нивата отговаря само за определен вид функционалност и може да бъде разработвано от специалисти в съответната област (а не от един човек, разбиращ от всичко).</a:t>
            </a:r>
          </a:p>
          <a:p>
            <a:r>
              <a:rPr lang="bg-BG" dirty="0"/>
              <a:t>Всяко от нивата комуникира единствено със съседните нива с цел сигурност. Данните са изолирани от потребителския интерфейс.</a:t>
            </a:r>
            <a:endParaRPr lang="en-US" dirty="0"/>
          </a:p>
          <a:p>
            <a:r>
              <a:rPr lang="bg-BG" dirty="0"/>
              <a:t>Нивата може физически да са реализирани в една програма или в няколко отделни програми</a:t>
            </a:r>
            <a:r>
              <a:rPr lang="en-US" dirty="0"/>
              <a:t>, </a:t>
            </a:r>
            <a:r>
              <a:rPr lang="bg-BG" dirty="0"/>
              <a:t>в зависимост от конкретните приложения.</a:t>
            </a:r>
          </a:p>
          <a:p>
            <a:r>
              <a:rPr lang="bg-BG" dirty="0"/>
              <a:t>При </a:t>
            </a:r>
            <a:r>
              <a:rPr lang="bg-BG" b="1" dirty="0"/>
              <a:t>уеб приложенията </a:t>
            </a:r>
            <a:r>
              <a:rPr lang="bg-BG" dirty="0"/>
              <a:t>има и други терминологии за нивата</a:t>
            </a:r>
          </a:p>
          <a:p>
            <a:pPr lvl="1"/>
            <a:r>
              <a:rPr lang="en-US" b="1" dirty="0"/>
              <a:t>front-end</a:t>
            </a:r>
            <a:r>
              <a:rPr lang="en-US" dirty="0"/>
              <a:t> </a:t>
            </a:r>
            <a:r>
              <a:rPr lang="bg-BG" dirty="0"/>
              <a:t>– статично съдържание, предоставяно от уеб; използват се технологии като </a:t>
            </a:r>
            <a:r>
              <a:rPr lang="en-US" dirty="0"/>
              <a:t>HTML, CSS, JavaScript (</a:t>
            </a:r>
            <a:r>
              <a:rPr lang="bg-BG" dirty="0"/>
              <a:t>и по-рядко </a:t>
            </a:r>
            <a:r>
              <a:rPr lang="en-US" dirty="0"/>
              <a:t>XML, XSLT </a:t>
            </a:r>
            <a:r>
              <a:rPr lang="bg-BG" dirty="0"/>
              <a:t>и др.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pPr lvl="1"/>
            <a:r>
              <a:rPr lang="en-US" b="1" dirty="0"/>
              <a:t>middle-tier</a:t>
            </a:r>
            <a:r>
              <a:rPr lang="bg-BG" dirty="0"/>
              <a:t> – динамична обработка и на съдържанието (</a:t>
            </a:r>
            <a:r>
              <a:rPr lang="en-US" dirty="0"/>
              <a:t>PHP, Java, .Ne</a:t>
            </a:r>
            <a:r>
              <a:rPr lang="bg-BG" dirty="0"/>
              <a:t>т, </a:t>
            </a:r>
            <a:r>
              <a:rPr lang="en-US" dirty="0"/>
              <a:t>Ruby, Python, Perl </a:t>
            </a:r>
            <a:r>
              <a:rPr lang="bg-BG" dirty="0"/>
              <a:t>и др.) и генериране на статичното съдържание;</a:t>
            </a:r>
          </a:p>
          <a:p>
            <a:pPr lvl="1"/>
            <a:r>
              <a:rPr lang="en-US" b="1" dirty="0"/>
              <a:t>back-end</a:t>
            </a:r>
            <a:r>
              <a:rPr lang="en-US" dirty="0"/>
              <a:t> – </a:t>
            </a:r>
            <a:r>
              <a:rPr lang="bg-BG" dirty="0"/>
              <a:t>създаване на БД и функционалност за работа с нея.</a:t>
            </a:r>
          </a:p>
        </p:txBody>
      </p:sp>
    </p:spTree>
    <p:extLst>
      <p:ext uri="{BB962C8B-B14F-4D97-AF65-F5344CB8AC3E}">
        <p14:creationId xmlns:p14="http://schemas.microsoft.com/office/powerpoint/2010/main" val="26489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Трислойна архитектура при монолитни и клиент-сървър 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455"/>
            <a:ext cx="10515600" cy="3874784"/>
          </a:xfrm>
        </p:spPr>
        <p:txBody>
          <a:bodyPr>
            <a:normAutofit/>
          </a:bodyPr>
          <a:lstStyle/>
          <a:p>
            <a:r>
              <a:rPr lang="bg-BG" dirty="0"/>
              <a:t>Отделни елементи от цялостното приложение също може да използват трислойна организация на функционалността.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54A79DA-C6D1-41E6-BD65-81738F9D5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36" y="3319266"/>
            <a:ext cx="1676400" cy="250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ED1B8-6B17-4CD2-BC6F-B292B36D6C04}"/>
              </a:ext>
            </a:extLst>
          </p:cNvPr>
          <p:cNvSpPr txBox="1"/>
          <p:nvPr/>
        </p:nvSpPr>
        <p:spPr>
          <a:xfrm>
            <a:off x="2128736" y="607590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Монолитно приложение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8EBE1D7-2CCB-4026-AB96-C58762E67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43" y="3319266"/>
            <a:ext cx="4357493" cy="2520864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875760A1-F2BB-4561-9172-A33EB4E07E68}"/>
              </a:ext>
            </a:extLst>
          </p:cNvPr>
          <p:cNvSpPr txBox="1"/>
          <p:nvPr/>
        </p:nvSpPr>
        <p:spPr>
          <a:xfrm>
            <a:off x="5710136" y="6092765"/>
            <a:ext cx="335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Клиент-сървър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03273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Трислойна архитектура при трислойни и многослойни 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825"/>
            <a:ext cx="10515600" cy="1551175"/>
          </a:xfrm>
        </p:spPr>
        <p:txBody>
          <a:bodyPr>
            <a:normAutofit/>
          </a:bodyPr>
          <a:lstStyle/>
          <a:p>
            <a:r>
              <a:rPr lang="bg-BG" dirty="0"/>
              <a:t>При трислойните и многослойните приложения трите функционални нива може да са физически разположени в различни части от архитектурата.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6A9A9-3A63-4B59-A7F7-08153128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13" y="3186852"/>
            <a:ext cx="4147457" cy="1524000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10EDFBF9-9FBA-4575-A069-ABB38F89F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13" y="5128098"/>
            <a:ext cx="4147457" cy="152400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3637FF37-A841-4223-AE26-15453529994F}"/>
              </a:ext>
            </a:extLst>
          </p:cNvPr>
          <p:cNvSpPr txBox="1"/>
          <p:nvPr/>
        </p:nvSpPr>
        <p:spPr>
          <a:xfrm>
            <a:off x="7179013" y="329929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Дебел клиент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8042DC5-83BE-4B4E-A168-479BC9A029E8}"/>
              </a:ext>
            </a:extLst>
          </p:cNvPr>
          <p:cNvSpPr txBox="1"/>
          <p:nvPr/>
        </p:nvSpPr>
        <p:spPr>
          <a:xfrm>
            <a:off x="7255213" y="51318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Тънък клиент</a:t>
            </a:r>
          </a:p>
        </p:txBody>
      </p:sp>
    </p:spTree>
    <p:extLst>
      <p:ext uri="{BB962C8B-B14F-4D97-AF65-F5344CB8AC3E}">
        <p14:creationId xmlns:p14="http://schemas.microsoft.com/office/powerpoint/2010/main" val="45199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Многослойни архитектури (1)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528"/>
            <a:ext cx="10515600" cy="4435812"/>
          </a:xfrm>
        </p:spPr>
        <p:txBody>
          <a:bodyPr>
            <a:normAutofit/>
          </a:bodyPr>
          <a:lstStyle/>
          <a:p>
            <a:r>
              <a:rPr lang="bg-BG" dirty="0"/>
              <a:t>Многослойните архитектури също имат три основни слоя, свързани с представянето, основната логика и данните</a:t>
            </a:r>
          </a:p>
          <a:p>
            <a:r>
              <a:rPr lang="bg-BG" dirty="0"/>
              <a:t>Някои от основните нива са </a:t>
            </a:r>
            <a:r>
              <a:rPr lang="bg-BG" b="1" dirty="0"/>
              <a:t>хоризонтално разделени на под-нива</a:t>
            </a:r>
          </a:p>
          <a:p>
            <a:pPr lvl="1"/>
            <a:r>
              <a:rPr lang="bg-BG" b="1" i="1" dirty="0"/>
              <a:t>Представително</a:t>
            </a:r>
          </a:p>
          <a:p>
            <a:pPr lvl="2"/>
            <a:r>
              <a:rPr lang="bg-BG" b="1" i="1" dirty="0"/>
              <a:t>логика в представителното ниво;</a:t>
            </a:r>
          </a:p>
          <a:p>
            <a:pPr lvl="2"/>
            <a:r>
              <a:rPr lang="bg-BG" b="1" i="1" dirty="0"/>
              <a:t>потребителски интерфейс;</a:t>
            </a:r>
          </a:p>
          <a:p>
            <a:pPr lvl="1"/>
            <a:r>
              <a:rPr lang="bg-BG" b="1" i="1" dirty="0"/>
              <a:t>Ниво за данни</a:t>
            </a:r>
          </a:p>
          <a:p>
            <a:pPr lvl="2"/>
            <a:r>
              <a:rPr lang="bg-BG" b="1" i="1" dirty="0"/>
              <a:t>ниво, отговарящо за съхранение на данните;</a:t>
            </a:r>
          </a:p>
          <a:p>
            <a:pPr lvl="2"/>
            <a:r>
              <a:rPr lang="bg-BG" b="1" i="1" dirty="0"/>
              <a:t>ниво за достъп до данните – абстрактна логика за достъп до данните, предоставяща възможност за работа с различни СУБД по еднотипен начин.</a:t>
            </a:r>
          </a:p>
        </p:txBody>
      </p:sp>
    </p:spTree>
    <p:extLst>
      <p:ext uri="{BB962C8B-B14F-4D97-AF65-F5344CB8AC3E}">
        <p14:creationId xmlns:p14="http://schemas.microsoft.com/office/powerpoint/2010/main" val="306319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Многослойни архитектури (2)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283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 основните нива може да има и независими един от друг или комуникиращи си (при необходимост) компоненти, които са с относително самостоятелна логика и функционалност:</a:t>
            </a:r>
          </a:p>
          <a:p>
            <a:r>
              <a:rPr lang="bg-BG" dirty="0"/>
              <a:t>В </a:t>
            </a:r>
            <a:r>
              <a:rPr lang="bg-BG" b="1" dirty="0"/>
              <a:t>нивото за данни</a:t>
            </a:r>
            <a:r>
              <a:rPr lang="bg-BG" dirty="0"/>
              <a:t> може да има</a:t>
            </a:r>
          </a:p>
          <a:p>
            <a:pPr lvl="1"/>
            <a:r>
              <a:rPr lang="bg-BG" b="1" i="1" dirty="0"/>
              <a:t>компонент за работа с БД;</a:t>
            </a:r>
          </a:p>
          <a:p>
            <a:pPr lvl="1"/>
            <a:r>
              <a:rPr lang="bg-BG" b="1" i="1" dirty="0"/>
              <a:t>компонент за работа с услуги и др.</a:t>
            </a:r>
          </a:p>
          <a:p>
            <a:r>
              <a:rPr lang="bg-BG" dirty="0"/>
              <a:t>В </a:t>
            </a:r>
            <a:r>
              <a:rPr lang="bg-BG" b="1" dirty="0"/>
              <a:t>бизнес логиката </a:t>
            </a:r>
            <a:r>
              <a:rPr lang="bg-BG" dirty="0"/>
              <a:t>може да има</a:t>
            </a:r>
          </a:p>
          <a:p>
            <a:pPr lvl="1"/>
            <a:r>
              <a:rPr lang="bg-BG" b="1" i="1" dirty="0"/>
              <a:t>бизнес-компоненти, предоставящи базовата функционалност;</a:t>
            </a:r>
          </a:p>
          <a:p>
            <a:pPr lvl="1"/>
            <a:r>
              <a:rPr lang="bg-BG" b="1" i="1" dirty="0"/>
              <a:t>модул за управление на компонентите и др.</a:t>
            </a:r>
          </a:p>
          <a:p>
            <a:r>
              <a:rPr lang="bg-BG" dirty="0"/>
              <a:t>Съществуват и </a:t>
            </a:r>
            <a:r>
              <a:rPr lang="bg-BG" b="1" dirty="0"/>
              <a:t>вертикални нива</a:t>
            </a:r>
            <a:r>
              <a:rPr lang="bg-BG" dirty="0"/>
              <a:t>, предоставящи стандартна поддръжка на компонентите от хоризонталните нива:</a:t>
            </a:r>
          </a:p>
          <a:p>
            <a:pPr lvl="1"/>
            <a:r>
              <a:rPr lang="bg-BG" b="1" i="1" dirty="0"/>
              <a:t>сигурност;</a:t>
            </a:r>
          </a:p>
          <a:p>
            <a:pPr lvl="1"/>
            <a:r>
              <a:rPr lang="bg-BG" b="1" i="1" dirty="0"/>
              <a:t>комуникационни механизми;</a:t>
            </a:r>
            <a:endParaRPr lang="en-US" b="1" i="1" dirty="0"/>
          </a:p>
          <a:p>
            <a:pPr lvl="1"/>
            <a:r>
              <a:rPr lang="bg-BG" b="1" i="1" dirty="0"/>
              <a:t>помощна функционалност.</a:t>
            </a:r>
          </a:p>
        </p:txBody>
      </p:sp>
    </p:spTree>
    <p:extLst>
      <p:ext uri="{BB962C8B-B14F-4D97-AF65-F5344CB8AC3E}">
        <p14:creationId xmlns:p14="http://schemas.microsoft.com/office/powerpoint/2010/main" val="394927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на многослойните архитектури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455"/>
            <a:ext cx="10515600" cy="3874784"/>
          </a:xfrm>
        </p:spPr>
        <p:txBody>
          <a:bodyPr>
            <a:normAutofit fontScale="92500"/>
          </a:bodyPr>
          <a:lstStyle/>
          <a:p>
            <a:r>
              <a:rPr lang="bg-BG" dirty="0"/>
              <a:t>Многократно използване на кода (компонентите);</a:t>
            </a:r>
          </a:p>
          <a:p>
            <a:r>
              <a:rPr lang="bg-BG" dirty="0"/>
              <a:t>Стабилност на кода – всеки компонент може да бъде подобрен при необходимост;</a:t>
            </a:r>
          </a:p>
          <a:p>
            <a:r>
              <a:rPr lang="bg-BG" dirty="0"/>
              <a:t>Разделяне на отговорностите;</a:t>
            </a:r>
          </a:p>
          <a:p>
            <a:r>
              <a:rPr lang="bg-BG" dirty="0"/>
              <a:t>Възможност за използване на множество машини;</a:t>
            </a:r>
          </a:p>
          <a:p>
            <a:r>
              <a:rPr lang="bg-BG" dirty="0"/>
              <a:t>Използване на различни технологии;</a:t>
            </a:r>
          </a:p>
          <a:p>
            <a:r>
              <a:rPr lang="bg-BG" dirty="0"/>
              <a:t>Възможност за скалиране на приложенията;</a:t>
            </a:r>
          </a:p>
          <a:p>
            <a:r>
              <a:rPr lang="bg-BG" dirty="0"/>
              <a:t>Възможност за развитие – замяна на компоненти с по-подходящи.</a:t>
            </a:r>
          </a:p>
        </p:txBody>
      </p:sp>
    </p:spTree>
    <p:extLst>
      <p:ext uri="{BB962C8B-B14F-4D97-AF65-F5344CB8AC3E}">
        <p14:creationId xmlns:p14="http://schemas.microsoft.com/office/powerpoint/2010/main" val="5969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Model-view-controller</a:t>
            </a:r>
            <a:r>
              <a:rPr lang="bg-BG" sz="4400" dirty="0"/>
              <a:t> шаблон за дизайн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115" y="2146638"/>
            <a:ext cx="4920574" cy="3874784"/>
          </a:xfrm>
        </p:spPr>
        <p:txBody>
          <a:bodyPr>
            <a:normAutofit/>
          </a:bodyPr>
          <a:lstStyle/>
          <a:p>
            <a:r>
              <a:rPr lang="en-US" dirty="0"/>
              <a:t>Model–view–controller (MVC) </a:t>
            </a:r>
            <a:r>
              <a:rPr lang="bg-BG" dirty="0"/>
              <a:t>е софтуерен шаблон за дизайн;</a:t>
            </a:r>
          </a:p>
          <a:p>
            <a:r>
              <a:rPr lang="bg-BG" dirty="0"/>
              <a:t>Използва се в десктоп, уеб и мобилните приложения;</a:t>
            </a:r>
          </a:p>
          <a:p>
            <a:r>
              <a:rPr lang="bg-BG" dirty="0"/>
              <a:t>Разделя представянето на данните за потребителя от обработката им.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37FD4-0A8F-4ACA-9161-B619BA78D8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38" y="1848255"/>
            <a:ext cx="387927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</a:t>
            </a:r>
            <a:r>
              <a:rPr lang="en-US" dirty="0"/>
              <a:t>MVC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455"/>
            <a:ext cx="10515600" cy="3874784"/>
          </a:xfrm>
        </p:spPr>
        <p:txBody>
          <a:bodyPr>
            <a:normAutofit/>
          </a:bodyPr>
          <a:lstStyle/>
          <a:p>
            <a:r>
              <a:rPr lang="bg-BG" b="1" dirty="0"/>
              <a:t>Моделът</a:t>
            </a:r>
            <a:r>
              <a:rPr lang="bg-BG" dirty="0"/>
              <a:t> определя поведението на приложението, задава бизнес логиката му и директно управлява данните.</a:t>
            </a:r>
          </a:p>
          <a:p>
            <a:r>
              <a:rPr lang="bg-BG" b="1" dirty="0"/>
              <a:t>Изгледът </a:t>
            </a:r>
            <a:r>
              <a:rPr lang="bg-BG" dirty="0"/>
              <a:t>представя информация за потребителя. Възможни са различни изгледи за едни и същи данни – текстове, графики и др.</a:t>
            </a:r>
          </a:p>
          <a:p>
            <a:r>
              <a:rPr lang="bg-BG" b="1" dirty="0"/>
              <a:t>Контролерът</a:t>
            </a:r>
            <a:r>
              <a:rPr lang="bg-BG" dirty="0"/>
              <a:t> обработва входните данни и ги превръща в команди за модела или изгледа.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070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Софтуерна архитектура - определение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455"/>
            <a:ext cx="10515600" cy="3874784"/>
          </a:xfrm>
        </p:spPr>
        <p:txBody>
          <a:bodyPr>
            <a:normAutofit fontScale="92500"/>
          </a:bodyPr>
          <a:lstStyle/>
          <a:p>
            <a:r>
              <a:rPr lang="bg-BG" b="1" i="1" dirty="0"/>
              <a:t>Множество от артефакти </a:t>
            </a:r>
            <a:r>
              <a:rPr lang="bg-BG" dirty="0"/>
              <a:t>(принципи, насоки, политики, модели, стандарти и процеси) </a:t>
            </a:r>
            <a:r>
              <a:rPr lang="bg-BG" b="1" i="1" dirty="0"/>
              <a:t>и взаимоотношенията между тях, които насочват избора, създаването и осъществяването на софтуерни решения</a:t>
            </a:r>
            <a:r>
              <a:rPr lang="bg-BG" dirty="0"/>
              <a:t> на зададени бизнес цели.</a:t>
            </a:r>
          </a:p>
          <a:p>
            <a:r>
              <a:rPr lang="bg-BG" b="1" i="1" dirty="0"/>
              <a:t>Включва описание на </a:t>
            </a:r>
          </a:p>
          <a:p>
            <a:pPr lvl="1"/>
            <a:r>
              <a:rPr lang="bg-BG" b="1" i="1" dirty="0"/>
              <a:t>подсистеми и компоненти</a:t>
            </a:r>
            <a:r>
              <a:rPr lang="bg-BG" dirty="0"/>
              <a:t>, представени със съответни функционални и нефункционални свойства...</a:t>
            </a:r>
          </a:p>
          <a:p>
            <a:pPr lvl="1"/>
            <a:r>
              <a:rPr lang="bg-BG" b="1" i="1" dirty="0"/>
              <a:t>...и взаимоотношенията между тях в софтуерна система.</a:t>
            </a:r>
          </a:p>
          <a:p>
            <a:r>
              <a:rPr lang="bg-BG" dirty="0"/>
              <a:t>Софтуерната архитектура не предлага конкретна реализация на софтуерна система, а задава рамка</a:t>
            </a:r>
            <a:r>
              <a:rPr lang="en-US" dirty="0"/>
              <a:t>/</a:t>
            </a:r>
            <a:r>
              <a:rPr lang="bg-BG" dirty="0"/>
              <a:t>дизайн (за нейната реализация).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84020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Мрежови архитектури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434"/>
            <a:ext cx="10515600" cy="4513634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</a:pPr>
            <a:r>
              <a:rPr lang="bg-BG" dirty="0"/>
              <a:t>Мрежовите архитектури определят различни начини на комуникация между отделни софтуерни възли.</a:t>
            </a:r>
          </a:p>
          <a:p>
            <a:pPr>
              <a:buClr>
                <a:srgbClr val="00B0F0"/>
              </a:buClr>
            </a:pPr>
            <a:r>
              <a:rPr lang="bg-BG" dirty="0"/>
              <a:t>Многослойните клиент-сървър архитектури трябва да определят каква мрежова топология ще използват.</a:t>
            </a:r>
          </a:p>
          <a:p>
            <a:pPr>
              <a:buClr>
                <a:srgbClr val="00B0F0"/>
              </a:buClr>
            </a:pPr>
            <a:r>
              <a:rPr lang="bg-BG" dirty="0"/>
              <a:t>Софтуерните системи, работещи в мрежа са няколко вида (виж фиг. на следващия слайд)</a:t>
            </a:r>
          </a:p>
          <a:p>
            <a:pPr lvl="1">
              <a:buClr>
                <a:srgbClr val="00B0F0"/>
              </a:buClr>
            </a:pPr>
            <a:r>
              <a:rPr lang="bg-BG" b="1" dirty="0"/>
              <a:t>централизирани</a:t>
            </a:r>
            <a:r>
              <a:rPr lang="bg-BG" dirty="0"/>
              <a:t> </a:t>
            </a:r>
            <a:r>
              <a:rPr lang="en-US" dirty="0"/>
              <a:t>– centralized</a:t>
            </a:r>
            <a:r>
              <a:rPr lang="bg-BG" dirty="0"/>
              <a:t> – има един централен възел (машина или услуга) за съхранение на данни и изчисления;</a:t>
            </a:r>
          </a:p>
          <a:p>
            <a:pPr lvl="1">
              <a:buClr>
                <a:srgbClr val="00B0F0"/>
              </a:buClr>
            </a:pPr>
            <a:r>
              <a:rPr lang="bg-BG" b="1" dirty="0"/>
              <a:t>децентрализирани</a:t>
            </a:r>
            <a:r>
              <a:rPr lang="bg-BG" dirty="0"/>
              <a:t> </a:t>
            </a:r>
            <a:r>
              <a:rPr lang="en-US" dirty="0"/>
              <a:t>– decentralized</a:t>
            </a:r>
            <a:r>
              <a:rPr lang="bg-BG" dirty="0"/>
              <a:t> – централен възел осъществява контрол върху свързани възли на следващо ниво;</a:t>
            </a:r>
          </a:p>
          <a:p>
            <a:pPr lvl="1">
              <a:buClr>
                <a:srgbClr val="00B0F0"/>
              </a:buClr>
            </a:pPr>
            <a:r>
              <a:rPr lang="bg-BG" b="1" dirty="0"/>
              <a:t>разпределени</a:t>
            </a:r>
            <a:r>
              <a:rPr lang="bg-BG" dirty="0"/>
              <a:t> </a:t>
            </a:r>
            <a:r>
              <a:rPr lang="en-US" dirty="0"/>
              <a:t>– distributed</a:t>
            </a:r>
            <a:r>
              <a:rPr lang="bg-BG" dirty="0"/>
              <a:t> – всички възли са равноправни –данните се дублират в няколко възела с цел защита.</a:t>
            </a:r>
          </a:p>
        </p:txBody>
      </p:sp>
    </p:spTree>
    <p:extLst>
      <p:ext uri="{BB962C8B-B14F-4D97-AF65-F5344CB8AC3E}">
        <p14:creationId xmlns:p14="http://schemas.microsoft.com/office/powerpoint/2010/main" val="314542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Мрежови архитектури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9" y="5856050"/>
            <a:ext cx="10515600" cy="856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Мрежова схема на </a:t>
            </a:r>
            <a:r>
              <a:rPr lang="en-US" dirty="0"/>
              <a:t>Paul Baran</a:t>
            </a:r>
            <a:r>
              <a:rPr lang="bg-BG" dirty="0"/>
              <a:t> (създател на съвременните мрежи, заедно с </a:t>
            </a:r>
            <a:r>
              <a:rPr lang="de-DE" dirty="0"/>
              <a:t>Leonard Kleinrock </a:t>
            </a:r>
            <a:r>
              <a:rPr lang="bg-BG" dirty="0"/>
              <a:t>и </a:t>
            </a:r>
            <a:r>
              <a:rPr lang="de-DE" dirty="0"/>
              <a:t>Donald Davies</a:t>
            </a:r>
            <a:r>
              <a:rPr lang="bg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8F33D-1CFC-43E1-A1E9-0700DE30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8" y="1751661"/>
            <a:ext cx="5943600" cy="40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мрежови архитектури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455"/>
            <a:ext cx="10515600" cy="3874784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B0F0"/>
              </a:buClr>
            </a:pPr>
            <a:r>
              <a:rPr lang="bg-BG" b="1" dirty="0"/>
              <a:t>Централизирани</a:t>
            </a:r>
            <a:r>
              <a:rPr lang="bg-BG" dirty="0"/>
              <a:t> </a:t>
            </a:r>
            <a:r>
              <a:rPr lang="en-US" dirty="0"/>
              <a:t>–</a:t>
            </a:r>
            <a:r>
              <a:rPr lang="bg-BG" dirty="0"/>
              <a:t> Сайтовете на потребителско ниво са централизирани, защото всички потребители достъпват един и същи адрес. Вътрешната организация на сайта може да бъде разпределена – данните да се съхраняват и обработват на множество физически машини.</a:t>
            </a:r>
          </a:p>
          <a:p>
            <a:pPr>
              <a:buClr>
                <a:srgbClr val="00B0F0"/>
              </a:buClr>
            </a:pPr>
            <a:r>
              <a:rPr lang="bg-BG" b="1" dirty="0"/>
              <a:t>Децентрализирани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системата за домейн имена </a:t>
            </a:r>
            <a:r>
              <a:rPr lang="en-US" dirty="0"/>
              <a:t>DNS</a:t>
            </a:r>
            <a:r>
              <a:rPr lang="bg-BG" dirty="0"/>
              <a:t> е организирана йерархично;</a:t>
            </a:r>
          </a:p>
          <a:p>
            <a:pPr>
              <a:buClr>
                <a:srgbClr val="00B0F0"/>
              </a:buClr>
            </a:pPr>
            <a:r>
              <a:rPr lang="bg-BG" b="1" dirty="0"/>
              <a:t>Разпределени</a:t>
            </a:r>
            <a:r>
              <a:rPr lang="bg-BG" dirty="0"/>
              <a:t> </a:t>
            </a:r>
            <a:r>
              <a:rPr lang="en-US" dirty="0"/>
              <a:t>– P2P </a:t>
            </a:r>
            <a:r>
              <a:rPr lang="bg-BG" dirty="0"/>
              <a:t>приложения за споделяне на файлове.</a:t>
            </a:r>
          </a:p>
          <a:p>
            <a:pPr>
              <a:buClr>
                <a:srgbClr val="00B0F0"/>
              </a:buClr>
            </a:pPr>
            <a:endParaRPr lang="bg-BG" dirty="0"/>
          </a:p>
          <a:p>
            <a:pPr marL="0" indent="0">
              <a:buClr>
                <a:srgbClr val="00B0F0"/>
              </a:buClr>
              <a:buNone/>
            </a:pPr>
            <a:r>
              <a:rPr lang="bg-BG" dirty="0"/>
              <a:t>Децентрализираните и разпределените системи са самоорганизиращи се.</a:t>
            </a:r>
          </a:p>
        </p:txBody>
      </p:sp>
    </p:spTree>
    <p:extLst>
      <p:ext uri="{BB962C8B-B14F-4D97-AF65-F5344CB8AC3E}">
        <p14:creationId xmlns:p14="http://schemas.microsoft.com/office/powerpoint/2010/main" val="81751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Средства за описание на софтуерни архитектури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284"/>
            <a:ext cx="10515600" cy="341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Софтуерните архитектури се описват по три основни начина:</a:t>
            </a:r>
          </a:p>
          <a:p>
            <a:r>
              <a:rPr lang="en-US" b="1" dirty="0"/>
              <a:t>UML (Unified Modeling Language)</a:t>
            </a:r>
            <a:r>
              <a:rPr lang="bg-BG" dirty="0"/>
              <a:t> – графична нотация, състояща се от множество структурни и поведенчески диаграми</a:t>
            </a:r>
            <a:r>
              <a:rPr lang="en-US" dirty="0"/>
              <a:t>;</a:t>
            </a:r>
          </a:p>
          <a:p>
            <a:r>
              <a:rPr lang="en-US" b="1" dirty="0"/>
              <a:t>View Model</a:t>
            </a:r>
            <a:r>
              <a:rPr lang="bg-BG" b="1" dirty="0"/>
              <a:t> (</a:t>
            </a:r>
            <a:r>
              <a:rPr lang="en-US" b="1" dirty="0"/>
              <a:t>Viewpoints framework</a:t>
            </a:r>
            <a:r>
              <a:rPr lang="bg-BG" b="1" dirty="0"/>
              <a:t>) </a:t>
            </a:r>
            <a:r>
              <a:rPr lang="bg-BG" dirty="0"/>
              <a:t>– </a:t>
            </a:r>
            <a:r>
              <a:rPr lang="en-US" dirty="0"/>
              <a:t>framework </a:t>
            </a:r>
            <a:r>
              <a:rPr lang="bg-BG" dirty="0"/>
              <a:t>за представяне на различни изгледи</a:t>
            </a:r>
            <a:r>
              <a:rPr lang="en-US" dirty="0"/>
              <a:t> </a:t>
            </a:r>
            <a:r>
              <a:rPr lang="bg-BG" dirty="0"/>
              <a:t>и перспективи на софтуерно приложение;</a:t>
            </a:r>
          </a:p>
          <a:p>
            <a:r>
              <a:rPr lang="bg-BG" b="1" dirty="0"/>
              <a:t>ADL (</a:t>
            </a:r>
            <a:r>
              <a:rPr lang="en-US" b="1" dirty="0"/>
              <a:t>Architecture</a:t>
            </a:r>
            <a:r>
              <a:rPr lang="bg-BG" b="1" dirty="0"/>
              <a:t> </a:t>
            </a:r>
            <a:r>
              <a:rPr lang="en-US" b="1" dirty="0"/>
              <a:t>Description Languages</a:t>
            </a:r>
            <a:r>
              <a:rPr lang="bg-BG" b="1" dirty="0"/>
              <a:t>) </a:t>
            </a:r>
            <a:r>
              <a:rPr lang="bg-BG" dirty="0"/>
              <a:t>– формални езици за описание на софтуерни архитектури.</a:t>
            </a:r>
          </a:p>
        </p:txBody>
      </p:sp>
    </p:spTree>
    <p:extLst>
      <p:ext uri="{BB962C8B-B14F-4D97-AF65-F5344CB8AC3E}">
        <p14:creationId xmlns:p14="http://schemas.microsoft.com/office/powerpoint/2010/main" val="361418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CC3-C5D3-474F-8ACE-E3D930BD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3ABA-ADAA-404E-8804-E5C4A03D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10922540" cy="494617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https://resources.sei.cmu.edu/asset_files/FactSheet/2010_010_001_513810.pdf</a:t>
            </a:r>
            <a:endParaRPr lang="bg-BG" dirty="0"/>
          </a:p>
          <a:p>
            <a:r>
              <a:rPr lang="en-US" dirty="0">
                <a:hlinkClick r:id="rId3"/>
              </a:rPr>
              <a:t>http://www.cs.cmu.edu/afs/cs/project/able/ftp/intro_softarch/intro_softarch.pdf</a:t>
            </a:r>
            <a:endParaRPr lang="bg-BG" dirty="0"/>
          </a:p>
          <a:p>
            <a:r>
              <a:rPr lang="en-US" dirty="0">
                <a:hlinkClick r:id="rId4"/>
              </a:rPr>
              <a:t>https://msdn.microsoft.com/en-us/library/ee658117.aspx</a:t>
            </a:r>
            <a:endParaRPr lang="bg-BG" dirty="0"/>
          </a:p>
          <a:p>
            <a:r>
              <a:rPr lang="en-US" dirty="0">
                <a:hlinkClick r:id="rId5"/>
              </a:rPr>
              <a:t>https://en.wikipedia.org/wiki/Software_architecture</a:t>
            </a:r>
            <a:endParaRPr lang="bg-BG" dirty="0"/>
          </a:p>
          <a:p>
            <a:r>
              <a:rPr lang="en-US" dirty="0">
                <a:hlinkClick r:id="rId6"/>
              </a:rPr>
              <a:t>http://history-computer.com/Internet/Birth/Baran.html</a:t>
            </a:r>
            <a:endParaRPr lang="en-US" dirty="0"/>
          </a:p>
          <a:p>
            <a:r>
              <a:rPr lang="en-US" dirty="0">
                <a:hlinkClick r:id="rId7"/>
              </a:rPr>
              <a:t>https://medium.com/@bbc4468/centralized-vs-decentralized-vs-distributed-41d92d463868#.wrhzz4lyo</a:t>
            </a:r>
            <a:endParaRPr lang="bg-BG" dirty="0"/>
          </a:p>
          <a:p>
            <a:r>
              <a:rPr lang="en-US" dirty="0">
                <a:hlinkClick r:id="rId8"/>
              </a:rPr>
              <a:t>https://www.tutorialspoint.com/software_architecture_design/architecture_models.htm</a:t>
            </a:r>
            <a:endParaRPr lang="bg-BG" dirty="0"/>
          </a:p>
          <a:p>
            <a:r>
              <a:rPr lang="en-US" dirty="0">
                <a:hlinkClick r:id="rId9"/>
              </a:rPr>
              <a:t>https://en.wikipedia.org/wiki/Client%E2%80%93server_model</a:t>
            </a:r>
            <a:endParaRPr lang="bg-BG" dirty="0"/>
          </a:p>
          <a:p>
            <a:r>
              <a:rPr lang="en-US" dirty="0">
                <a:hlinkClick r:id="rId10"/>
              </a:rPr>
              <a:t>https://en.wikipedia.org/wiki/Multitier_architecture</a:t>
            </a:r>
            <a:endParaRPr lang="bg-BG" dirty="0"/>
          </a:p>
          <a:p>
            <a:r>
              <a:rPr lang="en-US" dirty="0">
                <a:hlinkClick r:id="rId11"/>
              </a:rPr>
              <a:t>https://en.wikipedia.org/wiki/Model%E2%80%93view%E2%80%93controller</a:t>
            </a:r>
            <a:endParaRPr lang="bg-BG" dirty="0"/>
          </a:p>
          <a:p>
            <a:r>
              <a:rPr lang="en-US" dirty="0">
                <a:hlinkClick r:id="rId12"/>
              </a:rPr>
              <a:t>http://geekswithblogs.net/dlussier/archive/2009/11/21/136454.aspx</a:t>
            </a:r>
            <a:endParaRPr lang="bg-BG" dirty="0"/>
          </a:p>
          <a:p>
            <a:r>
              <a:rPr lang="en-US" dirty="0">
                <a:hlinkClick r:id="rId13"/>
              </a:rPr>
              <a:t>https://en.wikipedia.org/wiki/Presentation%E2%80%93abstraction%E2%80%93control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242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 на софтуерна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455"/>
            <a:ext cx="10515600" cy="3874784"/>
          </a:xfrm>
        </p:spPr>
        <p:txBody>
          <a:bodyPr>
            <a:normAutofit fontScale="92500"/>
          </a:bodyPr>
          <a:lstStyle/>
          <a:p>
            <a:r>
              <a:rPr lang="bg-BG" b="1" dirty="0"/>
              <a:t>Компонентът е капсулирана част на софтуерна система</a:t>
            </a:r>
            <a:r>
              <a:rPr lang="bg-BG" dirty="0"/>
              <a:t>. Притежава интерфейс, предоставящ начини за взаимодействие с него.</a:t>
            </a:r>
          </a:p>
          <a:p>
            <a:r>
              <a:rPr lang="bg-BG" dirty="0"/>
              <a:t>Компонентите са </a:t>
            </a:r>
            <a:r>
              <a:rPr lang="bg-BG" b="1" dirty="0"/>
              <a:t>изграждащи блокове</a:t>
            </a:r>
            <a:r>
              <a:rPr lang="bg-BG" dirty="0"/>
              <a:t> (</a:t>
            </a:r>
            <a:r>
              <a:rPr lang="en-US" dirty="0"/>
              <a:t>building blocks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b="1" dirty="0"/>
              <a:t>на</a:t>
            </a:r>
            <a:r>
              <a:rPr lang="bg-BG" dirty="0"/>
              <a:t> </a:t>
            </a:r>
            <a:r>
              <a:rPr lang="bg-BG" b="1" dirty="0"/>
              <a:t>системата</a:t>
            </a:r>
            <a:r>
              <a:rPr lang="bg-BG" dirty="0"/>
              <a:t>.</a:t>
            </a:r>
          </a:p>
          <a:p>
            <a:r>
              <a:rPr lang="bg-BG" b="1" dirty="0"/>
              <a:t>На</a:t>
            </a:r>
            <a:r>
              <a:rPr lang="bg-BG" dirty="0"/>
              <a:t> </a:t>
            </a:r>
            <a:r>
              <a:rPr lang="bg-BG" b="1" dirty="0"/>
              <a:t>ниво език за моделиране </a:t>
            </a:r>
            <a:r>
              <a:rPr lang="bg-BG" dirty="0"/>
              <a:t>компонентите може да се представят като </a:t>
            </a:r>
            <a:r>
              <a:rPr lang="bg-BG" b="1" dirty="0"/>
              <a:t>процес, услуга </a:t>
            </a:r>
            <a:r>
              <a:rPr lang="bg-BG" dirty="0"/>
              <a:t>и др.</a:t>
            </a:r>
            <a:endParaRPr lang="en-US" dirty="0"/>
          </a:p>
          <a:p>
            <a:r>
              <a:rPr lang="bg-BG" b="1" dirty="0"/>
              <a:t>На</a:t>
            </a:r>
            <a:r>
              <a:rPr lang="bg-BG" dirty="0"/>
              <a:t> </a:t>
            </a:r>
            <a:r>
              <a:rPr lang="bg-BG" b="1" dirty="0"/>
              <a:t>ниво език за програмиране</a:t>
            </a:r>
            <a:r>
              <a:rPr lang="bg-BG" dirty="0"/>
              <a:t> компонентите се реализират като</a:t>
            </a:r>
            <a:r>
              <a:rPr lang="en-US" dirty="0"/>
              <a:t> </a:t>
            </a:r>
            <a:r>
              <a:rPr lang="bg-BG" b="1" dirty="0"/>
              <a:t>модули</a:t>
            </a:r>
            <a:r>
              <a:rPr lang="en-US" b="1" dirty="0"/>
              <a:t>, </a:t>
            </a:r>
            <a:r>
              <a:rPr lang="bg-BG" b="1" dirty="0"/>
              <a:t>класове</a:t>
            </a:r>
            <a:r>
              <a:rPr lang="en-US" b="1" dirty="0"/>
              <a:t>, </a:t>
            </a:r>
            <a:r>
              <a:rPr lang="bg-BG" b="1" dirty="0"/>
              <a:t>обекти</a:t>
            </a:r>
            <a:r>
              <a:rPr lang="en-US" dirty="0"/>
              <a:t>, </a:t>
            </a:r>
            <a:r>
              <a:rPr lang="bg-BG" dirty="0"/>
              <a:t>множество от близки (в определена област) </a:t>
            </a:r>
            <a:r>
              <a:rPr lang="bg-BG" b="1" dirty="0"/>
              <a:t>функции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67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0919"/>
            <a:ext cx="10515600" cy="2804741"/>
          </a:xfrm>
        </p:spPr>
        <p:txBody>
          <a:bodyPr>
            <a:normAutofit/>
          </a:bodyPr>
          <a:lstStyle/>
          <a:p>
            <a:r>
              <a:rPr lang="bg-BG" sz="2800" dirty="0"/>
              <a:t>Подсистемата е </a:t>
            </a:r>
            <a:r>
              <a:rPr lang="bg-BG" sz="2800" b="1" dirty="0"/>
              <a:t>съвкупност от компоненти</a:t>
            </a:r>
            <a:r>
              <a:rPr lang="bg-BG" sz="2800" dirty="0"/>
              <a:t>, които </a:t>
            </a:r>
            <a:r>
              <a:rPr lang="bg-BG" sz="2800" b="1" dirty="0"/>
              <a:t>съвместно реализират дадена задача</a:t>
            </a:r>
            <a:r>
              <a:rPr lang="bg-BG" sz="2800" dirty="0"/>
              <a:t>.</a:t>
            </a:r>
          </a:p>
          <a:p>
            <a:r>
              <a:rPr lang="bg-BG" sz="2800" dirty="0"/>
              <a:t>Подсистемата е отделен елемент в софтуерната архитектура.</a:t>
            </a:r>
          </a:p>
          <a:p>
            <a:r>
              <a:rPr lang="bg-BG" sz="2800" dirty="0"/>
              <a:t>Тя реализира предназначената ѝ задача като </a:t>
            </a:r>
            <a:r>
              <a:rPr lang="bg-BG" sz="2800" b="1" dirty="0"/>
              <a:t>взаимодейства с други подсистеми и компоненти</a:t>
            </a:r>
            <a:r>
              <a:rPr lang="bg-B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15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Unified Process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809"/>
            <a:ext cx="10515600" cy="44500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/>
              <a:t>Една архитектура е </a:t>
            </a:r>
            <a:r>
              <a:rPr lang="bg-BG" b="1" dirty="0"/>
              <a:t>съвкупност от основополагащи решения относно:</a:t>
            </a:r>
          </a:p>
          <a:p>
            <a:r>
              <a:rPr lang="bg-BG" b="1" dirty="0"/>
              <a:t>организацията на софтуерна система</a:t>
            </a:r>
          </a:p>
          <a:p>
            <a:r>
              <a:rPr lang="bg-BG" b="1" dirty="0"/>
              <a:t>изборът на съставните й структурни елементи </a:t>
            </a:r>
            <a:r>
              <a:rPr lang="bg-BG" dirty="0"/>
              <a:t>и </a:t>
            </a:r>
            <a:r>
              <a:rPr lang="bg-BG" b="1" dirty="0"/>
              <a:t>техните интерфейси</a:t>
            </a:r>
            <a:r>
              <a:rPr lang="bg-BG" dirty="0"/>
              <a:t>, включително: </a:t>
            </a:r>
          </a:p>
          <a:p>
            <a:pPr lvl="1"/>
            <a:r>
              <a:rPr lang="bg-BG" b="1" i="1" dirty="0"/>
              <a:t>тяхното</a:t>
            </a:r>
            <a:r>
              <a:rPr lang="ru-RU" b="1" i="1" dirty="0"/>
              <a:t> поведение (</a:t>
            </a:r>
            <a:r>
              <a:rPr lang="en-US" b="1" i="1" dirty="0"/>
              <a:t>behavior</a:t>
            </a:r>
            <a:r>
              <a:rPr lang="ru-RU" b="1" i="1" dirty="0"/>
              <a:t>) и </a:t>
            </a:r>
            <a:r>
              <a:rPr lang="bg-BG" b="1" i="1" dirty="0"/>
              <a:t>взаимодействията помежду</a:t>
            </a:r>
            <a:r>
              <a:rPr lang="ru-RU" b="1" i="1" dirty="0"/>
              <a:t> </a:t>
            </a:r>
            <a:r>
              <a:rPr lang="ru-RU" dirty="0"/>
              <a:t>им (</a:t>
            </a:r>
            <a:r>
              <a:rPr lang="bg-BG" dirty="0"/>
              <a:t>сътрудничества</a:t>
            </a:r>
            <a:r>
              <a:rPr lang="ru-RU" dirty="0"/>
              <a:t>/</a:t>
            </a:r>
            <a:r>
              <a:rPr lang="en-US" dirty="0"/>
              <a:t>collaborations</a:t>
            </a:r>
            <a:r>
              <a:rPr lang="ru-RU" dirty="0"/>
              <a:t>) </a:t>
            </a:r>
          </a:p>
          <a:p>
            <a:pPr lvl="1"/>
            <a:r>
              <a:rPr lang="bg-BG" b="1" i="1" dirty="0"/>
              <a:t>композицията</a:t>
            </a:r>
            <a:r>
              <a:rPr lang="bg-BG" dirty="0"/>
              <a:t> на тези структурни и поведенчески елементи </a:t>
            </a:r>
            <a:r>
              <a:rPr lang="bg-BG" b="1" i="1" dirty="0"/>
              <a:t>в прогресивно по-големи подсистеми</a:t>
            </a:r>
            <a:endParaRPr lang="bg-BG" dirty="0"/>
          </a:p>
          <a:p>
            <a:r>
              <a:rPr lang="bg-BG" b="1" dirty="0"/>
              <a:t>архитектурният</a:t>
            </a:r>
            <a:r>
              <a:rPr lang="ru-RU" b="1" dirty="0"/>
              <a:t> </a:t>
            </a:r>
            <a:r>
              <a:rPr lang="bg-BG" b="1" dirty="0"/>
              <a:t>стил</a:t>
            </a:r>
            <a:r>
              <a:rPr lang="en-US" b="1" dirty="0"/>
              <a:t> </a:t>
            </a:r>
            <a:r>
              <a:rPr lang="bg-BG" dirty="0"/>
              <a:t>на организацията</a:t>
            </a:r>
            <a:r>
              <a:rPr lang="ru-RU" dirty="0"/>
              <a:t> </a:t>
            </a:r>
            <a:r>
              <a:rPr lang="bg-BG" dirty="0"/>
              <a:t>на софтуерната система</a:t>
            </a:r>
            <a:r>
              <a:rPr lang="ru-RU" dirty="0"/>
              <a:t>, </a:t>
            </a:r>
            <a:r>
              <a:rPr lang="bg-BG" dirty="0"/>
              <a:t>елементите ѝ, интерфейсите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bg-BG" dirty="0"/>
              <a:t>взаимодействията и композицията 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17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(</a:t>
            </a:r>
            <a:r>
              <a:rPr lang="bg-BG" dirty="0"/>
              <a:t>Рамка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455"/>
            <a:ext cx="10515600" cy="3874784"/>
          </a:xfrm>
        </p:spPr>
        <p:txBody>
          <a:bodyPr>
            <a:normAutofit/>
          </a:bodyPr>
          <a:lstStyle/>
          <a:p>
            <a:r>
              <a:rPr lang="bg-BG" dirty="0"/>
              <a:t>Рамката е съвкупност от предположения, концепции и практики, които определят начин за представяне на дадена среда.</a:t>
            </a:r>
          </a:p>
          <a:p>
            <a:r>
              <a:rPr lang="bg-BG" b="1" dirty="0"/>
              <a:t>Софтуерната рамка е частично реализирана софтуерна (под) система, която е предназначена да бъде </a:t>
            </a:r>
            <a:r>
              <a:rPr lang="bg-BG" b="1" dirty="0" err="1"/>
              <a:t>инстанциирана</a:t>
            </a:r>
            <a:r>
              <a:rPr lang="bg-BG" dirty="0"/>
              <a:t> (конфигурирана и стартирана).</a:t>
            </a:r>
          </a:p>
          <a:p>
            <a:pPr lvl="1"/>
            <a:r>
              <a:rPr lang="bg-BG" dirty="0"/>
              <a:t>Тя </a:t>
            </a:r>
            <a:r>
              <a:rPr lang="bg-BG" b="1" dirty="0"/>
              <a:t>определя архитектурата на съвкупност от (под)системи </a:t>
            </a:r>
            <a:r>
              <a:rPr lang="bg-BG" dirty="0"/>
              <a:t>и </a:t>
            </a:r>
            <a:r>
              <a:rPr lang="bg-BG" b="1" dirty="0"/>
              <a:t>предоставя основните градивни елементи за създаването им;</a:t>
            </a:r>
            <a:endParaRPr lang="en-US" b="1" dirty="0"/>
          </a:p>
          <a:p>
            <a:pPr lvl="1"/>
            <a:r>
              <a:rPr lang="bg-BG" b="1" dirty="0"/>
              <a:t>Тя определя също и местата</a:t>
            </a:r>
            <a:r>
              <a:rPr lang="bg-BG" dirty="0"/>
              <a:t>, </a:t>
            </a:r>
            <a:r>
              <a:rPr lang="bg-BG" b="1" dirty="0"/>
              <a:t>които трябва да бъдат адаптирани</a:t>
            </a:r>
            <a:r>
              <a:rPr lang="bg-BG" dirty="0"/>
              <a:t> (дописани) </a:t>
            </a:r>
            <a:r>
              <a:rPr lang="bg-BG" b="1" dirty="0"/>
              <a:t>със специфична функционалност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Разглеждане на някои основни видове архитектури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285"/>
            <a:ext cx="10515600" cy="34370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sz="2800" dirty="0"/>
              <a:t>Монолитни (еднослойни) приложения;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800" dirty="0"/>
              <a:t>Клиент-сървър (двуслойни) архитектури;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800" dirty="0"/>
              <a:t>Трислойни архитектури;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800" dirty="0"/>
              <a:t>Многослойни архитектури;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Model-view-controller</a:t>
            </a:r>
            <a:r>
              <a:rPr lang="bg-BG" sz="2800" dirty="0"/>
              <a:t> шаблон за дизайн;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Мрежови архитектури.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6896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Монолитни (еднослойни) архитектури 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804"/>
            <a:ext cx="10515600" cy="4455267"/>
          </a:xfrm>
        </p:spPr>
        <p:txBody>
          <a:bodyPr>
            <a:normAutofit/>
          </a:bodyPr>
          <a:lstStyle/>
          <a:p>
            <a:r>
              <a:rPr lang="bg-BG" dirty="0"/>
              <a:t>При монолитните приложения </a:t>
            </a:r>
            <a:r>
              <a:rPr lang="bg-BG" b="1" dirty="0"/>
              <a:t>потребителския интерфейс и кодът за достъп до данните е комбиниран в една програма, която се изпълнява на една платформа</a:t>
            </a:r>
            <a:r>
              <a:rPr lang="en-US" dirty="0"/>
              <a:t>.</a:t>
            </a:r>
          </a:p>
          <a:p>
            <a:r>
              <a:rPr lang="bg-BG" dirty="0"/>
              <a:t>Характеристики:</a:t>
            </a:r>
          </a:p>
          <a:p>
            <a:pPr lvl="1"/>
            <a:r>
              <a:rPr lang="bg-BG" dirty="0"/>
              <a:t>автономни – самостоятелни и независими от други приложения;</a:t>
            </a:r>
            <a:endParaRPr lang="en-US" dirty="0"/>
          </a:p>
          <a:p>
            <a:pPr lvl="1"/>
            <a:r>
              <a:rPr lang="bg-BG" dirty="0"/>
              <a:t>няма модулност, позволяваща замяната на определена част с друга (без нужда от препрограмиране и прекомпилиране);</a:t>
            </a:r>
          </a:p>
          <a:p>
            <a:pPr lvl="1"/>
            <a:r>
              <a:rPr lang="bg-BG" dirty="0"/>
              <a:t>използват се за по-елементарни десктоп приложения и приложения, изискващи по-голяма сигурност (и които не се нуждаят от мрежа за да достъпват някакви данни).</a:t>
            </a:r>
          </a:p>
        </p:txBody>
      </p:sp>
    </p:spTree>
    <p:extLst>
      <p:ext uri="{BB962C8B-B14F-4D97-AF65-F5344CB8AC3E}">
        <p14:creationId xmlns:p14="http://schemas.microsoft.com/office/powerpoint/2010/main" val="369905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5E1-0DBF-45C0-B74D-5656F12C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Клиент-сървър архитектури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D678-D03A-42BA-A752-9B4167B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44719" cy="5040852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Две отделни програми – клиент и сървър, създават общо приложение.</a:t>
            </a:r>
          </a:p>
          <a:p>
            <a:r>
              <a:rPr lang="bg-BG" dirty="0"/>
              <a:t>Сървърът предоставя множество от услуги или/и функционалности за една или повече клиентски програми.</a:t>
            </a:r>
          </a:p>
          <a:p>
            <a:r>
              <a:rPr lang="bg-BG" dirty="0"/>
              <a:t>Различни видове сървъри предоставят различни услуги:</a:t>
            </a:r>
          </a:p>
          <a:p>
            <a:pPr lvl="1"/>
            <a:r>
              <a:rPr lang="bg-BG" dirty="0"/>
              <a:t>Уеб сървър</a:t>
            </a:r>
          </a:p>
          <a:p>
            <a:pPr lvl="1"/>
            <a:r>
              <a:rPr lang="bg-BG" dirty="0"/>
              <a:t>Файлов сървър</a:t>
            </a:r>
          </a:p>
          <a:p>
            <a:pPr lvl="1"/>
            <a:r>
              <a:rPr lang="bg-BG" dirty="0"/>
              <a:t>Сървър за бази от данни</a:t>
            </a:r>
          </a:p>
          <a:p>
            <a:pPr lvl="1"/>
            <a:r>
              <a:rPr lang="bg-BG" dirty="0"/>
              <a:t>Пощенски сървър</a:t>
            </a:r>
            <a:r>
              <a:rPr lang="en-US" dirty="0"/>
              <a:t> </a:t>
            </a:r>
            <a:r>
              <a:rPr lang="bg-BG" dirty="0"/>
              <a:t>и др.</a:t>
            </a:r>
          </a:p>
          <a:p>
            <a:r>
              <a:rPr lang="bg-BG" b="1" dirty="0"/>
              <a:t>Комуникацията между клиента и сървъра се осъществява върху</a:t>
            </a:r>
          </a:p>
          <a:p>
            <a:pPr lvl="1"/>
            <a:r>
              <a:rPr lang="bg-BG" b="1" dirty="0"/>
              <a:t>транспортни протоколи </a:t>
            </a:r>
            <a:r>
              <a:rPr lang="bg-BG" dirty="0"/>
              <a:t>– </a:t>
            </a:r>
            <a:r>
              <a:rPr lang="en-US" dirty="0"/>
              <a:t>TCP/IP</a:t>
            </a:r>
            <a:r>
              <a:rPr lang="bg-BG" dirty="0"/>
              <a:t> или др. </a:t>
            </a:r>
          </a:p>
          <a:p>
            <a:pPr lvl="1"/>
            <a:r>
              <a:rPr lang="bg-BG" b="1" dirty="0"/>
              <a:t>приложни протоколи </a:t>
            </a:r>
            <a:r>
              <a:rPr lang="bg-BG" dirty="0"/>
              <a:t>(в </a:t>
            </a:r>
            <a:r>
              <a:rPr lang="en-US" dirty="0"/>
              <a:t>application </a:t>
            </a:r>
            <a:r>
              <a:rPr lang="bg-BG" dirty="0"/>
              <a:t>нивото на транспортните протоколи) – </a:t>
            </a:r>
            <a:r>
              <a:rPr lang="en-US" dirty="0"/>
              <a:t>HTTP, FTP, SMTP, TLS/SSL, SOAP, REST </a:t>
            </a:r>
            <a:r>
              <a:rPr lang="bg-BG" dirty="0"/>
              <a:t>и </a:t>
            </a:r>
            <a:r>
              <a:rPr lang="bg-BG" dirty="0" err="1"/>
              <a:t>мн.др</a:t>
            </a:r>
            <a:r>
              <a:rPr lang="bg-BG" dirty="0"/>
              <a:t>.</a:t>
            </a:r>
          </a:p>
          <a:p>
            <a:pPr lvl="1"/>
            <a:r>
              <a:rPr lang="bg-BG" b="1" dirty="0"/>
              <a:t>стандартизирани</a:t>
            </a:r>
            <a:r>
              <a:rPr lang="bg-BG" dirty="0"/>
              <a:t> (или нестандартни) </a:t>
            </a:r>
            <a:r>
              <a:rPr lang="bg-BG" b="1" dirty="0"/>
              <a:t>езици</a:t>
            </a:r>
            <a:r>
              <a:rPr lang="bg-BG" dirty="0"/>
              <a:t> – </a:t>
            </a:r>
            <a:r>
              <a:rPr lang="en-US" dirty="0"/>
              <a:t>SQL, JSON</a:t>
            </a:r>
            <a:r>
              <a:rPr lang="bg-BG" dirty="0"/>
              <a:t>-, </a:t>
            </a:r>
            <a:r>
              <a:rPr lang="en-US" dirty="0"/>
              <a:t>XML-</a:t>
            </a:r>
            <a:r>
              <a:rPr lang="bg-BG" dirty="0"/>
              <a:t>базирани и др.</a:t>
            </a:r>
            <a:endParaRPr lang="en-US" dirty="0"/>
          </a:p>
          <a:p>
            <a:pPr lvl="1"/>
            <a:r>
              <a:rPr lang="bg-BG" dirty="0"/>
              <a:t>специализирани програмни абстракции и протоколи – </a:t>
            </a:r>
            <a:r>
              <a:rPr lang="en-US" dirty="0" err="1"/>
              <a:t>soket</a:t>
            </a:r>
            <a:r>
              <a:rPr lang="bg-BG" dirty="0"/>
              <a:t>-и, </a:t>
            </a:r>
            <a:r>
              <a:rPr lang="en-US" dirty="0"/>
              <a:t>RPC (remote procedure call), RMI (remote method invocation), CORBA </a:t>
            </a:r>
            <a:r>
              <a:rPr lang="bg-BG" dirty="0"/>
              <a:t>и др.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5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1819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20. Софтуерни архитектури</vt:lpstr>
      <vt:lpstr>Софтуерна архитектура - определение</vt:lpstr>
      <vt:lpstr>Компонент на софтуерна система</vt:lpstr>
      <vt:lpstr>Подсистема</vt:lpstr>
      <vt:lpstr>Rational Unified Process</vt:lpstr>
      <vt:lpstr>Framework (Рамка)</vt:lpstr>
      <vt:lpstr>Разглеждане на някои основни видове архитектури</vt:lpstr>
      <vt:lpstr>Монолитни (еднослойни) архитектури </vt:lpstr>
      <vt:lpstr>Клиент-сървър архитектури</vt:lpstr>
      <vt:lpstr>Видове клиент-сървър архитектури</vt:lpstr>
      <vt:lpstr>Трислойни архитектури (1)</vt:lpstr>
      <vt:lpstr>Трислойни архитектури (2)</vt:lpstr>
      <vt:lpstr>Трислойна архитектура при монолитни и клиент-сървър приложения</vt:lpstr>
      <vt:lpstr>Трислойна архитектура при трислойни и многослойни приложения</vt:lpstr>
      <vt:lpstr>Многослойни архитектури (1)</vt:lpstr>
      <vt:lpstr>Многослойни архитектури (2)</vt:lpstr>
      <vt:lpstr>Цели на многослойните архитектури</vt:lpstr>
      <vt:lpstr>Model-view-controller шаблон за дизайн</vt:lpstr>
      <vt:lpstr>Компоненти на MVC</vt:lpstr>
      <vt:lpstr>Мрежови архитектури (1)</vt:lpstr>
      <vt:lpstr>Мрежови архитектури (2)</vt:lpstr>
      <vt:lpstr>Примери за мрежови архитектури</vt:lpstr>
      <vt:lpstr>Средства за описание на софтуерни архитектури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 </dc:title>
  <dc:creator>Emil Hadjikolev</dc:creator>
  <cp:lastModifiedBy>Emil Hadjikolev</cp:lastModifiedBy>
  <cp:revision>373</cp:revision>
  <dcterms:created xsi:type="dcterms:W3CDTF">2019-04-07T06:26:30Z</dcterms:created>
  <dcterms:modified xsi:type="dcterms:W3CDTF">2020-08-28T10:27:09Z</dcterms:modified>
</cp:coreProperties>
</file>