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46" r:id="rId3"/>
    <p:sldId id="325" r:id="rId4"/>
    <p:sldId id="347" r:id="rId5"/>
    <p:sldId id="339" r:id="rId6"/>
    <p:sldId id="326" r:id="rId7"/>
    <p:sldId id="327" r:id="rId8"/>
    <p:sldId id="328" r:id="rId9"/>
    <p:sldId id="348" r:id="rId10"/>
    <p:sldId id="329" r:id="rId11"/>
    <p:sldId id="330" r:id="rId12"/>
    <p:sldId id="331" r:id="rId13"/>
    <p:sldId id="333" r:id="rId14"/>
    <p:sldId id="332" r:id="rId15"/>
    <p:sldId id="334" r:id="rId16"/>
    <p:sldId id="335" r:id="rId17"/>
    <p:sldId id="349" r:id="rId18"/>
    <p:sldId id="336" r:id="rId19"/>
    <p:sldId id="337" r:id="rId20"/>
    <p:sldId id="338" r:id="rId21"/>
    <p:sldId id="340" r:id="rId22"/>
    <p:sldId id="350" r:id="rId23"/>
    <p:sldId id="342" r:id="rId24"/>
    <p:sldId id="343" r:id="rId25"/>
    <p:sldId id="344" r:id="rId26"/>
    <p:sldId id="345" r:id="rId27"/>
    <p:sldId id="296" r:id="rId28"/>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07517-79B5-4734-9B5F-1031C04EFA42}" type="datetimeFigureOut">
              <a:rPr lang="bg-BG" smtClean="0"/>
              <a:t>28.8.2020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29876-2DB8-4B29-B01D-87F283A13884}" type="slidenum">
              <a:rPr lang="bg-BG" smtClean="0"/>
              <a:t>‹#›</a:t>
            </a:fld>
            <a:endParaRPr lang="bg-BG"/>
          </a:p>
        </p:txBody>
      </p:sp>
    </p:spTree>
    <p:extLst>
      <p:ext uri="{BB962C8B-B14F-4D97-AF65-F5344CB8AC3E}">
        <p14:creationId xmlns:p14="http://schemas.microsoft.com/office/powerpoint/2010/main" val="65303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dirty="0"/>
          </a:p>
        </p:txBody>
      </p:sp>
      <p:sp>
        <p:nvSpPr>
          <p:cNvPr id="4" name="Контейнер за номер на слайда 3"/>
          <p:cNvSpPr>
            <a:spLocks noGrp="1"/>
          </p:cNvSpPr>
          <p:nvPr>
            <p:ph type="sldNum" sz="quarter" idx="5"/>
          </p:nvPr>
        </p:nvSpPr>
        <p:spPr/>
        <p:txBody>
          <a:bodyPr/>
          <a:lstStyle/>
          <a:p>
            <a:fld id="{9BA29876-2DB8-4B29-B01D-87F283A13884}" type="slidenum">
              <a:rPr lang="bg-BG" smtClean="0"/>
              <a:t>20</a:t>
            </a:fld>
            <a:endParaRPr lang="bg-BG"/>
          </a:p>
        </p:txBody>
      </p:sp>
    </p:spTree>
    <p:extLst>
      <p:ext uri="{BB962C8B-B14F-4D97-AF65-F5344CB8AC3E}">
        <p14:creationId xmlns:p14="http://schemas.microsoft.com/office/powerpoint/2010/main" val="249720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21A4-E987-4452-9AB9-06E2E3540F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A475320A-27D0-455F-A4B2-AA7A236FA5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76DDF537-0FED-4EC0-96FB-AC6E490C43AF}"/>
              </a:ext>
            </a:extLst>
          </p:cNvPr>
          <p:cNvSpPr>
            <a:spLocks noGrp="1"/>
          </p:cNvSpPr>
          <p:nvPr>
            <p:ph type="dt" sz="half" idx="10"/>
          </p:nvPr>
        </p:nvSpPr>
        <p:spPr/>
        <p:txBody>
          <a:bodyPr/>
          <a:lstStyle/>
          <a:p>
            <a:fld id="{BF8F2AE3-6780-4513-B704-0EAD8486F307}" type="datetimeFigureOut">
              <a:rPr lang="bg-BG" smtClean="0"/>
              <a:t>28.8.2020 г.</a:t>
            </a:fld>
            <a:endParaRPr lang="bg-BG"/>
          </a:p>
        </p:txBody>
      </p:sp>
      <p:sp>
        <p:nvSpPr>
          <p:cNvPr id="5" name="Footer Placeholder 4">
            <a:extLst>
              <a:ext uri="{FF2B5EF4-FFF2-40B4-BE49-F238E27FC236}">
                <a16:creationId xmlns:a16="http://schemas.microsoft.com/office/drawing/2014/main" id="{35B5F31A-7BA3-48BE-B4BD-D6E45B9AC46C}"/>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B3EBCAAD-A778-4745-AD0C-9654E36E973A}"/>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2882754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4ACB-6FA3-4F1F-AEDC-613E0BF40737}"/>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D24133E4-6675-4BFF-9989-36C2BFD236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C9622470-1DC5-494B-999A-7BBAC28397D2}"/>
              </a:ext>
            </a:extLst>
          </p:cNvPr>
          <p:cNvSpPr>
            <a:spLocks noGrp="1"/>
          </p:cNvSpPr>
          <p:nvPr>
            <p:ph type="dt" sz="half" idx="10"/>
          </p:nvPr>
        </p:nvSpPr>
        <p:spPr/>
        <p:txBody>
          <a:bodyPr/>
          <a:lstStyle/>
          <a:p>
            <a:fld id="{BF8F2AE3-6780-4513-B704-0EAD8486F307}" type="datetimeFigureOut">
              <a:rPr lang="bg-BG" smtClean="0"/>
              <a:t>28.8.2020 г.</a:t>
            </a:fld>
            <a:endParaRPr lang="bg-BG"/>
          </a:p>
        </p:txBody>
      </p:sp>
      <p:sp>
        <p:nvSpPr>
          <p:cNvPr id="5" name="Footer Placeholder 4">
            <a:extLst>
              <a:ext uri="{FF2B5EF4-FFF2-40B4-BE49-F238E27FC236}">
                <a16:creationId xmlns:a16="http://schemas.microsoft.com/office/drawing/2014/main" id="{CB1E2EDC-C81B-480E-9C03-22C0CB949C6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03942BE5-A39A-4DF5-B5E9-6051BB48505A}"/>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3310871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021E7-3D2C-4AF0-8C40-0F7E206E99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193EB1C5-FD72-4080-91F4-AC64A847FF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7840A9E2-2F71-4AFD-B740-6ABD4ADE614E}"/>
              </a:ext>
            </a:extLst>
          </p:cNvPr>
          <p:cNvSpPr>
            <a:spLocks noGrp="1"/>
          </p:cNvSpPr>
          <p:nvPr>
            <p:ph type="dt" sz="half" idx="10"/>
          </p:nvPr>
        </p:nvSpPr>
        <p:spPr/>
        <p:txBody>
          <a:bodyPr/>
          <a:lstStyle/>
          <a:p>
            <a:fld id="{BF8F2AE3-6780-4513-B704-0EAD8486F307}" type="datetimeFigureOut">
              <a:rPr lang="bg-BG" smtClean="0"/>
              <a:t>28.8.2020 г.</a:t>
            </a:fld>
            <a:endParaRPr lang="bg-BG"/>
          </a:p>
        </p:txBody>
      </p:sp>
      <p:sp>
        <p:nvSpPr>
          <p:cNvPr id="5" name="Footer Placeholder 4">
            <a:extLst>
              <a:ext uri="{FF2B5EF4-FFF2-40B4-BE49-F238E27FC236}">
                <a16:creationId xmlns:a16="http://schemas.microsoft.com/office/drawing/2014/main" id="{AB335AE3-FD94-4B3D-8F06-B7812E17848E}"/>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8F3BC042-277F-4659-BF6D-02FBA1A912DA}"/>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45361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2210-3D5B-423F-B92C-CCC5AFD45E17}"/>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15B684DE-2600-4351-82DE-DDAE0EB67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140EC31E-CD8C-4AB5-B0E4-DCD05236F141}"/>
              </a:ext>
            </a:extLst>
          </p:cNvPr>
          <p:cNvSpPr>
            <a:spLocks noGrp="1"/>
          </p:cNvSpPr>
          <p:nvPr>
            <p:ph type="dt" sz="half" idx="10"/>
          </p:nvPr>
        </p:nvSpPr>
        <p:spPr/>
        <p:txBody>
          <a:bodyPr/>
          <a:lstStyle/>
          <a:p>
            <a:fld id="{BF8F2AE3-6780-4513-B704-0EAD8486F307}" type="datetimeFigureOut">
              <a:rPr lang="bg-BG" smtClean="0"/>
              <a:t>28.8.2020 г.</a:t>
            </a:fld>
            <a:endParaRPr lang="bg-BG"/>
          </a:p>
        </p:txBody>
      </p:sp>
      <p:sp>
        <p:nvSpPr>
          <p:cNvPr id="5" name="Footer Placeholder 4">
            <a:extLst>
              <a:ext uri="{FF2B5EF4-FFF2-40B4-BE49-F238E27FC236}">
                <a16:creationId xmlns:a16="http://schemas.microsoft.com/office/drawing/2014/main" id="{DC7C2683-EC13-4FEE-AF2F-B84C36D77D9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9E904BD7-8146-4E62-B1C7-C657BF64F197}"/>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349990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D78F-0923-4453-AF9B-EBF43CA889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2BCA7F5E-5486-41FD-B139-A3EDF0B9DA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5BBB49-3893-447F-8903-A65FEA393268}"/>
              </a:ext>
            </a:extLst>
          </p:cNvPr>
          <p:cNvSpPr>
            <a:spLocks noGrp="1"/>
          </p:cNvSpPr>
          <p:nvPr>
            <p:ph type="dt" sz="half" idx="10"/>
          </p:nvPr>
        </p:nvSpPr>
        <p:spPr/>
        <p:txBody>
          <a:bodyPr/>
          <a:lstStyle/>
          <a:p>
            <a:fld id="{BF8F2AE3-6780-4513-B704-0EAD8486F307}" type="datetimeFigureOut">
              <a:rPr lang="bg-BG" smtClean="0"/>
              <a:t>28.8.2020 г.</a:t>
            </a:fld>
            <a:endParaRPr lang="bg-BG"/>
          </a:p>
        </p:txBody>
      </p:sp>
      <p:sp>
        <p:nvSpPr>
          <p:cNvPr id="5" name="Footer Placeholder 4">
            <a:extLst>
              <a:ext uri="{FF2B5EF4-FFF2-40B4-BE49-F238E27FC236}">
                <a16:creationId xmlns:a16="http://schemas.microsoft.com/office/drawing/2014/main" id="{EF399EE7-5F0A-4D9B-85CA-79E3FC146BA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2F9CFB4-5A41-4198-86FC-A678D0F8FA0C}"/>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293262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EB22-025B-41F5-AFDE-ED7E093FA50A}"/>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6433F30C-65C2-4C33-A484-5F01E45A04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BF62CD8E-C4BF-475C-BA2C-4A7F42B19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A3A6C368-D77A-48CF-AAE0-1A775EB542EF}"/>
              </a:ext>
            </a:extLst>
          </p:cNvPr>
          <p:cNvSpPr>
            <a:spLocks noGrp="1"/>
          </p:cNvSpPr>
          <p:nvPr>
            <p:ph type="dt" sz="half" idx="10"/>
          </p:nvPr>
        </p:nvSpPr>
        <p:spPr/>
        <p:txBody>
          <a:bodyPr/>
          <a:lstStyle/>
          <a:p>
            <a:fld id="{BF8F2AE3-6780-4513-B704-0EAD8486F307}" type="datetimeFigureOut">
              <a:rPr lang="bg-BG" smtClean="0"/>
              <a:t>28.8.2020 г.</a:t>
            </a:fld>
            <a:endParaRPr lang="bg-BG"/>
          </a:p>
        </p:txBody>
      </p:sp>
      <p:sp>
        <p:nvSpPr>
          <p:cNvPr id="6" name="Footer Placeholder 5">
            <a:extLst>
              <a:ext uri="{FF2B5EF4-FFF2-40B4-BE49-F238E27FC236}">
                <a16:creationId xmlns:a16="http://schemas.microsoft.com/office/drawing/2014/main" id="{21134B1E-A46F-49FF-BC83-5458A2C565D8}"/>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12F7186-4EDA-4647-BD72-5DC8131BF5DA}"/>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295034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6FA0-25E9-4CBF-8257-6FE51F9E3AB1}"/>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F899C22C-5E76-448E-9A02-0B5C025BA1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CED9A0-E8E2-431A-8042-FF5D49C799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82B17041-EF22-4623-B858-A44EA6E578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2C7874-863E-4310-9630-8DDE3857D7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A0007800-43DF-485D-8088-601826094D6F}"/>
              </a:ext>
            </a:extLst>
          </p:cNvPr>
          <p:cNvSpPr>
            <a:spLocks noGrp="1"/>
          </p:cNvSpPr>
          <p:nvPr>
            <p:ph type="dt" sz="half" idx="10"/>
          </p:nvPr>
        </p:nvSpPr>
        <p:spPr/>
        <p:txBody>
          <a:bodyPr/>
          <a:lstStyle/>
          <a:p>
            <a:fld id="{BF8F2AE3-6780-4513-B704-0EAD8486F307}" type="datetimeFigureOut">
              <a:rPr lang="bg-BG" smtClean="0"/>
              <a:t>28.8.2020 г.</a:t>
            </a:fld>
            <a:endParaRPr lang="bg-BG"/>
          </a:p>
        </p:txBody>
      </p:sp>
      <p:sp>
        <p:nvSpPr>
          <p:cNvPr id="8" name="Footer Placeholder 7">
            <a:extLst>
              <a:ext uri="{FF2B5EF4-FFF2-40B4-BE49-F238E27FC236}">
                <a16:creationId xmlns:a16="http://schemas.microsoft.com/office/drawing/2014/main" id="{332B98B2-8E7D-481F-B456-972880ABCB47}"/>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C2D48290-6741-4623-8BF4-6FC9D9DCD275}"/>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305938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1910-25B0-4F86-AC2D-AA0621B07FF7}"/>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0914C210-BA0E-4404-90D5-5066483366EC}"/>
              </a:ext>
            </a:extLst>
          </p:cNvPr>
          <p:cNvSpPr>
            <a:spLocks noGrp="1"/>
          </p:cNvSpPr>
          <p:nvPr>
            <p:ph type="dt" sz="half" idx="10"/>
          </p:nvPr>
        </p:nvSpPr>
        <p:spPr/>
        <p:txBody>
          <a:bodyPr/>
          <a:lstStyle/>
          <a:p>
            <a:fld id="{BF8F2AE3-6780-4513-B704-0EAD8486F307}" type="datetimeFigureOut">
              <a:rPr lang="bg-BG" smtClean="0"/>
              <a:t>28.8.2020 г.</a:t>
            </a:fld>
            <a:endParaRPr lang="bg-BG"/>
          </a:p>
        </p:txBody>
      </p:sp>
      <p:sp>
        <p:nvSpPr>
          <p:cNvPr id="4" name="Footer Placeholder 3">
            <a:extLst>
              <a:ext uri="{FF2B5EF4-FFF2-40B4-BE49-F238E27FC236}">
                <a16:creationId xmlns:a16="http://schemas.microsoft.com/office/drawing/2014/main" id="{15863A2B-11F7-4423-9E6B-E090960CCE2D}"/>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AABC33B2-7B1A-47A5-B93C-0C5D049BBE67}"/>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277846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4865FA-5954-4092-BE89-A9294C7545A9}"/>
              </a:ext>
            </a:extLst>
          </p:cNvPr>
          <p:cNvSpPr>
            <a:spLocks noGrp="1"/>
          </p:cNvSpPr>
          <p:nvPr>
            <p:ph type="dt" sz="half" idx="10"/>
          </p:nvPr>
        </p:nvSpPr>
        <p:spPr/>
        <p:txBody>
          <a:bodyPr/>
          <a:lstStyle/>
          <a:p>
            <a:fld id="{BF8F2AE3-6780-4513-B704-0EAD8486F307}" type="datetimeFigureOut">
              <a:rPr lang="bg-BG" smtClean="0"/>
              <a:t>28.8.2020 г.</a:t>
            </a:fld>
            <a:endParaRPr lang="bg-BG"/>
          </a:p>
        </p:txBody>
      </p:sp>
      <p:sp>
        <p:nvSpPr>
          <p:cNvPr id="3" name="Footer Placeholder 2">
            <a:extLst>
              <a:ext uri="{FF2B5EF4-FFF2-40B4-BE49-F238E27FC236}">
                <a16:creationId xmlns:a16="http://schemas.microsoft.com/office/drawing/2014/main" id="{777107F4-36D4-4272-A6E4-FC4DD3B9F5D7}"/>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744A0C10-9060-4267-86CA-0D963CA9FA2F}"/>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152451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4A2B-05A9-4405-BBF9-16EEA47FD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6E8FB81C-B581-4CD4-81B4-EB6AC4AA9D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F674A658-F145-4161-B57A-DF1AE66FC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FC5784-7C38-4258-87BB-FE3B3564FC63}"/>
              </a:ext>
            </a:extLst>
          </p:cNvPr>
          <p:cNvSpPr>
            <a:spLocks noGrp="1"/>
          </p:cNvSpPr>
          <p:nvPr>
            <p:ph type="dt" sz="half" idx="10"/>
          </p:nvPr>
        </p:nvSpPr>
        <p:spPr/>
        <p:txBody>
          <a:bodyPr/>
          <a:lstStyle/>
          <a:p>
            <a:fld id="{BF8F2AE3-6780-4513-B704-0EAD8486F307}" type="datetimeFigureOut">
              <a:rPr lang="bg-BG" smtClean="0"/>
              <a:t>28.8.2020 г.</a:t>
            </a:fld>
            <a:endParaRPr lang="bg-BG"/>
          </a:p>
        </p:txBody>
      </p:sp>
      <p:sp>
        <p:nvSpPr>
          <p:cNvPr id="6" name="Footer Placeholder 5">
            <a:extLst>
              <a:ext uri="{FF2B5EF4-FFF2-40B4-BE49-F238E27FC236}">
                <a16:creationId xmlns:a16="http://schemas.microsoft.com/office/drawing/2014/main" id="{1797D781-49EF-4B83-AD22-5BFBBEDF4289}"/>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7F631C9E-7C19-4492-9540-5336A2A7BFB8}"/>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415643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14DD-05C4-4CBB-A2CB-6CD775916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FFC5D7FD-1FF1-4D3F-BF9B-0DFB5D285B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BBEE676C-C5FC-4A12-A851-D171C62C4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62C2F-3BEA-4990-BFB6-3271D1E3E935}"/>
              </a:ext>
            </a:extLst>
          </p:cNvPr>
          <p:cNvSpPr>
            <a:spLocks noGrp="1"/>
          </p:cNvSpPr>
          <p:nvPr>
            <p:ph type="dt" sz="half" idx="10"/>
          </p:nvPr>
        </p:nvSpPr>
        <p:spPr/>
        <p:txBody>
          <a:bodyPr/>
          <a:lstStyle/>
          <a:p>
            <a:fld id="{BF8F2AE3-6780-4513-B704-0EAD8486F307}" type="datetimeFigureOut">
              <a:rPr lang="bg-BG" smtClean="0"/>
              <a:t>28.8.2020 г.</a:t>
            </a:fld>
            <a:endParaRPr lang="bg-BG"/>
          </a:p>
        </p:txBody>
      </p:sp>
      <p:sp>
        <p:nvSpPr>
          <p:cNvPr id="6" name="Footer Placeholder 5">
            <a:extLst>
              <a:ext uri="{FF2B5EF4-FFF2-40B4-BE49-F238E27FC236}">
                <a16:creationId xmlns:a16="http://schemas.microsoft.com/office/drawing/2014/main" id="{73DB2B9C-97AD-4641-A1D2-00DDB06108F2}"/>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E8B7FBE-A44C-4B4F-9624-26CA0E4CDE71}"/>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274610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29EFA-6E84-46F1-85F0-69E27ED8C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EE871D20-85B5-4948-B39B-4ACF0C9D84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46ECE80D-F922-425B-9F33-7D5ADD9480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F2AE3-6780-4513-B704-0EAD8486F307}" type="datetimeFigureOut">
              <a:rPr lang="bg-BG" smtClean="0"/>
              <a:t>28.8.2020 г.</a:t>
            </a:fld>
            <a:endParaRPr lang="bg-BG"/>
          </a:p>
        </p:txBody>
      </p:sp>
      <p:sp>
        <p:nvSpPr>
          <p:cNvPr id="5" name="Footer Placeholder 4">
            <a:extLst>
              <a:ext uri="{FF2B5EF4-FFF2-40B4-BE49-F238E27FC236}">
                <a16:creationId xmlns:a16="http://schemas.microsoft.com/office/drawing/2014/main" id="{694182AE-3C7C-42A1-BF16-D77BF0A81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65338FC4-5878-4FB1-80CA-1DAB21B56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91AC5-9ED3-49CC-AD54-88D30192D287}" type="slidenum">
              <a:rPr lang="bg-BG" smtClean="0"/>
              <a:t>‹#›</a:t>
            </a:fld>
            <a:endParaRPr lang="bg-BG"/>
          </a:p>
        </p:txBody>
      </p:sp>
    </p:spTree>
    <p:extLst>
      <p:ext uri="{BB962C8B-B14F-4D97-AF65-F5344CB8AC3E}">
        <p14:creationId xmlns:p14="http://schemas.microsoft.com/office/powerpoint/2010/main" val="4279005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nvlpubs.nist.gov/nistpubs/SpecialPublications/NIST.SP.500-291r2.pdf" TargetMode="External"/><Relationship Id="rId2" Type="http://schemas.openxmlformats.org/officeDocument/2006/relationships/hyperlink" Target="https://nvlpubs.nist.gov/nistpubs/Legacy/SP/nistspecialpublication800-145.pdf" TargetMode="External"/><Relationship Id="rId1" Type="http://schemas.openxmlformats.org/officeDocument/2006/relationships/slideLayout" Target="../slideLayouts/slideLayout2.xml"/><Relationship Id="rId4" Type="http://schemas.openxmlformats.org/officeDocument/2006/relationships/hyperlink" Target="https://arpitapatel.files.wordpress.com/2014/10/cloud-computing-bible1.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81F5-DD3B-4273-BF0F-A096A5E072ED}"/>
              </a:ext>
            </a:extLst>
          </p:cNvPr>
          <p:cNvSpPr>
            <a:spLocks noGrp="1"/>
          </p:cNvSpPr>
          <p:nvPr>
            <p:ph type="ctrTitle"/>
          </p:nvPr>
        </p:nvSpPr>
        <p:spPr/>
        <p:txBody>
          <a:bodyPr>
            <a:normAutofit/>
          </a:bodyPr>
          <a:lstStyle/>
          <a:p>
            <a:r>
              <a:rPr lang="en-US" altLang="bg-BG" i="1" dirty="0"/>
              <a:t>14.</a:t>
            </a:r>
            <a:r>
              <a:rPr lang="bg-BG" altLang="bg-BG" i="1" dirty="0"/>
              <a:t> Облачни изчисления</a:t>
            </a:r>
            <a:endParaRPr lang="bg-BG" dirty="0"/>
          </a:p>
        </p:txBody>
      </p:sp>
      <p:sp>
        <p:nvSpPr>
          <p:cNvPr id="3" name="Subtitle 2">
            <a:extLst>
              <a:ext uri="{FF2B5EF4-FFF2-40B4-BE49-F238E27FC236}">
                <a16:creationId xmlns:a16="http://schemas.microsoft.com/office/drawing/2014/main" id="{B8D29176-7B3E-4595-B37C-15AC92E442F2}"/>
              </a:ext>
            </a:extLst>
          </p:cNvPr>
          <p:cNvSpPr>
            <a:spLocks noGrp="1"/>
          </p:cNvSpPr>
          <p:nvPr>
            <p:ph type="subTitle" idx="1"/>
          </p:nvPr>
        </p:nvSpPr>
        <p:spPr/>
        <p:txBody>
          <a:bodyPr/>
          <a:lstStyle/>
          <a:p>
            <a:r>
              <a:rPr lang="bg-BG" altLang="bg-BG" dirty="0"/>
              <a:t>Доц. Станка Хаджиколева</a:t>
            </a:r>
          </a:p>
        </p:txBody>
      </p:sp>
    </p:spTree>
    <p:extLst>
      <p:ext uri="{BB962C8B-B14F-4D97-AF65-F5344CB8AC3E}">
        <p14:creationId xmlns:p14="http://schemas.microsoft.com/office/powerpoint/2010/main" val="1036596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Пример за софтуер като услуга: </a:t>
            </a:r>
            <a:r>
              <a:rPr lang="en-US" dirty="0"/>
              <a:t>Google</a:t>
            </a:r>
            <a:endParaRPr lang="bg-BG" dirty="0"/>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p:txBody>
          <a:bodyPr>
            <a:normAutofit/>
          </a:bodyPr>
          <a:lstStyle/>
          <a:p>
            <a:r>
              <a:rPr lang="bg-BG" sz="2800" dirty="0"/>
              <a:t>През последното десетилетие </a:t>
            </a:r>
            <a:r>
              <a:rPr lang="en-US" sz="2800" dirty="0"/>
              <a:t>Google</a:t>
            </a:r>
            <a:r>
              <a:rPr lang="bg-BG" sz="2800" dirty="0"/>
              <a:t> е изградил световна мрежа от центрове за данни, обслужващи търсачката. </a:t>
            </a:r>
          </a:p>
          <a:p>
            <a:r>
              <a:rPr lang="bg-BG" sz="2800" dirty="0"/>
              <a:t>По този начин </a:t>
            </a:r>
            <a:r>
              <a:rPr lang="en-US" sz="2800" dirty="0"/>
              <a:t>Google</a:t>
            </a:r>
            <a:r>
              <a:rPr lang="bg-BG" sz="2800" dirty="0"/>
              <a:t> е превзел значителна част от световните приходи за реклама. </a:t>
            </a:r>
          </a:p>
          <a:p>
            <a:r>
              <a:rPr lang="bg-BG" sz="2800" dirty="0"/>
              <a:t>Тези приходи дават на </a:t>
            </a:r>
            <a:r>
              <a:rPr lang="en-US" sz="2800" dirty="0"/>
              <a:t>Google</a:t>
            </a:r>
            <a:r>
              <a:rPr lang="bg-BG" sz="2800" dirty="0"/>
              <a:t> възможност да предлага  на потребителите безплатен софтуер на базата на тази инфраструктура</a:t>
            </a:r>
            <a:r>
              <a:rPr lang="en-US" sz="2800" dirty="0"/>
              <a:t>, </a:t>
            </a:r>
            <a:r>
              <a:rPr lang="bg-BG" sz="2800" dirty="0"/>
              <a:t>напр. </a:t>
            </a:r>
            <a:r>
              <a:rPr lang="en-US" sz="2800" dirty="0"/>
              <a:t>Gmail, Drive, Docs, Sheets, Slides, Sites, Classroom</a:t>
            </a:r>
            <a:r>
              <a:rPr lang="bg-BG" sz="2800" dirty="0"/>
              <a:t> и др. </a:t>
            </a:r>
            <a:endParaRPr lang="en-US" sz="2800" dirty="0"/>
          </a:p>
        </p:txBody>
      </p:sp>
    </p:spTree>
    <p:extLst>
      <p:ext uri="{BB962C8B-B14F-4D97-AF65-F5344CB8AC3E}">
        <p14:creationId xmlns:p14="http://schemas.microsoft.com/office/powerpoint/2010/main" val="79184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Пример за платформа като услуга: </a:t>
            </a:r>
            <a:r>
              <a:rPr lang="en-US" dirty="0"/>
              <a:t>Azure</a:t>
            </a:r>
            <a:endParaRPr lang="bg-BG" dirty="0"/>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a:xfrm>
            <a:off x="838200" y="2671932"/>
            <a:ext cx="10515600" cy="2522639"/>
          </a:xfrm>
        </p:spPr>
        <p:txBody>
          <a:bodyPr>
            <a:normAutofit/>
          </a:bodyPr>
          <a:lstStyle/>
          <a:p>
            <a:r>
              <a:rPr lang="en-US" sz="2800" dirty="0"/>
              <a:t>Microsoft </a:t>
            </a:r>
            <a:r>
              <a:rPr lang="bg-BG" sz="2800" dirty="0"/>
              <a:t>създава Платформата </a:t>
            </a:r>
            <a:r>
              <a:rPr lang="en-US" sz="2800" dirty="0"/>
              <a:t>Azure. </a:t>
            </a:r>
            <a:endParaRPr lang="bg-BG" sz="2800" dirty="0"/>
          </a:p>
          <a:p>
            <a:r>
              <a:rPr lang="bg-BG" sz="2800" dirty="0"/>
              <a:t>Тя дава възможност на </a:t>
            </a:r>
            <a:r>
              <a:rPr lang="en-US" sz="2800" dirty="0"/>
              <a:t>.NET Framework</a:t>
            </a:r>
            <a:r>
              <a:rPr lang="bg-BG" sz="2800" dirty="0"/>
              <a:t> приложенията да работят през интернет като алтернативна платформа за софтуер, разработен от Майкрософт и работещ на настолни компютри.</a:t>
            </a:r>
            <a:endParaRPr lang="en-US" sz="2800" dirty="0"/>
          </a:p>
        </p:txBody>
      </p:sp>
    </p:spTree>
    <p:extLst>
      <p:ext uri="{BB962C8B-B14F-4D97-AF65-F5344CB8AC3E}">
        <p14:creationId xmlns:p14="http://schemas.microsoft.com/office/powerpoint/2010/main" val="3830307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Пример за инфраструктура като услуга: </a:t>
            </a:r>
            <a:r>
              <a:rPr lang="en-US" dirty="0"/>
              <a:t>Amazon Web Services</a:t>
            </a:r>
            <a:endParaRPr lang="bg-BG" dirty="0"/>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a:xfrm>
            <a:off x="838200" y="2798392"/>
            <a:ext cx="10515600" cy="2697737"/>
          </a:xfrm>
        </p:spPr>
        <p:txBody>
          <a:bodyPr>
            <a:normAutofit/>
          </a:bodyPr>
          <a:lstStyle/>
          <a:p>
            <a:r>
              <a:rPr lang="en-US" sz="2800" dirty="0"/>
              <a:t>Amazon Web Services </a:t>
            </a:r>
            <a:r>
              <a:rPr lang="bg-BG" sz="2800" dirty="0"/>
              <a:t>е един от най-успешните бизнеси, базирани на облачни изчисления</a:t>
            </a:r>
            <a:r>
              <a:rPr lang="en-US" sz="2800" dirty="0"/>
              <a:t>. </a:t>
            </a:r>
            <a:endParaRPr lang="bg-BG" sz="2800" dirty="0"/>
          </a:p>
          <a:p>
            <a:r>
              <a:rPr lang="bg-BG" sz="2800" dirty="0"/>
              <a:t>Представлява предлагане на Инфраструктура като Услуга, което позволява да наемане на виртуални компютри от инфраструктурата на </a:t>
            </a:r>
            <a:r>
              <a:rPr lang="en-US" sz="2800" dirty="0"/>
              <a:t>Amazon</a:t>
            </a:r>
            <a:r>
              <a:rPr lang="bg-BG" sz="2800" dirty="0"/>
              <a:t>. </a:t>
            </a:r>
            <a:endParaRPr lang="en-US" sz="2800" dirty="0"/>
          </a:p>
          <a:p>
            <a:pPr marL="0" indent="0">
              <a:buNone/>
            </a:pPr>
            <a:endParaRPr lang="bg-BG" sz="3200" dirty="0"/>
          </a:p>
        </p:txBody>
      </p:sp>
    </p:spTree>
    <p:extLst>
      <p:ext uri="{BB962C8B-B14F-4D97-AF65-F5344CB8AC3E}">
        <p14:creationId xmlns:p14="http://schemas.microsoft.com/office/powerpoint/2010/main" val="2848294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Модел на </a:t>
            </a:r>
            <a:r>
              <a:rPr lang="en-US" dirty="0"/>
              <a:t>NIST</a:t>
            </a:r>
            <a:endParaRPr lang="bg-BG" dirty="0"/>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p:txBody>
          <a:bodyPr>
            <a:normAutofit fontScale="92500"/>
          </a:bodyPr>
          <a:lstStyle/>
          <a:p>
            <a:r>
              <a:rPr lang="bg-BG" sz="2800" dirty="0"/>
              <a:t>Правителството на САЩ е сред големите потребители на компютърни услуги и един от големите потребители на облачни мрежи.</a:t>
            </a:r>
          </a:p>
          <a:p>
            <a:r>
              <a:rPr lang="bg-BG" sz="2800" dirty="0"/>
              <a:t>В</a:t>
            </a:r>
            <a:r>
              <a:rPr lang="en-US" sz="2800" dirty="0"/>
              <a:t> </a:t>
            </a:r>
            <a:r>
              <a:rPr lang="bg-BG" sz="2800" dirty="0"/>
              <a:t>Американският Национален Институт за Стандарти и Технологии </a:t>
            </a:r>
            <a:r>
              <a:rPr lang="en-US" sz="2800" dirty="0"/>
              <a:t>(NIST)</a:t>
            </a:r>
            <a:r>
              <a:rPr lang="bg-BG" sz="2800" dirty="0"/>
              <a:t> е разработена референтна архитектура за облачни изчисления (</a:t>
            </a:r>
            <a:r>
              <a:rPr lang="en-US" sz="2800" dirty="0"/>
              <a:t>NIST Cloud Computing Reference Architecture</a:t>
            </a:r>
            <a:r>
              <a:rPr lang="bg-BG" sz="2800" dirty="0"/>
              <a:t>).</a:t>
            </a:r>
          </a:p>
          <a:p>
            <a:r>
              <a:rPr lang="bg-BG" dirty="0"/>
              <a:t>Архитектурата</a:t>
            </a:r>
            <a:r>
              <a:rPr lang="en-US" dirty="0"/>
              <a:t> </a:t>
            </a:r>
            <a:r>
              <a:rPr lang="bg-BG" dirty="0"/>
              <a:t>има за цел да очертае насоки и перспективи за разбиране, избор, проектиране и разгръщане на облачни инфраструктури</a:t>
            </a:r>
            <a:r>
              <a:rPr lang="en-US" dirty="0"/>
              <a:t>.</a:t>
            </a:r>
            <a:endParaRPr lang="bg-BG" dirty="0"/>
          </a:p>
          <a:p>
            <a:r>
              <a:rPr lang="bg-BG" sz="2800" dirty="0"/>
              <a:t>Архитектурата разделя облачните изчисления на модели, в зависимост от предлаганите услуги и използваните модели на разполагане.</a:t>
            </a:r>
            <a:endParaRPr lang="ru-RU" dirty="0"/>
          </a:p>
        </p:txBody>
      </p:sp>
    </p:spTree>
    <p:extLst>
      <p:ext uri="{BB962C8B-B14F-4D97-AF65-F5344CB8AC3E}">
        <p14:creationId xmlns:p14="http://schemas.microsoft.com/office/powerpoint/2010/main" val="3083577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Видове модели</a:t>
            </a:r>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p:txBody>
          <a:bodyPr>
            <a:normAutofit/>
          </a:bodyPr>
          <a:lstStyle/>
          <a:p>
            <a:pPr>
              <a:buNone/>
            </a:pPr>
            <a:r>
              <a:rPr lang="bg-BG" sz="2800" dirty="0"/>
              <a:t>Две основни класификации модели:</a:t>
            </a:r>
          </a:p>
          <a:p>
            <a:r>
              <a:rPr lang="bg-BG" sz="2800" b="1" dirty="0"/>
              <a:t>Модели на разполагане (</a:t>
            </a:r>
            <a:r>
              <a:rPr lang="en-US" sz="2800" b="1" dirty="0"/>
              <a:t>Deployment models</a:t>
            </a:r>
            <a:r>
              <a:rPr lang="bg-BG" sz="2800" b="1" dirty="0"/>
              <a:t>) </a:t>
            </a:r>
            <a:r>
              <a:rPr lang="bg-BG" sz="2800" dirty="0"/>
              <a:t>– определят се от местоположението и управлението на инфраструктурата на облака. </a:t>
            </a:r>
            <a:endParaRPr lang="en-US" sz="2800" dirty="0"/>
          </a:p>
          <a:p>
            <a:r>
              <a:rPr lang="bg-BG" sz="2800" b="1" dirty="0"/>
              <a:t>Модели според услугата (</a:t>
            </a:r>
            <a:r>
              <a:rPr lang="en-US" sz="2800" b="1" dirty="0"/>
              <a:t>Service models</a:t>
            </a:r>
            <a:r>
              <a:rPr lang="bg-BG" sz="2800" b="1" dirty="0"/>
              <a:t>) </a:t>
            </a:r>
            <a:r>
              <a:rPr lang="bg-BG" sz="2800" dirty="0"/>
              <a:t>- състоят се от конкретните видове услуги, до които потребителите имат достъп чрез съответната платформа за облачни изчисления.</a:t>
            </a:r>
            <a:endParaRPr lang="en-US" sz="2800" dirty="0"/>
          </a:p>
        </p:txBody>
      </p:sp>
    </p:spTree>
    <p:extLst>
      <p:ext uri="{BB962C8B-B14F-4D97-AF65-F5344CB8AC3E}">
        <p14:creationId xmlns:p14="http://schemas.microsoft.com/office/powerpoint/2010/main" val="1342422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Модел на </a:t>
            </a:r>
            <a:r>
              <a:rPr lang="en-US" dirty="0"/>
              <a:t>NIST</a:t>
            </a:r>
            <a:endParaRPr lang="bg-BG" dirty="0"/>
          </a:p>
        </p:txBody>
      </p:sp>
      <p:grpSp>
        <p:nvGrpSpPr>
          <p:cNvPr id="6" name="Group 1">
            <a:extLst>
              <a:ext uri="{FF2B5EF4-FFF2-40B4-BE49-F238E27FC236}">
                <a16:creationId xmlns:a16="http://schemas.microsoft.com/office/drawing/2014/main" id="{5AD69104-6C97-4C5F-9C4A-E307059A4973}"/>
              </a:ext>
            </a:extLst>
          </p:cNvPr>
          <p:cNvGrpSpPr>
            <a:grpSpLocks noChangeAspect="1"/>
          </p:cNvGrpSpPr>
          <p:nvPr/>
        </p:nvGrpSpPr>
        <p:grpSpPr bwMode="auto">
          <a:xfrm>
            <a:off x="838200" y="1830118"/>
            <a:ext cx="10078808" cy="4541499"/>
            <a:chOff x="2780" y="7287"/>
            <a:chExt cx="6679" cy="3010"/>
          </a:xfrm>
        </p:grpSpPr>
        <p:sp>
          <p:nvSpPr>
            <p:cNvPr id="7" name="AutoShape 30">
              <a:extLst>
                <a:ext uri="{FF2B5EF4-FFF2-40B4-BE49-F238E27FC236}">
                  <a16:creationId xmlns:a16="http://schemas.microsoft.com/office/drawing/2014/main" id="{41DCB0C8-0DFB-4D06-83AC-8E9059E86598}"/>
                </a:ext>
              </a:extLst>
            </p:cNvPr>
            <p:cNvSpPr>
              <a:spLocks noChangeAspect="1" noChangeArrowheads="1" noTextEdit="1"/>
            </p:cNvSpPr>
            <p:nvPr/>
          </p:nvSpPr>
          <p:spPr bwMode="auto">
            <a:xfrm>
              <a:off x="2780" y="7287"/>
              <a:ext cx="6679" cy="301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 Box 29">
              <a:extLst>
                <a:ext uri="{FF2B5EF4-FFF2-40B4-BE49-F238E27FC236}">
                  <a16:creationId xmlns:a16="http://schemas.microsoft.com/office/drawing/2014/main" id="{E0D1DB83-7E66-4748-A358-03C4B9D0D74D}"/>
                </a:ext>
              </a:extLst>
            </p:cNvPr>
            <p:cNvSpPr txBox="1">
              <a:spLocks noChangeArrowheads="1"/>
            </p:cNvSpPr>
            <p:nvPr/>
          </p:nvSpPr>
          <p:spPr bwMode="auto">
            <a:xfrm>
              <a:off x="2780" y="8303"/>
              <a:ext cx="6679" cy="946"/>
            </a:xfrm>
            <a:prstGeom prst="rect">
              <a:avLst/>
            </a:prstGeom>
            <a:solidFill>
              <a:srgbClr val="D8D8D8"/>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Narrow" pitchFamily="34" charset="0"/>
                  <a:ea typeface="Calibri" pitchFamily="34" charset="0"/>
                  <a:cs typeface="Times New Roman" pitchFamily="18" charset="0"/>
                </a:rPr>
                <a:t>Service</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Narrow" pitchFamily="34" charset="0"/>
                  <a:ea typeface="Calibri" pitchFamily="34" charset="0"/>
                  <a:cs typeface="Times New Roman" pitchFamily="18" charset="0"/>
                </a:rPr>
                <a:t>models</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grpSp>
          <p:nvGrpSpPr>
            <p:cNvPr id="9" name="Group 22">
              <a:extLst>
                <a:ext uri="{FF2B5EF4-FFF2-40B4-BE49-F238E27FC236}">
                  <a16:creationId xmlns:a16="http://schemas.microsoft.com/office/drawing/2014/main" id="{FDC04E5E-61E9-4072-AB68-4C5711087071}"/>
                </a:ext>
              </a:extLst>
            </p:cNvPr>
            <p:cNvGrpSpPr>
              <a:grpSpLocks/>
            </p:cNvGrpSpPr>
            <p:nvPr/>
          </p:nvGrpSpPr>
          <p:grpSpPr bwMode="auto">
            <a:xfrm>
              <a:off x="4143" y="8515"/>
              <a:ext cx="4969" cy="520"/>
              <a:chOff x="4320" y="7005"/>
              <a:chExt cx="4967" cy="519"/>
            </a:xfrm>
          </p:grpSpPr>
          <p:sp>
            <p:nvSpPr>
              <p:cNvPr id="30" name="AutoShape 28">
                <a:extLst>
                  <a:ext uri="{FF2B5EF4-FFF2-40B4-BE49-F238E27FC236}">
                    <a16:creationId xmlns:a16="http://schemas.microsoft.com/office/drawing/2014/main" id="{34FAD3D4-5629-417E-A194-CC8F033A41AC}"/>
                  </a:ext>
                </a:extLst>
              </p:cNvPr>
              <p:cNvSpPr>
                <a:spLocks noChangeArrowheads="1"/>
              </p:cNvSpPr>
              <p:nvPr/>
            </p:nvSpPr>
            <p:spPr bwMode="auto">
              <a:xfrm>
                <a:off x="4320" y="7005"/>
                <a:ext cx="1555" cy="519"/>
              </a:xfrm>
              <a:prstGeom prst="roundRect">
                <a:avLst>
                  <a:gd name="adj" fmla="val 8245"/>
                </a:avLst>
              </a:prstGeom>
              <a:solidFill>
                <a:srgbClr val="FFFFFF"/>
              </a:solid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Text Box 27">
                <a:extLst>
                  <a:ext uri="{FF2B5EF4-FFF2-40B4-BE49-F238E27FC236}">
                    <a16:creationId xmlns:a16="http://schemas.microsoft.com/office/drawing/2014/main" id="{035FED2F-B9FB-4A96-88A9-6B2BC4C22694}"/>
                  </a:ext>
                </a:extLst>
              </p:cNvPr>
              <p:cNvSpPr txBox="1">
                <a:spLocks noChangeArrowheads="1"/>
              </p:cNvSpPr>
              <p:nvPr/>
            </p:nvSpPr>
            <p:spPr bwMode="auto">
              <a:xfrm>
                <a:off x="4383" y="7005"/>
                <a:ext cx="1377" cy="5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Narrow" pitchFamily="34" charset="0"/>
                    <a:ea typeface="Calibri" pitchFamily="34" charset="0"/>
                    <a:cs typeface="Times New Roman" pitchFamily="18" charset="0"/>
                  </a:rPr>
                  <a:t>Infrastructure as a Service (</a:t>
                </a:r>
                <a:r>
                  <a:rPr kumimoji="0" lang="en-US" sz="1600" b="0" i="0" u="none" strike="noStrike" cap="none" normalizeH="0" baseline="0" dirty="0" err="1">
                    <a:ln>
                      <a:noFill/>
                    </a:ln>
                    <a:solidFill>
                      <a:schemeClr val="tx1"/>
                    </a:solidFill>
                    <a:effectLst/>
                    <a:latin typeface="Arial Narrow" pitchFamily="34" charset="0"/>
                    <a:ea typeface="Calibri" pitchFamily="34" charset="0"/>
                    <a:cs typeface="Times New Roman" pitchFamily="18" charset="0"/>
                  </a:rPr>
                  <a:t>IaaS</a:t>
                </a:r>
                <a:r>
                  <a:rPr kumimoji="0" lang="en-US" sz="1600" b="0" i="0" u="none" strike="noStrike" cap="none" normalizeH="0" baseline="0" dirty="0">
                    <a:ln>
                      <a:noFill/>
                    </a:ln>
                    <a:solidFill>
                      <a:schemeClr val="tx1"/>
                    </a:solidFill>
                    <a:effectLst/>
                    <a:latin typeface="Arial Narrow" pitchFamily="34" charset="0"/>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32" name="AutoShape 26">
                <a:extLst>
                  <a:ext uri="{FF2B5EF4-FFF2-40B4-BE49-F238E27FC236}">
                    <a16:creationId xmlns:a16="http://schemas.microsoft.com/office/drawing/2014/main" id="{94022B62-BDD4-470A-AA38-F4B941E40A3D}"/>
                  </a:ext>
                </a:extLst>
              </p:cNvPr>
              <p:cNvSpPr>
                <a:spLocks noChangeArrowheads="1"/>
              </p:cNvSpPr>
              <p:nvPr/>
            </p:nvSpPr>
            <p:spPr bwMode="auto">
              <a:xfrm>
                <a:off x="6014" y="7005"/>
                <a:ext cx="1555" cy="519"/>
              </a:xfrm>
              <a:prstGeom prst="roundRect">
                <a:avLst>
                  <a:gd name="adj" fmla="val 8245"/>
                </a:avLst>
              </a:prstGeom>
              <a:solidFill>
                <a:srgbClr val="FFFFFF"/>
              </a:solid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 Box 25">
                <a:extLst>
                  <a:ext uri="{FF2B5EF4-FFF2-40B4-BE49-F238E27FC236}">
                    <a16:creationId xmlns:a16="http://schemas.microsoft.com/office/drawing/2014/main" id="{8EA78C3F-77E5-4F70-830A-12ABD34B686E}"/>
                  </a:ext>
                </a:extLst>
              </p:cNvPr>
              <p:cNvSpPr txBox="1">
                <a:spLocks noChangeArrowheads="1"/>
              </p:cNvSpPr>
              <p:nvPr/>
            </p:nvSpPr>
            <p:spPr bwMode="auto">
              <a:xfrm>
                <a:off x="6077" y="7005"/>
                <a:ext cx="1377" cy="5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Narrow" pitchFamily="34" charset="0"/>
                    <a:ea typeface="Calibri" pitchFamily="34" charset="0"/>
                    <a:cs typeface="Times New Roman" pitchFamily="18" charset="0"/>
                  </a:rPr>
                  <a:t>Platform as a Service (</a:t>
                </a:r>
                <a:r>
                  <a:rPr kumimoji="0" lang="en-US" sz="1600" b="0" i="0" u="none" strike="noStrike" cap="none" normalizeH="0" baseline="0" dirty="0" err="1">
                    <a:ln>
                      <a:noFill/>
                    </a:ln>
                    <a:solidFill>
                      <a:schemeClr val="tx1"/>
                    </a:solidFill>
                    <a:effectLst/>
                    <a:latin typeface="Arial Narrow" pitchFamily="34" charset="0"/>
                    <a:ea typeface="Calibri" pitchFamily="34" charset="0"/>
                    <a:cs typeface="Times New Roman" pitchFamily="18" charset="0"/>
                  </a:rPr>
                  <a:t>PaaS</a:t>
                </a:r>
                <a:r>
                  <a:rPr kumimoji="0" lang="en-US" sz="1600" b="0" i="0" u="none" strike="noStrike" cap="none" normalizeH="0" baseline="0" dirty="0">
                    <a:ln>
                      <a:noFill/>
                    </a:ln>
                    <a:solidFill>
                      <a:schemeClr val="tx1"/>
                    </a:solidFill>
                    <a:effectLst/>
                    <a:latin typeface="Arial Narrow" pitchFamily="34" charset="0"/>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34" name="AutoShape 24">
                <a:extLst>
                  <a:ext uri="{FF2B5EF4-FFF2-40B4-BE49-F238E27FC236}">
                    <a16:creationId xmlns:a16="http://schemas.microsoft.com/office/drawing/2014/main" id="{99DD8863-0055-4189-92A4-FEDB6B2CD420}"/>
                  </a:ext>
                </a:extLst>
              </p:cNvPr>
              <p:cNvSpPr>
                <a:spLocks noChangeArrowheads="1"/>
              </p:cNvSpPr>
              <p:nvPr/>
            </p:nvSpPr>
            <p:spPr bwMode="auto">
              <a:xfrm>
                <a:off x="7732" y="7005"/>
                <a:ext cx="1555" cy="519"/>
              </a:xfrm>
              <a:prstGeom prst="roundRect">
                <a:avLst>
                  <a:gd name="adj" fmla="val 8245"/>
                </a:avLst>
              </a:prstGeom>
              <a:solidFill>
                <a:srgbClr val="FFFFFF"/>
              </a:solid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Text Box 23">
                <a:extLst>
                  <a:ext uri="{FF2B5EF4-FFF2-40B4-BE49-F238E27FC236}">
                    <a16:creationId xmlns:a16="http://schemas.microsoft.com/office/drawing/2014/main" id="{EEFA8490-2162-4B6C-AD1A-F6B4F9D90879}"/>
                  </a:ext>
                </a:extLst>
              </p:cNvPr>
              <p:cNvSpPr txBox="1">
                <a:spLocks noChangeArrowheads="1"/>
              </p:cNvSpPr>
              <p:nvPr/>
            </p:nvSpPr>
            <p:spPr bwMode="auto">
              <a:xfrm>
                <a:off x="7795" y="7005"/>
                <a:ext cx="1377" cy="5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Narrow" pitchFamily="34" charset="0"/>
                    <a:ea typeface="Calibri" pitchFamily="34" charset="0"/>
                    <a:cs typeface="Times New Roman" pitchFamily="18" charset="0"/>
                  </a:rPr>
                  <a:t>Software as a Service (</a:t>
                </a:r>
                <a:r>
                  <a:rPr kumimoji="0" lang="en-US" sz="1600" b="0" i="0" u="none" strike="noStrike" cap="none" normalizeH="0" baseline="0" dirty="0" err="1">
                    <a:ln>
                      <a:noFill/>
                    </a:ln>
                    <a:solidFill>
                      <a:schemeClr val="tx1"/>
                    </a:solidFill>
                    <a:effectLst/>
                    <a:latin typeface="Arial Narrow" pitchFamily="34" charset="0"/>
                    <a:ea typeface="Calibri" pitchFamily="34" charset="0"/>
                    <a:cs typeface="Times New Roman" pitchFamily="18" charset="0"/>
                  </a:rPr>
                  <a:t>SaaS</a:t>
                </a:r>
                <a:r>
                  <a:rPr kumimoji="0" lang="en-US" sz="1600" b="0" i="0" u="none" strike="noStrike" cap="none" normalizeH="0" baseline="0" dirty="0">
                    <a:ln>
                      <a:noFill/>
                    </a:ln>
                    <a:solidFill>
                      <a:schemeClr val="tx1"/>
                    </a:solidFill>
                    <a:effectLst/>
                    <a:latin typeface="Arial Narrow" pitchFamily="34" charset="0"/>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grpSp>
        <p:sp>
          <p:nvSpPr>
            <p:cNvPr id="10" name="Text Box 21">
              <a:extLst>
                <a:ext uri="{FF2B5EF4-FFF2-40B4-BE49-F238E27FC236}">
                  <a16:creationId xmlns:a16="http://schemas.microsoft.com/office/drawing/2014/main" id="{5D203FA7-28AC-4CB5-AF40-A4C2105AF6EE}"/>
                </a:ext>
              </a:extLst>
            </p:cNvPr>
            <p:cNvSpPr txBox="1">
              <a:spLocks noChangeArrowheads="1"/>
            </p:cNvSpPr>
            <p:nvPr/>
          </p:nvSpPr>
          <p:spPr bwMode="auto">
            <a:xfrm>
              <a:off x="2787" y="7287"/>
              <a:ext cx="6664" cy="936"/>
            </a:xfrm>
            <a:prstGeom prst="rect">
              <a:avLst/>
            </a:prstGeom>
            <a:solidFill>
              <a:srgbClr val="F2F2F2"/>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Narrow" pitchFamily="34" charset="0"/>
                  <a:ea typeface="Calibri" pitchFamily="34" charset="0"/>
                  <a:cs typeface="Times New Roman" pitchFamily="18" charset="0"/>
                </a:rPr>
                <a:t>Deployment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Narrow" pitchFamily="34" charset="0"/>
                  <a:ea typeface="Calibri" pitchFamily="34" charset="0"/>
                  <a:cs typeface="Times New Roman" pitchFamily="18" charset="0"/>
                </a:rPr>
                <a:t>models</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11" name="Text Box 20">
              <a:extLst>
                <a:ext uri="{FF2B5EF4-FFF2-40B4-BE49-F238E27FC236}">
                  <a16:creationId xmlns:a16="http://schemas.microsoft.com/office/drawing/2014/main" id="{FFA01BB2-21A8-43EE-ACA0-E8ED5EE4A67D}"/>
                </a:ext>
              </a:extLst>
            </p:cNvPr>
            <p:cNvSpPr txBox="1">
              <a:spLocks noChangeArrowheads="1"/>
            </p:cNvSpPr>
            <p:nvPr/>
          </p:nvSpPr>
          <p:spPr bwMode="auto">
            <a:xfrm>
              <a:off x="2780" y="9352"/>
              <a:ext cx="6679" cy="945"/>
            </a:xfrm>
            <a:prstGeom prst="rect">
              <a:avLst/>
            </a:prstGeom>
            <a:solidFill>
              <a:srgbClr val="BFBFBF"/>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Narrow" pitchFamily="34" charset="0"/>
                  <a:ea typeface="Calibri" pitchFamily="34" charset="0"/>
                  <a:cs typeface="Times New Roman" pitchFamily="18" charset="0"/>
                </a:rPr>
                <a:t>Service</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Narrow" pitchFamily="34" charset="0"/>
                  <a:ea typeface="Calibri" pitchFamily="34" charset="0"/>
                  <a:cs typeface="Times New Roman" pitchFamily="18" charset="0"/>
                </a:rPr>
                <a:t>attributes</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12" name="AutoShape 19">
              <a:extLst>
                <a:ext uri="{FF2B5EF4-FFF2-40B4-BE49-F238E27FC236}">
                  <a16:creationId xmlns:a16="http://schemas.microsoft.com/office/drawing/2014/main" id="{E5438664-BB53-4BC0-B994-2EE2863A68AB}"/>
                </a:ext>
              </a:extLst>
            </p:cNvPr>
            <p:cNvSpPr>
              <a:spLocks noChangeArrowheads="1"/>
            </p:cNvSpPr>
            <p:nvPr/>
          </p:nvSpPr>
          <p:spPr bwMode="auto">
            <a:xfrm>
              <a:off x="3998" y="9886"/>
              <a:ext cx="1483" cy="310"/>
            </a:xfrm>
            <a:prstGeom prst="roundRect">
              <a:avLst>
                <a:gd name="adj" fmla="val 8245"/>
              </a:avLst>
            </a:prstGeom>
            <a:solidFill>
              <a:srgbClr val="FFFFFF"/>
            </a:solid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Text Box 18">
              <a:extLst>
                <a:ext uri="{FF2B5EF4-FFF2-40B4-BE49-F238E27FC236}">
                  <a16:creationId xmlns:a16="http://schemas.microsoft.com/office/drawing/2014/main" id="{2F9F2325-F7C9-4A8B-A1E2-3A3DF9DF5157}"/>
                </a:ext>
              </a:extLst>
            </p:cNvPr>
            <p:cNvSpPr txBox="1">
              <a:spLocks noChangeArrowheads="1"/>
            </p:cNvSpPr>
            <p:nvPr/>
          </p:nvSpPr>
          <p:spPr bwMode="auto">
            <a:xfrm>
              <a:off x="4026" y="9948"/>
              <a:ext cx="1455" cy="2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Narrow" pitchFamily="34" charset="0"/>
                  <a:ea typeface="Calibri" pitchFamily="34" charset="0"/>
                  <a:cs typeface="Times New Roman" pitchFamily="18" charset="0"/>
                </a:rPr>
                <a:t>Broad network access</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14" name="AutoShape 17">
              <a:extLst>
                <a:ext uri="{FF2B5EF4-FFF2-40B4-BE49-F238E27FC236}">
                  <a16:creationId xmlns:a16="http://schemas.microsoft.com/office/drawing/2014/main" id="{BBB841A7-4651-4A65-A232-6825443A3DCA}"/>
                </a:ext>
              </a:extLst>
            </p:cNvPr>
            <p:cNvSpPr>
              <a:spLocks noChangeArrowheads="1"/>
            </p:cNvSpPr>
            <p:nvPr/>
          </p:nvSpPr>
          <p:spPr bwMode="auto">
            <a:xfrm>
              <a:off x="5548" y="9889"/>
              <a:ext cx="1160" cy="308"/>
            </a:xfrm>
            <a:prstGeom prst="roundRect">
              <a:avLst>
                <a:gd name="adj" fmla="val 8245"/>
              </a:avLst>
            </a:prstGeom>
            <a:solidFill>
              <a:srgbClr val="FFFFFF"/>
            </a:solid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Text Box 16">
              <a:extLst>
                <a:ext uri="{FF2B5EF4-FFF2-40B4-BE49-F238E27FC236}">
                  <a16:creationId xmlns:a16="http://schemas.microsoft.com/office/drawing/2014/main" id="{C74C05B6-1D8C-4E5C-8A19-337B95316EBD}"/>
                </a:ext>
              </a:extLst>
            </p:cNvPr>
            <p:cNvSpPr txBox="1">
              <a:spLocks noChangeArrowheads="1"/>
            </p:cNvSpPr>
            <p:nvPr/>
          </p:nvSpPr>
          <p:spPr bwMode="auto">
            <a:xfrm>
              <a:off x="5575" y="9950"/>
              <a:ext cx="1133" cy="2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Narrow" pitchFamily="34" charset="0"/>
                  <a:ea typeface="Calibri" pitchFamily="34" charset="0"/>
                  <a:cs typeface="Times New Roman" pitchFamily="18" charset="0"/>
                </a:rPr>
                <a:t>Measured service</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16" name="AutoShape 15">
              <a:extLst>
                <a:ext uri="{FF2B5EF4-FFF2-40B4-BE49-F238E27FC236}">
                  <a16:creationId xmlns:a16="http://schemas.microsoft.com/office/drawing/2014/main" id="{9FAC9892-81B9-4683-A2EF-6D46959B2CBE}"/>
                </a:ext>
              </a:extLst>
            </p:cNvPr>
            <p:cNvSpPr>
              <a:spLocks noChangeArrowheads="1"/>
            </p:cNvSpPr>
            <p:nvPr/>
          </p:nvSpPr>
          <p:spPr bwMode="auto">
            <a:xfrm>
              <a:off x="6764" y="9888"/>
              <a:ext cx="1535" cy="308"/>
            </a:xfrm>
            <a:prstGeom prst="roundRect">
              <a:avLst>
                <a:gd name="adj" fmla="val 8245"/>
              </a:avLst>
            </a:prstGeom>
            <a:solidFill>
              <a:srgbClr val="FFFFFF"/>
            </a:solid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Text Box 14">
              <a:extLst>
                <a:ext uri="{FF2B5EF4-FFF2-40B4-BE49-F238E27FC236}">
                  <a16:creationId xmlns:a16="http://schemas.microsoft.com/office/drawing/2014/main" id="{33D3B5AC-DEEA-4FD3-9F6A-F9C26D52FF6A}"/>
                </a:ext>
              </a:extLst>
            </p:cNvPr>
            <p:cNvSpPr txBox="1">
              <a:spLocks noChangeArrowheads="1"/>
            </p:cNvSpPr>
            <p:nvPr/>
          </p:nvSpPr>
          <p:spPr bwMode="auto">
            <a:xfrm>
              <a:off x="6735" y="9949"/>
              <a:ext cx="1564" cy="2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Narrow" pitchFamily="34" charset="0"/>
                  <a:ea typeface="Calibri" pitchFamily="34" charset="0"/>
                  <a:cs typeface="Times New Roman" pitchFamily="18" charset="0"/>
                </a:rPr>
                <a:t>On-demand self-service</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18" name="AutoShape 13">
              <a:extLst>
                <a:ext uri="{FF2B5EF4-FFF2-40B4-BE49-F238E27FC236}">
                  <a16:creationId xmlns:a16="http://schemas.microsoft.com/office/drawing/2014/main" id="{8A0031C0-333C-4D35-86BD-3798078F82DA}"/>
                </a:ext>
              </a:extLst>
            </p:cNvPr>
            <p:cNvSpPr>
              <a:spLocks noChangeArrowheads="1"/>
            </p:cNvSpPr>
            <p:nvPr/>
          </p:nvSpPr>
          <p:spPr bwMode="auto">
            <a:xfrm>
              <a:off x="8342" y="9885"/>
              <a:ext cx="1007" cy="308"/>
            </a:xfrm>
            <a:prstGeom prst="roundRect">
              <a:avLst>
                <a:gd name="adj" fmla="val 8245"/>
              </a:avLst>
            </a:prstGeom>
            <a:solidFill>
              <a:srgbClr val="FFFFFF"/>
            </a:solid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Text Box 12">
              <a:extLst>
                <a:ext uri="{FF2B5EF4-FFF2-40B4-BE49-F238E27FC236}">
                  <a16:creationId xmlns:a16="http://schemas.microsoft.com/office/drawing/2014/main" id="{77551012-6234-40D2-8FB9-BBF7BB2635A9}"/>
                </a:ext>
              </a:extLst>
            </p:cNvPr>
            <p:cNvSpPr txBox="1">
              <a:spLocks noChangeArrowheads="1"/>
            </p:cNvSpPr>
            <p:nvPr/>
          </p:nvSpPr>
          <p:spPr bwMode="auto">
            <a:xfrm>
              <a:off x="8370" y="9945"/>
              <a:ext cx="979" cy="2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Narrow" pitchFamily="34" charset="0"/>
                  <a:ea typeface="Calibri" pitchFamily="34" charset="0"/>
                  <a:cs typeface="Times New Roman" pitchFamily="18" charset="0"/>
                </a:rPr>
                <a:t>Rapid elasticity</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20" name="AutoShape 11">
              <a:extLst>
                <a:ext uri="{FF2B5EF4-FFF2-40B4-BE49-F238E27FC236}">
                  <a16:creationId xmlns:a16="http://schemas.microsoft.com/office/drawing/2014/main" id="{07004FFA-0DED-4664-B57F-E32D2EC6CECF}"/>
                </a:ext>
              </a:extLst>
            </p:cNvPr>
            <p:cNvSpPr>
              <a:spLocks noChangeArrowheads="1"/>
            </p:cNvSpPr>
            <p:nvPr/>
          </p:nvSpPr>
          <p:spPr bwMode="auto">
            <a:xfrm>
              <a:off x="3995" y="9504"/>
              <a:ext cx="5317" cy="309"/>
            </a:xfrm>
            <a:prstGeom prst="roundRect">
              <a:avLst>
                <a:gd name="adj" fmla="val 8245"/>
              </a:avLst>
            </a:prstGeom>
            <a:solidFill>
              <a:srgbClr val="F2F2F2"/>
            </a:solidFill>
            <a:ln w="9525">
              <a:solidFill>
                <a:srgbClr val="F2F2F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ext Box 10">
              <a:extLst>
                <a:ext uri="{FF2B5EF4-FFF2-40B4-BE49-F238E27FC236}">
                  <a16:creationId xmlns:a16="http://schemas.microsoft.com/office/drawing/2014/main" id="{FCE5E701-8D9C-4D76-BA84-743A569BCE4F}"/>
                </a:ext>
              </a:extLst>
            </p:cNvPr>
            <p:cNvSpPr txBox="1">
              <a:spLocks noChangeArrowheads="1"/>
            </p:cNvSpPr>
            <p:nvPr/>
          </p:nvSpPr>
          <p:spPr bwMode="auto">
            <a:xfrm>
              <a:off x="5887" y="9568"/>
              <a:ext cx="1133" cy="24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Narrow" pitchFamily="34" charset="0"/>
                  <a:ea typeface="Calibri" pitchFamily="34" charset="0"/>
                  <a:cs typeface="Times New Roman" pitchFamily="18" charset="0"/>
                </a:rPr>
                <a:t>Resource pooling</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pic>
          <p:nvPicPr>
            <p:cNvPr id="22" name="Picture 9" descr="1">
              <a:extLst>
                <a:ext uri="{FF2B5EF4-FFF2-40B4-BE49-F238E27FC236}">
                  <a16:creationId xmlns:a16="http://schemas.microsoft.com/office/drawing/2014/main" id="{7AD1E477-3188-4056-B158-367A8DBD05EC}"/>
                </a:ext>
              </a:extLst>
            </p:cNvPr>
            <p:cNvPicPr>
              <a:picLocks noChangeAspect="1" noChangeArrowheads="1"/>
            </p:cNvPicPr>
            <p:nvPr/>
          </p:nvPicPr>
          <p:blipFill>
            <a:blip r:embed="rId2" cstate="print"/>
            <a:srcRect/>
            <a:stretch>
              <a:fillRect/>
            </a:stretch>
          </p:blipFill>
          <p:spPr bwMode="auto">
            <a:xfrm>
              <a:off x="4143" y="7343"/>
              <a:ext cx="1141" cy="840"/>
            </a:xfrm>
            <a:prstGeom prst="rect">
              <a:avLst/>
            </a:prstGeom>
            <a:noFill/>
          </p:spPr>
        </p:pic>
        <p:sp>
          <p:nvSpPr>
            <p:cNvPr id="23" name="Text Box 8">
              <a:extLst>
                <a:ext uri="{FF2B5EF4-FFF2-40B4-BE49-F238E27FC236}">
                  <a16:creationId xmlns:a16="http://schemas.microsoft.com/office/drawing/2014/main" id="{0963016B-2623-43BF-8E1B-205BDCECB74A}"/>
                </a:ext>
              </a:extLst>
            </p:cNvPr>
            <p:cNvSpPr txBox="1">
              <a:spLocks noChangeArrowheads="1"/>
            </p:cNvSpPr>
            <p:nvPr/>
          </p:nvSpPr>
          <p:spPr bwMode="auto">
            <a:xfrm>
              <a:off x="4314" y="7677"/>
              <a:ext cx="795" cy="2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Community</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pic>
          <p:nvPicPr>
            <p:cNvPr id="24" name="Picture 7" descr="1">
              <a:extLst>
                <a:ext uri="{FF2B5EF4-FFF2-40B4-BE49-F238E27FC236}">
                  <a16:creationId xmlns:a16="http://schemas.microsoft.com/office/drawing/2014/main" id="{F13636BA-85AD-49C6-A82C-950CFECF6B42}"/>
                </a:ext>
              </a:extLst>
            </p:cNvPr>
            <p:cNvPicPr>
              <a:picLocks noChangeAspect="1" noChangeArrowheads="1"/>
            </p:cNvPicPr>
            <p:nvPr/>
          </p:nvPicPr>
          <p:blipFill>
            <a:blip r:embed="rId2" cstate="print"/>
            <a:srcRect/>
            <a:stretch>
              <a:fillRect/>
            </a:stretch>
          </p:blipFill>
          <p:spPr bwMode="auto">
            <a:xfrm>
              <a:off x="5396" y="7343"/>
              <a:ext cx="1141" cy="840"/>
            </a:xfrm>
            <a:prstGeom prst="rect">
              <a:avLst/>
            </a:prstGeom>
            <a:noFill/>
          </p:spPr>
        </p:pic>
        <p:sp>
          <p:nvSpPr>
            <p:cNvPr id="25" name="Text Box 6">
              <a:extLst>
                <a:ext uri="{FF2B5EF4-FFF2-40B4-BE49-F238E27FC236}">
                  <a16:creationId xmlns:a16="http://schemas.microsoft.com/office/drawing/2014/main" id="{2ABD5D64-3FBA-4711-8660-C55976040FE1}"/>
                </a:ext>
              </a:extLst>
            </p:cNvPr>
            <p:cNvSpPr txBox="1">
              <a:spLocks noChangeArrowheads="1"/>
            </p:cNvSpPr>
            <p:nvPr/>
          </p:nvSpPr>
          <p:spPr bwMode="auto">
            <a:xfrm>
              <a:off x="5731" y="7677"/>
              <a:ext cx="525" cy="2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Hybrid</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pic>
          <p:nvPicPr>
            <p:cNvPr id="26" name="Picture 5" descr="1">
              <a:extLst>
                <a:ext uri="{FF2B5EF4-FFF2-40B4-BE49-F238E27FC236}">
                  <a16:creationId xmlns:a16="http://schemas.microsoft.com/office/drawing/2014/main" id="{00A38939-678B-4EDD-93C4-9F8B6A8D216B}"/>
                </a:ext>
              </a:extLst>
            </p:cNvPr>
            <p:cNvPicPr>
              <a:picLocks noChangeAspect="1" noChangeArrowheads="1"/>
            </p:cNvPicPr>
            <p:nvPr/>
          </p:nvPicPr>
          <p:blipFill>
            <a:blip r:embed="rId2" cstate="print"/>
            <a:srcRect/>
            <a:stretch>
              <a:fillRect/>
            </a:stretch>
          </p:blipFill>
          <p:spPr bwMode="auto">
            <a:xfrm>
              <a:off x="6708" y="7343"/>
              <a:ext cx="1141" cy="840"/>
            </a:xfrm>
            <a:prstGeom prst="rect">
              <a:avLst/>
            </a:prstGeom>
            <a:noFill/>
          </p:spPr>
        </p:pic>
        <p:sp>
          <p:nvSpPr>
            <p:cNvPr id="27" name="Text Box 4">
              <a:extLst>
                <a:ext uri="{FF2B5EF4-FFF2-40B4-BE49-F238E27FC236}">
                  <a16:creationId xmlns:a16="http://schemas.microsoft.com/office/drawing/2014/main" id="{E2F99B55-6F61-4834-872D-55375EC6F546}"/>
                </a:ext>
              </a:extLst>
            </p:cNvPr>
            <p:cNvSpPr txBox="1">
              <a:spLocks noChangeArrowheads="1"/>
            </p:cNvSpPr>
            <p:nvPr/>
          </p:nvSpPr>
          <p:spPr bwMode="auto">
            <a:xfrm>
              <a:off x="6956" y="7669"/>
              <a:ext cx="645" cy="1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Private</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pic>
          <p:nvPicPr>
            <p:cNvPr id="28" name="Picture 3" descr="1">
              <a:extLst>
                <a:ext uri="{FF2B5EF4-FFF2-40B4-BE49-F238E27FC236}">
                  <a16:creationId xmlns:a16="http://schemas.microsoft.com/office/drawing/2014/main" id="{A4C3DD5A-1BAD-44AF-B878-B8641E043A34}"/>
                </a:ext>
              </a:extLst>
            </p:cNvPr>
            <p:cNvPicPr>
              <a:picLocks noChangeAspect="1" noChangeArrowheads="1"/>
            </p:cNvPicPr>
            <p:nvPr/>
          </p:nvPicPr>
          <p:blipFill>
            <a:blip r:embed="rId2" cstate="print"/>
            <a:srcRect/>
            <a:stretch>
              <a:fillRect/>
            </a:stretch>
          </p:blipFill>
          <p:spPr bwMode="auto">
            <a:xfrm>
              <a:off x="7971" y="7343"/>
              <a:ext cx="1141" cy="840"/>
            </a:xfrm>
            <a:prstGeom prst="rect">
              <a:avLst/>
            </a:prstGeom>
            <a:noFill/>
          </p:spPr>
        </p:pic>
        <p:sp>
          <p:nvSpPr>
            <p:cNvPr id="29" name="Text Box 2">
              <a:extLst>
                <a:ext uri="{FF2B5EF4-FFF2-40B4-BE49-F238E27FC236}">
                  <a16:creationId xmlns:a16="http://schemas.microsoft.com/office/drawing/2014/main" id="{4F03EB63-3788-4003-BB40-B5334E12E1EE}"/>
                </a:ext>
              </a:extLst>
            </p:cNvPr>
            <p:cNvSpPr txBox="1">
              <a:spLocks noChangeArrowheads="1"/>
            </p:cNvSpPr>
            <p:nvPr/>
          </p:nvSpPr>
          <p:spPr bwMode="auto">
            <a:xfrm>
              <a:off x="8279" y="7678"/>
              <a:ext cx="549" cy="1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Public</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1861905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Модели на разполагане (1)</a:t>
            </a:r>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a:xfrm>
            <a:off x="838199" y="1825624"/>
            <a:ext cx="11010089" cy="4857277"/>
          </a:xfrm>
        </p:spPr>
        <p:txBody>
          <a:bodyPr>
            <a:normAutofit/>
          </a:bodyPr>
          <a:lstStyle/>
          <a:p>
            <a:pPr marL="0" indent="0">
              <a:buNone/>
            </a:pPr>
            <a:r>
              <a:rPr lang="bg-BG" sz="2800" dirty="0"/>
              <a:t>Моделът на разполагане определя целта на облака и естеството на местоположението му. </a:t>
            </a:r>
          </a:p>
          <a:p>
            <a:r>
              <a:rPr lang="bg-BG" sz="2800" b="1" dirty="0"/>
              <a:t>Публичен облак</a:t>
            </a:r>
            <a:r>
              <a:rPr lang="en-US" sz="2800" b="1" dirty="0"/>
              <a:t>: </a:t>
            </a:r>
            <a:r>
              <a:rPr lang="bg-BG" sz="2800" dirty="0"/>
              <a:t>Инфраструктурата на публичния облак е предоставена за обществено ползване и е собственост на организация, която продава облачни услуги. </a:t>
            </a:r>
            <a:endParaRPr lang="en-US" sz="2800" dirty="0"/>
          </a:p>
          <a:p>
            <a:r>
              <a:rPr lang="bg-BG" sz="2800" b="1" dirty="0"/>
              <a:t>Частен облак</a:t>
            </a:r>
            <a:r>
              <a:rPr lang="en-US" sz="2800" b="1" dirty="0"/>
              <a:t>: </a:t>
            </a:r>
            <a:r>
              <a:rPr lang="bg-BG" sz="2800" dirty="0"/>
              <a:t>Инфраструктурата на частния облак функционира за изключителното ползване от определена организация. Облакът може да се управлява от същата тази организация или от трета страна. Частните облаци могат да бъдат в или извън учреждението. </a:t>
            </a:r>
            <a:endParaRPr lang="en-US" sz="2800" dirty="0"/>
          </a:p>
        </p:txBody>
      </p:sp>
    </p:spTree>
    <p:extLst>
      <p:ext uri="{BB962C8B-B14F-4D97-AF65-F5344CB8AC3E}">
        <p14:creationId xmlns:p14="http://schemas.microsoft.com/office/powerpoint/2010/main" val="883280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Модели на разполагане (2)</a:t>
            </a:r>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a:xfrm>
            <a:off x="838199" y="1825624"/>
            <a:ext cx="11010089" cy="4857277"/>
          </a:xfrm>
        </p:spPr>
        <p:txBody>
          <a:bodyPr>
            <a:normAutofit lnSpcReduction="10000"/>
          </a:bodyPr>
          <a:lstStyle/>
          <a:p>
            <a:r>
              <a:rPr lang="bg-BG" sz="2800" b="1" dirty="0"/>
              <a:t>Хибриден облак</a:t>
            </a:r>
            <a:r>
              <a:rPr lang="en-US" sz="2800" b="1" dirty="0"/>
              <a:t>: </a:t>
            </a:r>
            <a:r>
              <a:rPr lang="bg-BG" sz="2800" dirty="0"/>
              <a:t>Хибридният облак комбинира множество облаци (частни, обществени или публични), като отделните облаци запазват уникалните си идентичности, но са свързани в едно цяло. Хибридният облак може да предложи стандартизиран или съгласуван (с авторски или други права на собственост) достъп до данни и приложения, както и преносимост на приложенията. </a:t>
            </a:r>
            <a:endParaRPr lang="en-US" sz="2800" dirty="0"/>
          </a:p>
          <a:p>
            <a:r>
              <a:rPr lang="bg-BG" sz="2800" b="1" dirty="0"/>
              <a:t>Обществен облак</a:t>
            </a:r>
            <a:r>
              <a:rPr lang="en-US" sz="2800" b="1" dirty="0"/>
              <a:t>: </a:t>
            </a:r>
            <a:r>
              <a:rPr lang="bg-BG" sz="2800" dirty="0"/>
              <a:t>Обществения облак е облак, организиран да служи на обща функция или цел. Той може да е създаден за една или за няколко организации, но само ако споделят общи интереси като мисия, политика, сигурност, необходимост от спазване на регулаторни изисквания и т.н. Общественият облак може да се управлява от съответната организация/организации или от трета страна. </a:t>
            </a:r>
            <a:endParaRPr lang="en-US" sz="2800" dirty="0"/>
          </a:p>
        </p:txBody>
      </p:sp>
    </p:spTree>
    <p:extLst>
      <p:ext uri="{BB962C8B-B14F-4D97-AF65-F5344CB8AC3E}">
        <p14:creationId xmlns:p14="http://schemas.microsoft.com/office/powerpoint/2010/main" val="3107197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Модели според услугите</a:t>
            </a:r>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a:xfrm>
            <a:off x="838200" y="2214732"/>
            <a:ext cx="10515600" cy="3651047"/>
          </a:xfrm>
        </p:spPr>
        <p:txBody>
          <a:bodyPr>
            <a:normAutofit/>
          </a:bodyPr>
          <a:lstStyle/>
          <a:p>
            <a:r>
              <a:rPr lang="bg-BG" dirty="0"/>
              <a:t>Съществуват много различни модели според услугите, описани в литературата, като всички те са в следната форма: </a:t>
            </a:r>
            <a:r>
              <a:rPr lang="en-US" dirty="0" err="1"/>
              <a:t>XaaS</a:t>
            </a:r>
            <a:r>
              <a:rPr lang="en-US" dirty="0"/>
              <a:t>, </a:t>
            </a:r>
            <a:r>
              <a:rPr lang="bg-BG" dirty="0"/>
              <a:t>или</a:t>
            </a:r>
            <a:r>
              <a:rPr lang="en-US" dirty="0"/>
              <a:t> “&lt;Something&gt; as a Service”</a:t>
            </a:r>
            <a:r>
              <a:rPr lang="bg-BG" dirty="0"/>
              <a:t> (</a:t>
            </a:r>
            <a:r>
              <a:rPr lang="en-US" dirty="0"/>
              <a:t>&lt;</a:t>
            </a:r>
            <a:r>
              <a:rPr lang="bg-BG" dirty="0"/>
              <a:t>Нещо</a:t>
            </a:r>
            <a:r>
              <a:rPr lang="en-US" dirty="0"/>
              <a:t>&gt; </a:t>
            </a:r>
            <a:r>
              <a:rPr lang="bg-BG" dirty="0"/>
              <a:t>като услуга).</a:t>
            </a:r>
          </a:p>
          <a:p>
            <a:r>
              <a:rPr lang="bg-BG" dirty="0"/>
              <a:t>Общоприетите видове услуги са 3 типа, както споменахме:</a:t>
            </a:r>
            <a:endParaRPr lang="en-US" dirty="0"/>
          </a:p>
          <a:p>
            <a:pPr lvl="1"/>
            <a:r>
              <a:rPr lang="bg-BG" sz="2400" dirty="0"/>
              <a:t>Инфраструктура като услуга (</a:t>
            </a:r>
            <a:r>
              <a:rPr lang="en-US" sz="2400" dirty="0"/>
              <a:t>Infrastructure as a service</a:t>
            </a:r>
            <a:r>
              <a:rPr lang="bg-BG" sz="2400" dirty="0"/>
              <a:t>, </a:t>
            </a:r>
            <a:r>
              <a:rPr lang="en-US" sz="2400" dirty="0"/>
              <a:t>IaaS</a:t>
            </a:r>
            <a:r>
              <a:rPr lang="bg-BG" sz="2400" dirty="0"/>
              <a:t>)</a:t>
            </a:r>
            <a:r>
              <a:rPr lang="en-US" sz="2400" dirty="0"/>
              <a:t>;</a:t>
            </a:r>
          </a:p>
          <a:p>
            <a:pPr lvl="1"/>
            <a:r>
              <a:rPr lang="bg-BG" sz="2400" dirty="0"/>
              <a:t>Платформа като услуга</a:t>
            </a:r>
            <a:r>
              <a:rPr lang="en-US" sz="2400" dirty="0"/>
              <a:t> (Platform as a service</a:t>
            </a:r>
            <a:r>
              <a:rPr lang="bg-BG" sz="2400" dirty="0"/>
              <a:t>, </a:t>
            </a:r>
            <a:r>
              <a:rPr lang="en-US" sz="2400" dirty="0"/>
              <a:t>PaaS);</a:t>
            </a:r>
          </a:p>
          <a:p>
            <a:pPr lvl="1"/>
            <a:r>
              <a:rPr lang="bg-BG" sz="2400" dirty="0"/>
              <a:t>Софтуер като услуга</a:t>
            </a:r>
            <a:r>
              <a:rPr lang="en-US" sz="2400" dirty="0"/>
              <a:t> (Software as a service</a:t>
            </a:r>
            <a:r>
              <a:rPr lang="bg-BG" sz="2400" dirty="0"/>
              <a:t>, </a:t>
            </a:r>
            <a:r>
              <a:rPr lang="en-US" sz="2400" dirty="0"/>
              <a:t>SaaS). </a:t>
            </a:r>
            <a:endParaRPr lang="bg-BG" sz="2400" dirty="0"/>
          </a:p>
          <a:p>
            <a:r>
              <a:rPr lang="bg-BG" dirty="0"/>
              <a:t>Ще ги разгледаме малко по-подробно</a:t>
            </a:r>
            <a:endParaRPr lang="en-US" dirty="0"/>
          </a:p>
        </p:txBody>
      </p:sp>
    </p:spTree>
    <p:extLst>
      <p:ext uri="{BB962C8B-B14F-4D97-AF65-F5344CB8AC3E}">
        <p14:creationId xmlns:p14="http://schemas.microsoft.com/office/powerpoint/2010/main" val="3758432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Инфраструктура като Услуга (</a:t>
            </a:r>
            <a:r>
              <a:rPr lang="en-US" dirty="0"/>
              <a:t>IaaS</a:t>
            </a:r>
            <a:r>
              <a:rPr lang="bg-BG" dirty="0"/>
              <a:t>)</a:t>
            </a:r>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a:xfrm>
            <a:off x="838200" y="2205004"/>
            <a:ext cx="10515600" cy="3699686"/>
          </a:xfrm>
        </p:spPr>
        <p:txBody>
          <a:bodyPr>
            <a:normAutofit/>
          </a:bodyPr>
          <a:lstStyle/>
          <a:p>
            <a:r>
              <a:rPr lang="en-US" sz="2800" dirty="0"/>
              <a:t>IaaS</a:t>
            </a:r>
            <a:r>
              <a:rPr lang="bg-BG" sz="2800" dirty="0"/>
              <a:t> предоставя виртуални машини, виртуална памет, виртуална инфраструктура, както и други хардуерни „активи” като ресурси, които клиентите могат да използват. </a:t>
            </a:r>
            <a:endParaRPr lang="en-US" sz="2800" dirty="0"/>
          </a:p>
          <a:p>
            <a:r>
              <a:rPr lang="bg-BG" sz="2800" dirty="0"/>
              <a:t>Доставчикът на </a:t>
            </a:r>
            <a:r>
              <a:rPr lang="en-US" sz="2800" dirty="0"/>
              <a:t>IaaS </a:t>
            </a:r>
            <a:r>
              <a:rPr lang="bg-BG" sz="2800" dirty="0"/>
              <a:t>услуги управлява цялата инфраструктура, а клиентът отговаря за всички други аспекти на разполагането. </a:t>
            </a:r>
            <a:endParaRPr lang="en-US" sz="2800" dirty="0"/>
          </a:p>
          <a:p>
            <a:r>
              <a:rPr lang="bg-BG" sz="2800" dirty="0"/>
              <a:t>Това може да включва операционната система, приложенията и взаимодействията на потребителя със системата.</a:t>
            </a:r>
            <a:endParaRPr lang="en-US" sz="2800" dirty="0"/>
          </a:p>
        </p:txBody>
      </p:sp>
    </p:spTree>
    <p:extLst>
      <p:ext uri="{BB962C8B-B14F-4D97-AF65-F5344CB8AC3E}">
        <p14:creationId xmlns:p14="http://schemas.microsoft.com/office/powerpoint/2010/main" val="162614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5ADD-E698-4ECC-B547-2F6493965269}"/>
              </a:ext>
            </a:extLst>
          </p:cNvPr>
          <p:cNvSpPr>
            <a:spLocks noGrp="1"/>
          </p:cNvSpPr>
          <p:nvPr>
            <p:ph type="title"/>
          </p:nvPr>
        </p:nvSpPr>
        <p:spPr>
          <a:xfrm>
            <a:off x="838200" y="365126"/>
            <a:ext cx="10515600" cy="937202"/>
          </a:xfrm>
        </p:spPr>
        <p:txBody>
          <a:bodyPr/>
          <a:lstStyle/>
          <a:p>
            <a:r>
              <a:rPr lang="bg-BG" dirty="0"/>
              <a:t>Облачни изчисления/</a:t>
            </a:r>
            <a:r>
              <a:rPr lang="en-US" dirty="0"/>
              <a:t>Cloud Computing</a:t>
            </a:r>
            <a:endParaRPr lang="bg-BG" dirty="0"/>
          </a:p>
        </p:txBody>
      </p:sp>
      <p:sp>
        <p:nvSpPr>
          <p:cNvPr id="3" name="Content Placeholder 2">
            <a:extLst>
              <a:ext uri="{FF2B5EF4-FFF2-40B4-BE49-F238E27FC236}">
                <a16:creationId xmlns:a16="http://schemas.microsoft.com/office/drawing/2014/main" id="{40305AC7-D2DA-4EE2-A1C5-DDDD3B9302E8}"/>
              </a:ext>
            </a:extLst>
          </p:cNvPr>
          <p:cNvSpPr>
            <a:spLocks noGrp="1"/>
          </p:cNvSpPr>
          <p:nvPr>
            <p:ph idx="1"/>
          </p:nvPr>
        </p:nvSpPr>
        <p:spPr>
          <a:xfrm>
            <a:off x="838200" y="1302328"/>
            <a:ext cx="10515600" cy="5043053"/>
          </a:xfrm>
        </p:spPr>
        <p:txBody>
          <a:bodyPr>
            <a:normAutofit fontScale="92500" lnSpcReduction="20000"/>
          </a:bodyPr>
          <a:lstStyle/>
          <a:p>
            <a:r>
              <a:rPr lang="bg-BG" dirty="0"/>
              <a:t>Облачните изчисления </a:t>
            </a:r>
            <a:r>
              <a:rPr lang="bg-BG" b="1" dirty="0"/>
              <a:t>предоставят възможност потребителите да ползват компютърните мощности не само на собственото компютърно устройство, а и почти неограничени ресурси на отдалечени сървъри</a:t>
            </a:r>
            <a:r>
              <a:rPr lang="bg-BG" dirty="0"/>
              <a:t>, като</a:t>
            </a:r>
            <a:r>
              <a:rPr lang="en-US" dirty="0"/>
              <a:t> </a:t>
            </a:r>
            <a:r>
              <a:rPr lang="bg-BG" dirty="0"/>
              <a:t>скриват ненужни за потребителя детайли като напр. това „къде и как се съхраняват данните и приложенията, работещи с тях“.</a:t>
            </a:r>
          </a:p>
          <a:p>
            <a:r>
              <a:rPr lang="bg-BG" dirty="0"/>
              <a:t>Основни </a:t>
            </a:r>
            <a:r>
              <a:rPr lang="bg-BG" b="1" dirty="0"/>
              <a:t>предимства са</a:t>
            </a:r>
            <a:r>
              <a:rPr lang="bg-BG" dirty="0"/>
              <a:t>:</a:t>
            </a:r>
          </a:p>
          <a:p>
            <a:pPr lvl="1"/>
            <a:r>
              <a:rPr lang="bg-BG" b="1" dirty="0"/>
              <a:t>Възможности за съхранение и паралелна обработка на</a:t>
            </a:r>
            <a:r>
              <a:rPr lang="en-US" b="1" dirty="0"/>
              <a:t> </a:t>
            </a:r>
            <a:r>
              <a:rPr lang="bg-BG" b="1" dirty="0"/>
              <a:t>огромни количества данни;</a:t>
            </a:r>
            <a:endParaRPr lang="en-US" b="1" dirty="0"/>
          </a:p>
          <a:p>
            <a:pPr lvl="1"/>
            <a:r>
              <a:rPr lang="bg-BG" b="1" dirty="0"/>
              <a:t>Ускоряване на изпълнението на задачи</a:t>
            </a:r>
            <a:r>
              <a:rPr lang="bg-BG" dirty="0"/>
              <a:t>, позволяващи използването на паралелни процеси, върху множество процесори. Напр. рендиране на </a:t>
            </a:r>
            <a:r>
              <a:rPr lang="en-US" dirty="0"/>
              <a:t>3D </a:t>
            </a:r>
            <a:r>
              <a:rPr lang="bg-BG" dirty="0"/>
              <a:t>сцени и анимации в „облачни ферми“ се изпълнява за минути, докато на собствен </a:t>
            </a:r>
            <a:r>
              <a:rPr lang="en-US" dirty="0"/>
              <a:t>PC </a:t>
            </a:r>
            <a:r>
              <a:rPr lang="bg-BG" dirty="0"/>
              <a:t>може да отнеме дни (според споделен личен опит на студенти от спец. „Мултимедия и виртуална реалност“ към АМТИИ.)</a:t>
            </a:r>
          </a:p>
          <a:p>
            <a:r>
              <a:rPr lang="bg-BG" dirty="0"/>
              <a:t>Основен </a:t>
            </a:r>
            <a:r>
              <a:rPr lang="bg-BG" b="1" dirty="0"/>
              <a:t>недостатък</a:t>
            </a:r>
            <a:r>
              <a:rPr lang="bg-BG" dirty="0"/>
              <a:t>:</a:t>
            </a:r>
          </a:p>
          <a:p>
            <a:pPr lvl="1"/>
            <a:r>
              <a:rPr lang="bg-BG" b="1" dirty="0"/>
              <a:t>Някои от облачните услугите са платени</a:t>
            </a:r>
            <a:r>
              <a:rPr lang="bg-BG" dirty="0"/>
              <a:t>.</a:t>
            </a:r>
          </a:p>
        </p:txBody>
      </p:sp>
    </p:spTree>
    <p:extLst>
      <p:ext uri="{BB962C8B-B14F-4D97-AF65-F5344CB8AC3E}">
        <p14:creationId xmlns:p14="http://schemas.microsoft.com/office/powerpoint/2010/main" val="3770844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Платформа като Услуга</a:t>
            </a:r>
            <a:r>
              <a:rPr lang="en-US" dirty="0"/>
              <a:t> (PaaS)</a:t>
            </a:r>
            <a:endParaRPr lang="bg-BG" dirty="0"/>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p:txBody>
          <a:bodyPr>
            <a:normAutofit fontScale="92500" lnSpcReduction="10000"/>
          </a:bodyPr>
          <a:lstStyle/>
          <a:p>
            <a:r>
              <a:rPr lang="en-US" sz="2800" dirty="0"/>
              <a:t>PaaS</a:t>
            </a:r>
            <a:r>
              <a:rPr lang="bg-BG" sz="2800" dirty="0"/>
              <a:t> предоставя виртуални машини, операционни системи, приложения, услуги, рамки за разработване на софтуерни приложения (</a:t>
            </a:r>
            <a:r>
              <a:rPr lang="en-US" sz="2800" dirty="0"/>
              <a:t>development frameworks</a:t>
            </a:r>
            <a:r>
              <a:rPr lang="bg-BG" sz="2800" dirty="0"/>
              <a:t>), операции с бази данни и структури</a:t>
            </a:r>
            <a:r>
              <a:rPr lang="en-US" sz="2800" dirty="0"/>
              <a:t> </a:t>
            </a:r>
            <a:r>
              <a:rPr lang="bg-BG" sz="2800" dirty="0"/>
              <a:t>за контрол. </a:t>
            </a:r>
          </a:p>
          <a:p>
            <a:r>
              <a:rPr lang="bg-BG" sz="2800" dirty="0"/>
              <a:t>Клиентът може да разположи приложенията си върху инфраструктурата на облака или да използва приложения, програмирани с помощта на езици и инструменти, които се поддържат от доставчика на </a:t>
            </a:r>
            <a:r>
              <a:rPr lang="en-US" sz="2800" dirty="0"/>
              <a:t>PaaS</a:t>
            </a:r>
            <a:r>
              <a:rPr lang="bg-BG" sz="2800" dirty="0"/>
              <a:t> услуги. </a:t>
            </a:r>
          </a:p>
          <a:p>
            <a:r>
              <a:rPr lang="bg-BG" sz="2800" dirty="0"/>
              <a:t>Доставчикът на услугата управлява инфраструктурата на облака, операционните системи и упълномощаващия софтуер. </a:t>
            </a:r>
          </a:p>
          <a:p>
            <a:r>
              <a:rPr lang="bg-BG" sz="2800" dirty="0"/>
              <a:t>Клиентът е отговорен за инсталирането и управляването на приложението, разположено от него.</a:t>
            </a:r>
            <a:endParaRPr lang="en-US" sz="2800" dirty="0"/>
          </a:p>
        </p:txBody>
      </p:sp>
    </p:spTree>
    <p:extLst>
      <p:ext uri="{BB962C8B-B14F-4D97-AF65-F5344CB8AC3E}">
        <p14:creationId xmlns:p14="http://schemas.microsoft.com/office/powerpoint/2010/main" val="31563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Софтуер като Услуга</a:t>
            </a:r>
            <a:r>
              <a:rPr lang="en-US" dirty="0"/>
              <a:t> (SaaS)</a:t>
            </a:r>
            <a:endParaRPr lang="bg-BG" dirty="0"/>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p:txBody>
          <a:bodyPr>
            <a:normAutofit/>
          </a:bodyPr>
          <a:lstStyle/>
          <a:p>
            <a:r>
              <a:rPr lang="en-US" sz="2800" dirty="0"/>
              <a:t>SaaS </a:t>
            </a:r>
            <a:r>
              <a:rPr lang="bg-BG" sz="2800" dirty="0"/>
              <a:t>е цялостна операционна среда с приложения, управление и съответния потребителски интерфейс. </a:t>
            </a:r>
          </a:p>
          <a:p>
            <a:r>
              <a:rPr lang="bg-BG" sz="2800" dirty="0"/>
              <a:t>В модела </a:t>
            </a:r>
            <a:r>
              <a:rPr lang="en-US" sz="2800" dirty="0"/>
              <a:t>SaaS</a:t>
            </a:r>
            <a:r>
              <a:rPr lang="bg-BG" sz="2800" dirty="0"/>
              <a:t> приложението се предоставя на клиента чрез интерфейс тип тънък клиент (обикновено браузър), а отговорността на клиента-ползвател на услугата, включва въвеждане и управление на данните и взаимодействието с потребителите.</a:t>
            </a:r>
          </a:p>
          <a:p>
            <a:r>
              <a:rPr lang="bg-BG" sz="2800" dirty="0"/>
              <a:t>Осигуряването на всичко необходимо - от приложението до инфраструктурата е отговорност на доставчика. </a:t>
            </a:r>
            <a:endParaRPr lang="en-US" sz="2800" dirty="0"/>
          </a:p>
        </p:txBody>
      </p:sp>
    </p:spTree>
    <p:extLst>
      <p:ext uri="{BB962C8B-B14F-4D97-AF65-F5344CB8AC3E}">
        <p14:creationId xmlns:p14="http://schemas.microsoft.com/office/powerpoint/2010/main" val="4281131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7611-33D1-4699-B6A6-C96CA1D931E2}"/>
              </a:ext>
            </a:extLst>
          </p:cNvPr>
          <p:cNvSpPr>
            <a:spLocks noGrp="1"/>
          </p:cNvSpPr>
          <p:nvPr>
            <p:ph type="title"/>
          </p:nvPr>
        </p:nvSpPr>
        <p:spPr/>
        <p:txBody>
          <a:bodyPr/>
          <a:lstStyle/>
          <a:p>
            <a:r>
              <a:rPr lang="en-US" sz="4400" dirty="0"/>
              <a:t>SPI</a:t>
            </a:r>
            <a:r>
              <a:rPr lang="bg-BG" sz="4400" dirty="0"/>
              <a:t>-модел</a:t>
            </a:r>
            <a:endParaRPr lang="bg-BG" dirty="0"/>
          </a:p>
        </p:txBody>
      </p:sp>
      <p:sp>
        <p:nvSpPr>
          <p:cNvPr id="3" name="Content Placeholder 2">
            <a:extLst>
              <a:ext uri="{FF2B5EF4-FFF2-40B4-BE49-F238E27FC236}">
                <a16:creationId xmlns:a16="http://schemas.microsoft.com/office/drawing/2014/main" id="{FD503291-05EC-436C-AD00-C28690C25A33}"/>
              </a:ext>
            </a:extLst>
          </p:cNvPr>
          <p:cNvSpPr>
            <a:spLocks noGrp="1"/>
          </p:cNvSpPr>
          <p:nvPr>
            <p:ph idx="1"/>
          </p:nvPr>
        </p:nvSpPr>
        <p:spPr/>
        <p:txBody>
          <a:bodyPr/>
          <a:lstStyle/>
          <a:p>
            <a:r>
              <a:rPr lang="bg-BG" sz="2800" dirty="0"/>
              <a:t>Трите различни модела според услугите, взети заедно, са станали известни като </a:t>
            </a:r>
            <a:r>
              <a:rPr lang="en-US" sz="2800" dirty="0"/>
              <a:t>SPI</a:t>
            </a:r>
            <a:r>
              <a:rPr lang="bg-BG" sz="2800" dirty="0"/>
              <a:t>-моделът на облачния </a:t>
            </a:r>
            <a:r>
              <a:rPr lang="bg-BG" sz="2800" dirty="0" err="1"/>
              <a:t>компютинг</a:t>
            </a:r>
            <a:r>
              <a:rPr lang="bg-BG" sz="2800" dirty="0"/>
              <a:t>. </a:t>
            </a:r>
          </a:p>
          <a:p>
            <a:r>
              <a:rPr lang="bg-BG" sz="2800" dirty="0"/>
              <a:t>Съществуват още много други модели според услугите:</a:t>
            </a:r>
          </a:p>
          <a:p>
            <a:pPr lvl="1"/>
            <a:r>
              <a:rPr lang="en-US" dirty="0" err="1"/>
              <a:t>StaaS</a:t>
            </a:r>
            <a:r>
              <a:rPr lang="bg-BG" dirty="0"/>
              <a:t> (</a:t>
            </a:r>
            <a:r>
              <a:rPr lang="en-US" dirty="0"/>
              <a:t>Storage as a Service</a:t>
            </a:r>
            <a:r>
              <a:rPr lang="bg-BG" dirty="0"/>
              <a:t>) – Съхраняващи устройства като услуга;</a:t>
            </a:r>
          </a:p>
          <a:p>
            <a:pPr lvl="1"/>
            <a:r>
              <a:rPr lang="en-US" dirty="0" err="1"/>
              <a:t>IdaaS</a:t>
            </a:r>
            <a:r>
              <a:rPr lang="bg-BG" dirty="0"/>
              <a:t> (</a:t>
            </a:r>
            <a:r>
              <a:rPr lang="en-US" dirty="0"/>
              <a:t>Identity as a Service</a:t>
            </a:r>
            <a:r>
              <a:rPr lang="bg-BG" dirty="0"/>
              <a:t>) – Идентичност като услуга;</a:t>
            </a:r>
          </a:p>
          <a:p>
            <a:pPr lvl="1"/>
            <a:r>
              <a:rPr lang="en-US" dirty="0" err="1"/>
              <a:t>CmaaS</a:t>
            </a:r>
            <a:r>
              <a:rPr lang="bg-BG" dirty="0"/>
              <a:t> (</a:t>
            </a:r>
            <a:r>
              <a:rPr lang="en-US" dirty="0"/>
              <a:t>Compliance as a Service</a:t>
            </a:r>
            <a:r>
              <a:rPr lang="bg-BG" dirty="0"/>
              <a:t>) – Съвместимост като услуга и т. н., </a:t>
            </a:r>
          </a:p>
          <a:p>
            <a:r>
              <a:rPr lang="bg-BG" dirty="0"/>
              <a:t>Но… </a:t>
            </a:r>
            <a:r>
              <a:rPr lang="en-US" dirty="0"/>
              <a:t>SPI </a:t>
            </a:r>
            <a:r>
              <a:rPr lang="bg-BG" dirty="0"/>
              <a:t>услугите обхващат всички други възможности.</a:t>
            </a:r>
            <a:endParaRPr lang="en-US" dirty="0"/>
          </a:p>
          <a:p>
            <a:endParaRPr lang="bg-BG" dirty="0"/>
          </a:p>
        </p:txBody>
      </p:sp>
    </p:spTree>
    <p:extLst>
      <p:ext uri="{BB962C8B-B14F-4D97-AF65-F5344CB8AC3E}">
        <p14:creationId xmlns:p14="http://schemas.microsoft.com/office/powerpoint/2010/main" val="540726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Основни характеристики на облачните системи (1)</a:t>
            </a:r>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a:xfrm>
            <a:off x="838200" y="1825624"/>
            <a:ext cx="10515600" cy="4808639"/>
          </a:xfrm>
        </p:spPr>
        <p:txBody>
          <a:bodyPr>
            <a:normAutofit fontScale="92500" lnSpcReduction="20000"/>
          </a:bodyPr>
          <a:lstStyle/>
          <a:p>
            <a:r>
              <a:rPr lang="bg-BG" sz="2800" b="1" dirty="0"/>
              <a:t>Самообслужване при поискване</a:t>
            </a:r>
            <a:r>
              <a:rPr lang="en-US" sz="2800" b="1" dirty="0"/>
              <a:t>: </a:t>
            </a:r>
            <a:r>
              <a:rPr lang="bg-BG" sz="2800" dirty="0"/>
              <a:t>Клиентът може да заяви и използва компютърни ресурси, без да е необходимо да взаимодейства с доставчика на облачната услуга. </a:t>
            </a:r>
            <a:endParaRPr lang="en-US" sz="2800" dirty="0"/>
          </a:p>
          <a:p>
            <a:r>
              <a:rPr lang="bg-BG" sz="2800" b="1" dirty="0"/>
              <a:t>Широк достъп до мрежата</a:t>
            </a:r>
            <a:r>
              <a:rPr lang="en-US" sz="2800" b="1" dirty="0"/>
              <a:t>: </a:t>
            </a:r>
            <a:r>
              <a:rPr lang="bg-BG" sz="2800" dirty="0"/>
              <a:t>Достъпът до ресурсите в облака е наличен чрез мрежата посредством стандартни методи по начин, който осигурява платформено-независим достъп на всички типове клиенти. Това включва смесица от хетерогенни операционни системи, както и дебели и тънки платформи като лаптопи, мобилни телефони и </a:t>
            </a:r>
            <a:r>
              <a:rPr lang="en-US" sz="2800" dirty="0"/>
              <a:t>PDA</a:t>
            </a:r>
            <a:r>
              <a:rPr lang="bg-BG" sz="2800" dirty="0"/>
              <a:t>. </a:t>
            </a:r>
            <a:endParaRPr lang="en-US" sz="2800" dirty="0"/>
          </a:p>
          <a:p>
            <a:r>
              <a:rPr lang="bg-BG" sz="2800" b="1" dirty="0"/>
              <a:t>Обединяване на ресурси</a:t>
            </a:r>
            <a:r>
              <a:rPr lang="en-US" sz="2800" b="1" dirty="0"/>
              <a:t>: </a:t>
            </a:r>
            <a:r>
              <a:rPr lang="bg-BG" sz="2800" dirty="0"/>
              <a:t>Доставчикът на облачна услуга създава ресурси, които се обединяват в система, поддържаща споделено използване (от много групи потребители едновременно). Физическите и виртуалните системи се разпределят и преразпределят динамично, според нуждите. Съществена за концепцията на обединяване е идеята за абстрактност, която скрива местоположението на ресурси като виртуални машини, обработка, памет, съхранение, честотен диапазон на мрежата и свързаност. </a:t>
            </a:r>
            <a:endParaRPr lang="en-US" sz="2800" dirty="0"/>
          </a:p>
        </p:txBody>
      </p:sp>
    </p:spTree>
    <p:extLst>
      <p:ext uri="{BB962C8B-B14F-4D97-AF65-F5344CB8AC3E}">
        <p14:creationId xmlns:p14="http://schemas.microsoft.com/office/powerpoint/2010/main" val="94120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Основни характеристики на облачните системи (2)</a:t>
            </a:r>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a:xfrm>
            <a:off x="838200" y="1825624"/>
            <a:ext cx="10515600" cy="4808639"/>
          </a:xfrm>
        </p:spPr>
        <p:txBody>
          <a:bodyPr>
            <a:normAutofit fontScale="92500" lnSpcReduction="10000"/>
          </a:bodyPr>
          <a:lstStyle/>
          <a:p>
            <a:r>
              <a:rPr lang="bg-BG" sz="2800" b="1" dirty="0"/>
              <a:t>Бърза еластичност</a:t>
            </a:r>
            <a:r>
              <a:rPr lang="en-US" sz="2800" b="1" dirty="0"/>
              <a:t>:</a:t>
            </a:r>
            <a:r>
              <a:rPr lang="bg-BG" sz="2800" dirty="0"/>
              <a:t> Ресурсите могат да се доставят бързо и гъвкаво. Системата може да добавя ресурси или чрез увеличаване мощността на системите (по-мощни компютри), или чрез разширяване на системите (повече компютри от същия вид), като това може да стане автоматично или ръчно. От гледна точка на клиента, ресурсите на облака трябва да изглеждат неограничени и да могат да се закупят по всяко време и във всякакви количества. </a:t>
            </a:r>
            <a:endParaRPr lang="en-US" sz="2800" dirty="0"/>
          </a:p>
          <a:p>
            <a:r>
              <a:rPr lang="bg-BG" sz="2800" b="1" dirty="0"/>
              <a:t>Измерена услуга</a:t>
            </a:r>
            <a:r>
              <a:rPr lang="en-US" sz="2800" b="1" dirty="0"/>
              <a:t>: </a:t>
            </a:r>
            <a:r>
              <a:rPr lang="bg-BG" sz="2800" dirty="0"/>
              <a:t>Използването на ресурсите на облачната система се измерва, проверява и отчита на потребителя на базата на измервателна система. Потребителят може да се таксува на базата на известен показател, например използвана памет, брой компютърни операции, мрежов Вход</a:t>
            </a:r>
            <a:r>
              <a:rPr lang="en-US" sz="2800" dirty="0"/>
              <a:t>/</a:t>
            </a:r>
            <a:r>
              <a:rPr lang="bg-BG" sz="2800" dirty="0"/>
              <a:t>Изход или диапазон, използвана </a:t>
            </a:r>
            <a:r>
              <a:rPr lang="bg-BG" sz="2800" dirty="0" err="1"/>
              <a:t>процесорна</a:t>
            </a:r>
            <a:r>
              <a:rPr lang="bg-BG" sz="2800" dirty="0"/>
              <a:t> мощ, и т.н. Клиентът се таксува на база на нивото на предоставените услуги.</a:t>
            </a:r>
            <a:endParaRPr lang="en-US" sz="2800" dirty="0"/>
          </a:p>
        </p:txBody>
      </p:sp>
    </p:spTree>
    <p:extLst>
      <p:ext uri="{BB962C8B-B14F-4D97-AF65-F5344CB8AC3E}">
        <p14:creationId xmlns:p14="http://schemas.microsoft.com/office/powerpoint/2010/main" val="3293753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Предимства на облачните системи (1)</a:t>
            </a:r>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a:xfrm>
            <a:off x="838200" y="1825625"/>
            <a:ext cx="10515600" cy="4837822"/>
          </a:xfrm>
        </p:spPr>
        <p:txBody>
          <a:bodyPr>
            <a:normAutofit fontScale="92500" lnSpcReduction="10000"/>
          </a:bodyPr>
          <a:lstStyle/>
          <a:p>
            <a:r>
              <a:rPr lang="bg-BG" sz="2800" b="1" dirty="0"/>
              <a:t>По-ниски цени</a:t>
            </a:r>
            <a:r>
              <a:rPr lang="bg-BG" sz="2800" dirty="0"/>
              <a:t>: Тъй като облачните мрежи работят с по-висока ефективност и при по-оптимално използване, те постигат значително намаляване на разходите. </a:t>
            </a:r>
            <a:endParaRPr lang="en-US" sz="2800" dirty="0"/>
          </a:p>
          <a:p>
            <a:r>
              <a:rPr lang="bg-BG" sz="2800" b="1" dirty="0"/>
              <a:t>Лесно използване</a:t>
            </a:r>
            <a:r>
              <a:rPr lang="en-US" sz="2800" b="1" dirty="0"/>
              <a:t>: </a:t>
            </a:r>
            <a:r>
              <a:rPr lang="bg-BG" sz="2800" dirty="0"/>
              <a:t>В зависимост от предлагания тип услуга може да се установи, че за използването на определен софтуер не се изискват софтуерни лицензи. </a:t>
            </a:r>
            <a:endParaRPr lang="en-US" sz="2800" dirty="0"/>
          </a:p>
          <a:p>
            <a:r>
              <a:rPr lang="bg-BG" sz="2800" b="1" dirty="0"/>
              <a:t>Качество на услугата</a:t>
            </a:r>
            <a:r>
              <a:rPr lang="en-US" sz="2800" b="1" dirty="0"/>
              <a:t>: </a:t>
            </a:r>
            <a:r>
              <a:rPr lang="bg-BG" sz="2800" dirty="0"/>
              <a:t>Качеството на услугата </a:t>
            </a:r>
            <a:r>
              <a:rPr lang="en-US" sz="2800" dirty="0"/>
              <a:t>(QoS)</a:t>
            </a:r>
            <a:r>
              <a:rPr lang="bg-BG" sz="2800" dirty="0"/>
              <a:t> може да е регламентирано чрез договор от доставчика на облачни услуги. </a:t>
            </a:r>
            <a:endParaRPr lang="en-US" sz="2800" dirty="0"/>
          </a:p>
          <a:p>
            <a:r>
              <a:rPr lang="bg-BG" sz="2800" b="1" dirty="0"/>
              <a:t>Надеждност</a:t>
            </a:r>
            <a:r>
              <a:rPr lang="en-US" sz="2800" b="1" dirty="0"/>
              <a:t>: </a:t>
            </a:r>
            <a:r>
              <a:rPr lang="bg-BG" sz="2800" dirty="0" err="1"/>
              <a:t>Скалируемостта</a:t>
            </a:r>
            <a:r>
              <a:rPr lang="bg-BG" sz="2800" dirty="0"/>
              <a:t> на облачните мрежи,  способността им да осигуряват балансиране на натоварването и защита при срив означават, че те имат висока степен на надеждност, често много по-висока от надеждността, която може да се постигне в рамките на отделна организация. </a:t>
            </a:r>
            <a:endParaRPr lang="en-US" sz="2800" dirty="0"/>
          </a:p>
        </p:txBody>
      </p:sp>
    </p:spTree>
    <p:extLst>
      <p:ext uri="{BB962C8B-B14F-4D97-AF65-F5344CB8AC3E}">
        <p14:creationId xmlns:p14="http://schemas.microsoft.com/office/powerpoint/2010/main" val="1960744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Предимства на облачните системи (2)</a:t>
            </a:r>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p:txBody>
          <a:bodyPr>
            <a:normAutofit lnSpcReduction="10000"/>
          </a:bodyPr>
          <a:lstStyle/>
          <a:p>
            <a:r>
              <a:rPr lang="bg-BG" sz="2800" b="1" dirty="0"/>
              <a:t>Изнесено</a:t>
            </a:r>
            <a:r>
              <a:rPr lang="en-US" sz="2800" b="1" dirty="0"/>
              <a:t> IT </a:t>
            </a:r>
            <a:r>
              <a:rPr lang="bg-BG" sz="2800" b="1" dirty="0"/>
              <a:t>управление</a:t>
            </a:r>
            <a:r>
              <a:rPr lang="en-US" sz="2800" b="1" dirty="0"/>
              <a:t>: </a:t>
            </a:r>
            <a:r>
              <a:rPr lang="bg-BG" sz="2800" dirty="0"/>
              <a:t>Използването на облачни изчисления позволява някой друг да управлява корпоративната компютърна инфраструктура. В повечето случаи може да се постигне значително намаление на разходите за ИТ персонал. </a:t>
            </a:r>
            <a:endParaRPr lang="en-US" sz="2800" dirty="0"/>
          </a:p>
          <a:p>
            <a:r>
              <a:rPr lang="bg-BG" sz="2800" b="1" dirty="0"/>
              <a:t>Опростена поддръжка и ъпгрейд</a:t>
            </a:r>
            <a:r>
              <a:rPr lang="en-US" sz="2800" b="1" dirty="0"/>
              <a:t>: </a:t>
            </a:r>
            <a:r>
              <a:rPr lang="bg-BG" sz="2800" dirty="0"/>
              <a:t>Тъй като системата е централизирана, може лесно да се прилагат </a:t>
            </a:r>
            <a:r>
              <a:rPr lang="bg-BG" sz="2800" dirty="0" err="1"/>
              <a:t>пачове</a:t>
            </a:r>
            <a:r>
              <a:rPr lang="bg-BG" sz="2800" dirty="0"/>
              <a:t> и ъпгрейди. Това означава, че потребителите може винаги да имат достъп до най-новите версии на софтуера. </a:t>
            </a:r>
            <a:endParaRPr lang="en-US" sz="2800" dirty="0"/>
          </a:p>
          <a:p>
            <a:r>
              <a:rPr lang="bg-BG" sz="2800" b="1" dirty="0"/>
              <a:t>Ниска бариера за достъп</a:t>
            </a:r>
            <a:r>
              <a:rPr lang="en-US" sz="2800" b="1" dirty="0"/>
              <a:t>: </a:t>
            </a:r>
            <a:r>
              <a:rPr lang="bg-BG" sz="2800" dirty="0"/>
              <a:t>По-точно казано, ниски първоначални капиталови разходи. Чрез облачния </a:t>
            </a:r>
            <a:r>
              <a:rPr lang="bg-BG" sz="2800" dirty="0" err="1"/>
              <a:t>компютинг</a:t>
            </a:r>
            <a:r>
              <a:rPr lang="bg-BG" sz="2800" dirty="0"/>
              <a:t> всяка фирма може да се разрасне с малки разходи за ИТ.</a:t>
            </a:r>
            <a:endParaRPr lang="en-US" sz="2800" dirty="0"/>
          </a:p>
        </p:txBody>
      </p:sp>
    </p:spTree>
    <p:extLst>
      <p:ext uri="{BB962C8B-B14F-4D97-AF65-F5344CB8AC3E}">
        <p14:creationId xmlns:p14="http://schemas.microsoft.com/office/powerpoint/2010/main" val="1129470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ACC3-C5D3-474F-8ACE-E3D930BD259E}"/>
              </a:ext>
            </a:extLst>
          </p:cNvPr>
          <p:cNvSpPr>
            <a:spLocks noGrp="1"/>
          </p:cNvSpPr>
          <p:nvPr>
            <p:ph type="title"/>
          </p:nvPr>
        </p:nvSpPr>
        <p:spPr/>
        <p:txBody>
          <a:bodyPr/>
          <a:lstStyle/>
          <a:p>
            <a:r>
              <a:rPr lang="bg-BG" dirty="0"/>
              <a:t>Литература</a:t>
            </a:r>
          </a:p>
        </p:txBody>
      </p:sp>
      <p:sp>
        <p:nvSpPr>
          <p:cNvPr id="3" name="Content Placeholder 2">
            <a:extLst>
              <a:ext uri="{FF2B5EF4-FFF2-40B4-BE49-F238E27FC236}">
                <a16:creationId xmlns:a16="http://schemas.microsoft.com/office/drawing/2014/main" id="{93323ABA-ADAA-404E-8804-E5C4A03D50B8}"/>
              </a:ext>
            </a:extLst>
          </p:cNvPr>
          <p:cNvSpPr>
            <a:spLocks noGrp="1"/>
          </p:cNvSpPr>
          <p:nvPr>
            <p:ph idx="1"/>
          </p:nvPr>
        </p:nvSpPr>
        <p:spPr/>
        <p:txBody>
          <a:bodyPr>
            <a:normAutofit fontScale="92500"/>
          </a:bodyPr>
          <a:lstStyle/>
          <a:p>
            <a:r>
              <a:rPr lang="bg-BG" dirty="0" err="1"/>
              <a:t>The</a:t>
            </a:r>
            <a:r>
              <a:rPr lang="bg-BG" dirty="0"/>
              <a:t> NIST </a:t>
            </a:r>
            <a:r>
              <a:rPr lang="bg-BG" dirty="0" err="1"/>
              <a:t>Definition</a:t>
            </a:r>
            <a:r>
              <a:rPr lang="bg-BG" dirty="0"/>
              <a:t> </a:t>
            </a:r>
            <a:r>
              <a:rPr lang="bg-BG" dirty="0" err="1"/>
              <a:t>of</a:t>
            </a:r>
            <a:r>
              <a:rPr lang="bg-BG" dirty="0"/>
              <a:t> </a:t>
            </a:r>
            <a:r>
              <a:rPr lang="bg-BG" dirty="0" err="1"/>
              <a:t>Cloud</a:t>
            </a:r>
            <a:r>
              <a:rPr lang="bg-BG" dirty="0"/>
              <a:t> </a:t>
            </a:r>
            <a:r>
              <a:rPr lang="bg-BG" dirty="0" err="1"/>
              <a:t>Computing</a:t>
            </a:r>
            <a:r>
              <a:rPr lang="bg-BG" dirty="0"/>
              <a:t>, </a:t>
            </a:r>
            <a:r>
              <a:rPr lang="bg-BG" dirty="0" err="1"/>
              <a:t>Recommendations</a:t>
            </a:r>
            <a:r>
              <a:rPr lang="bg-BG" dirty="0"/>
              <a:t> </a:t>
            </a:r>
            <a:r>
              <a:rPr lang="bg-BG" dirty="0" err="1"/>
              <a:t>of</a:t>
            </a:r>
            <a:r>
              <a:rPr lang="bg-BG" dirty="0"/>
              <a:t> </a:t>
            </a:r>
            <a:r>
              <a:rPr lang="bg-BG" dirty="0" err="1"/>
              <a:t>the</a:t>
            </a:r>
            <a:r>
              <a:rPr lang="bg-BG" dirty="0"/>
              <a:t> National Institute </a:t>
            </a:r>
            <a:r>
              <a:rPr lang="bg-BG" dirty="0" err="1"/>
              <a:t>of</a:t>
            </a:r>
            <a:r>
              <a:rPr lang="bg-BG" dirty="0"/>
              <a:t> </a:t>
            </a:r>
            <a:r>
              <a:rPr lang="bg-BG" dirty="0" err="1"/>
              <a:t>Standards</a:t>
            </a:r>
            <a:r>
              <a:rPr lang="bg-BG" dirty="0"/>
              <a:t> </a:t>
            </a:r>
            <a:r>
              <a:rPr lang="bg-BG" dirty="0" err="1"/>
              <a:t>and</a:t>
            </a:r>
            <a:r>
              <a:rPr lang="bg-BG" dirty="0"/>
              <a:t> Technology, </a:t>
            </a:r>
            <a:r>
              <a:rPr lang="bg-BG" dirty="0" err="1"/>
              <a:t>Special</a:t>
            </a:r>
            <a:r>
              <a:rPr lang="bg-BG" dirty="0"/>
              <a:t> </a:t>
            </a:r>
            <a:r>
              <a:rPr lang="bg-BG" dirty="0" err="1"/>
              <a:t>Publication</a:t>
            </a:r>
            <a:r>
              <a:rPr lang="bg-BG" dirty="0"/>
              <a:t> 800-145, 2011.</a:t>
            </a:r>
            <a:r>
              <a:rPr lang="en-US" dirty="0"/>
              <a:t> </a:t>
            </a:r>
            <a:r>
              <a:rPr lang="en-US" dirty="0">
                <a:hlinkClick r:id="rId2"/>
              </a:rPr>
              <a:t>https://nvlpubs.nist.gov/nistpubs/Legacy/SP/nistspecialpublication800-145.pdf</a:t>
            </a:r>
            <a:r>
              <a:rPr lang="en-US" dirty="0"/>
              <a:t> </a:t>
            </a:r>
            <a:endParaRPr lang="bg-BG" dirty="0"/>
          </a:p>
          <a:p>
            <a:r>
              <a:rPr lang="bg-BG" dirty="0" err="1"/>
              <a:t>Hogan</a:t>
            </a:r>
            <a:r>
              <a:rPr lang="bg-BG" dirty="0"/>
              <a:t>, M., </a:t>
            </a:r>
            <a:r>
              <a:rPr lang="bg-BG" dirty="0" err="1"/>
              <a:t>Sokol</a:t>
            </a:r>
            <a:r>
              <a:rPr lang="bg-BG" dirty="0"/>
              <a:t>, A., NIST </a:t>
            </a:r>
            <a:r>
              <a:rPr lang="bg-BG" dirty="0" err="1"/>
              <a:t>Cloud</a:t>
            </a:r>
            <a:r>
              <a:rPr lang="bg-BG" dirty="0"/>
              <a:t> </a:t>
            </a:r>
            <a:r>
              <a:rPr lang="bg-BG" dirty="0" err="1"/>
              <a:t>Computing</a:t>
            </a:r>
            <a:r>
              <a:rPr lang="bg-BG" dirty="0"/>
              <a:t> </a:t>
            </a:r>
            <a:r>
              <a:rPr lang="bg-BG" dirty="0" err="1"/>
              <a:t>Standards</a:t>
            </a:r>
            <a:r>
              <a:rPr lang="bg-BG" dirty="0"/>
              <a:t> </a:t>
            </a:r>
            <a:r>
              <a:rPr lang="bg-BG" dirty="0" err="1"/>
              <a:t>Roadmap</a:t>
            </a:r>
            <a:r>
              <a:rPr lang="bg-BG" dirty="0"/>
              <a:t>, NIST SP 500-291, National Institute </a:t>
            </a:r>
            <a:r>
              <a:rPr lang="bg-BG" dirty="0" err="1"/>
              <a:t>of</a:t>
            </a:r>
            <a:r>
              <a:rPr lang="bg-BG" dirty="0"/>
              <a:t> </a:t>
            </a:r>
            <a:r>
              <a:rPr lang="bg-BG" dirty="0" err="1"/>
              <a:t>Standards</a:t>
            </a:r>
            <a:r>
              <a:rPr lang="bg-BG" dirty="0"/>
              <a:t> </a:t>
            </a:r>
            <a:r>
              <a:rPr lang="bg-BG" dirty="0" err="1"/>
              <a:t>and</a:t>
            </a:r>
            <a:r>
              <a:rPr lang="bg-BG" dirty="0"/>
              <a:t> Technology, 2013.</a:t>
            </a:r>
            <a:r>
              <a:rPr lang="en-US" dirty="0"/>
              <a:t> </a:t>
            </a:r>
            <a:r>
              <a:rPr lang="en-US" dirty="0">
                <a:hlinkClick r:id="rId3"/>
              </a:rPr>
              <a:t>https://nvlpubs.nist.gov/nistpubs/SpecialPublications/NIST.SP.500-291r2.pdf</a:t>
            </a:r>
            <a:r>
              <a:rPr lang="en-US" dirty="0"/>
              <a:t> </a:t>
            </a:r>
          </a:p>
          <a:p>
            <a:r>
              <a:rPr lang="en-US" dirty="0" err="1"/>
              <a:t>Sosinsky</a:t>
            </a:r>
            <a:r>
              <a:rPr lang="en-US"/>
              <a:t>, B., </a:t>
            </a:r>
            <a:r>
              <a:rPr lang="en-US" dirty="0"/>
              <a:t>Cloud Computing Bible, Wiley Publishing, 2011. </a:t>
            </a:r>
            <a:r>
              <a:rPr lang="en-US" dirty="0">
                <a:hlinkClick r:id="rId4"/>
              </a:rPr>
              <a:t>https://arpitapatel.files.wordpress.com/2014/10/cloud-computing-bible1.pdf</a:t>
            </a:r>
            <a:r>
              <a:rPr lang="en-US" dirty="0"/>
              <a:t> </a:t>
            </a:r>
            <a:endParaRPr lang="ru-RU" dirty="0"/>
          </a:p>
        </p:txBody>
      </p:sp>
    </p:spTree>
    <p:extLst>
      <p:ext uri="{BB962C8B-B14F-4D97-AF65-F5344CB8AC3E}">
        <p14:creationId xmlns:p14="http://schemas.microsoft.com/office/powerpoint/2010/main" val="263242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Какво е </a:t>
            </a:r>
            <a:r>
              <a:rPr lang="en-US" dirty="0"/>
              <a:t>Cloud Computing</a:t>
            </a:r>
            <a:r>
              <a:rPr lang="bg-BG" dirty="0"/>
              <a:t>?</a:t>
            </a:r>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a:xfrm>
            <a:off x="838200" y="2117455"/>
            <a:ext cx="10515600" cy="3874784"/>
          </a:xfrm>
        </p:spPr>
        <p:txBody>
          <a:bodyPr>
            <a:normAutofit/>
          </a:bodyPr>
          <a:lstStyle/>
          <a:p>
            <a:r>
              <a:rPr lang="bg-BG" b="1" dirty="0"/>
              <a:t>Облачните изчисления</a:t>
            </a:r>
            <a:r>
              <a:rPr lang="en-US" b="1" dirty="0"/>
              <a:t> </a:t>
            </a:r>
            <a:r>
              <a:rPr lang="bg-BG" b="1" dirty="0"/>
              <a:t>предоставят технологии, платформи, приложения, функционалности</a:t>
            </a:r>
            <a:r>
              <a:rPr lang="bg-BG" dirty="0"/>
              <a:t>, достъпни в интернет среда, и за потребителите им </a:t>
            </a:r>
            <a:r>
              <a:rPr lang="bg-BG" b="1" dirty="0"/>
              <a:t>се превръщат в услуга на принципа на самообслужването</a:t>
            </a:r>
            <a:r>
              <a:rPr lang="bg-BG" dirty="0"/>
              <a:t>.</a:t>
            </a:r>
          </a:p>
          <a:p>
            <a:r>
              <a:rPr lang="bg-BG" sz="2800" b="1" dirty="0"/>
              <a:t>Синоними:</a:t>
            </a:r>
            <a:r>
              <a:rPr lang="bg-BG" sz="2800" dirty="0"/>
              <a:t> облачни изчисления, облачен </a:t>
            </a:r>
            <a:r>
              <a:rPr lang="bg-BG" sz="2800" dirty="0" err="1"/>
              <a:t>компютинг</a:t>
            </a:r>
            <a:r>
              <a:rPr lang="bg-BG" sz="2800" dirty="0"/>
              <a:t>,  изчислителен облак</a:t>
            </a:r>
            <a:r>
              <a:rPr lang="en-US" sz="2800" dirty="0"/>
              <a:t>, </a:t>
            </a:r>
            <a:r>
              <a:rPr lang="bg-BG" sz="2800" dirty="0"/>
              <a:t>ИТ облак</a:t>
            </a:r>
            <a:r>
              <a:rPr lang="en-US" sz="2800" dirty="0"/>
              <a:t> </a:t>
            </a:r>
            <a:r>
              <a:rPr lang="bg-BG" sz="2800" dirty="0"/>
              <a:t>и др.</a:t>
            </a:r>
          </a:p>
          <a:p>
            <a:r>
              <a:rPr lang="bg-BG" sz="2800" dirty="0"/>
              <a:t>Ние ще използваме термина </a:t>
            </a:r>
            <a:r>
              <a:rPr lang="bg-BG" sz="2800" b="1" dirty="0"/>
              <a:t>облачни изчисления</a:t>
            </a:r>
            <a:r>
              <a:rPr lang="bg-BG" sz="2800" dirty="0"/>
              <a:t>.</a:t>
            </a:r>
            <a:endParaRPr lang="en-US" sz="2800" dirty="0"/>
          </a:p>
        </p:txBody>
      </p:sp>
    </p:spTree>
    <p:extLst>
      <p:ext uri="{BB962C8B-B14F-4D97-AF65-F5344CB8AC3E}">
        <p14:creationId xmlns:p14="http://schemas.microsoft.com/office/powerpoint/2010/main" val="384020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D6F43-C8BE-4054-85B6-CDBF94D7FEFF}"/>
              </a:ext>
            </a:extLst>
          </p:cNvPr>
          <p:cNvSpPr>
            <a:spLocks noGrp="1"/>
          </p:cNvSpPr>
          <p:nvPr>
            <p:ph type="title"/>
          </p:nvPr>
        </p:nvSpPr>
        <p:spPr/>
        <p:txBody>
          <a:bodyPr/>
          <a:lstStyle/>
          <a:p>
            <a:r>
              <a:rPr lang="bg-BG" dirty="0"/>
              <a:t>Основни понятия в облачните изчисления</a:t>
            </a:r>
          </a:p>
        </p:txBody>
      </p:sp>
      <p:sp>
        <p:nvSpPr>
          <p:cNvPr id="3" name="Content Placeholder 2">
            <a:extLst>
              <a:ext uri="{FF2B5EF4-FFF2-40B4-BE49-F238E27FC236}">
                <a16:creationId xmlns:a16="http://schemas.microsoft.com/office/drawing/2014/main" id="{99AD303F-2E89-4CEC-945C-30BCBDE38CC8}"/>
              </a:ext>
            </a:extLst>
          </p:cNvPr>
          <p:cNvSpPr>
            <a:spLocks noGrp="1"/>
          </p:cNvSpPr>
          <p:nvPr>
            <p:ph idx="1"/>
          </p:nvPr>
        </p:nvSpPr>
        <p:spPr/>
        <p:txBody>
          <a:bodyPr/>
          <a:lstStyle/>
          <a:p>
            <a:endParaRPr lang="bg-BG" sz="3600" dirty="0"/>
          </a:p>
          <a:p>
            <a:r>
              <a:rPr lang="bg-BG" sz="3600" dirty="0"/>
              <a:t>Абстракция</a:t>
            </a:r>
          </a:p>
          <a:p>
            <a:endParaRPr lang="bg-BG" sz="3600" dirty="0"/>
          </a:p>
          <a:p>
            <a:r>
              <a:rPr lang="bg-BG" sz="3600" dirty="0"/>
              <a:t>Виртуализация</a:t>
            </a:r>
            <a:endParaRPr lang="en-US" sz="3600" dirty="0"/>
          </a:p>
          <a:p>
            <a:endParaRPr lang="bg-BG" dirty="0"/>
          </a:p>
        </p:txBody>
      </p:sp>
    </p:spTree>
    <p:extLst>
      <p:ext uri="{BB962C8B-B14F-4D97-AF65-F5344CB8AC3E}">
        <p14:creationId xmlns:p14="http://schemas.microsoft.com/office/powerpoint/2010/main" val="66721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Абстракция (</a:t>
            </a:r>
            <a:r>
              <a:rPr lang="en-US" dirty="0"/>
              <a:t>Abstraction</a:t>
            </a:r>
            <a:r>
              <a:rPr lang="bg-BG" dirty="0"/>
              <a:t>)</a:t>
            </a:r>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a:xfrm>
            <a:off x="838200" y="2409285"/>
            <a:ext cx="10515600" cy="3174392"/>
          </a:xfrm>
        </p:spPr>
        <p:txBody>
          <a:bodyPr>
            <a:normAutofit/>
          </a:bodyPr>
          <a:lstStyle/>
          <a:p>
            <a:r>
              <a:rPr lang="bg-BG" sz="2800" dirty="0"/>
              <a:t>Облачните изчисления отделят подробностите около имплементацията на системата от потребителите и програмистите. </a:t>
            </a:r>
          </a:p>
          <a:p>
            <a:r>
              <a:rPr lang="bg-BG" sz="2800" dirty="0"/>
              <a:t>Приложенията работят на </a:t>
            </a:r>
            <a:r>
              <a:rPr lang="bg-BG" sz="2800" dirty="0" err="1"/>
              <a:t>неспецифицирани</a:t>
            </a:r>
            <a:r>
              <a:rPr lang="bg-BG" sz="2800" dirty="0"/>
              <a:t> физически системи, данните се съхраняват на неизвестни места, администрирането на системите е възложено на други лица, а достъпът на потребителите е повсеместен.</a:t>
            </a:r>
          </a:p>
        </p:txBody>
      </p:sp>
    </p:spTree>
    <p:extLst>
      <p:ext uri="{BB962C8B-B14F-4D97-AF65-F5344CB8AC3E}">
        <p14:creationId xmlns:p14="http://schemas.microsoft.com/office/powerpoint/2010/main" val="4061396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Виртуализация (</a:t>
            </a:r>
            <a:r>
              <a:rPr lang="en-US" dirty="0"/>
              <a:t>Virtualization</a:t>
            </a:r>
            <a:r>
              <a:rPr lang="bg-BG" dirty="0"/>
              <a:t>) </a:t>
            </a:r>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a:xfrm>
            <a:off x="838200" y="2456910"/>
            <a:ext cx="10515600" cy="3078129"/>
          </a:xfrm>
        </p:spPr>
        <p:txBody>
          <a:bodyPr>
            <a:normAutofit lnSpcReduction="10000"/>
          </a:bodyPr>
          <a:lstStyle/>
          <a:p>
            <a:r>
              <a:rPr lang="bg-BG" sz="2800" dirty="0"/>
              <a:t>Облачните изчисления </a:t>
            </a:r>
            <a:r>
              <a:rPr lang="bg-BG" sz="2800" dirty="0" err="1"/>
              <a:t>виртуализират</a:t>
            </a:r>
            <a:r>
              <a:rPr lang="bg-BG" sz="2800" dirty="0"/>
              <a:t> системите чрез обединяване и споделяне на ресурси. </a:t>
            </a:r>
          </a:p>
          <a:p>
            <a:r>
              <a:rPr lang="bg-BG" sz="2800" dirty="0"/>
              <a:t>Системите и съхраняването на данни, събития, процеси (и др.) се осигуряват от централизирана инфраструктура в зависимост от нуждите.</a:t>
            </a:r>
          </a:p>
          <a:p>
            <a:r>
              <a:rPr lang="bg-BG" dirty="0"/>
              <a:t>Р</a:t>
            </a:r>
            <a:r>
              <a:rPr lang="bg-BG" sz="2800" dirty="0"/>
              <a:t>азходите се оценяват на базата на изчислено потребление.</a:t>
            </a:r>
          </a:p>
          <a:p>
            <a:r>
              <a:rPr lang="bg-BG" sz="2800" dirty="0"/>
              <a:t>Предвижда се възможност за мулти-наемане (</a:t>
            </a:r>
            <a:r>
              <a:rPr lang="en-US" sz="2800" dirty="0"/>
              <a:t>multi-tenancy</a:t>
            </a:r>
            <a:r>
              <a:rPr lang="bg-BG" sz="2800" dirty="0"/>
              <a:t>).</a:t>
            </a:r>
          </a:p>
        </p:txBody>
      </p:sp>
    </p:spTree>
    <p:extLst>
      <p:ext uri="{BB962C8B-B14F-4D97-AF65-F5344CB8AC3E}">
        <p14:creationId xmlns:p14="http://schemas.microsoft.com/office/powerpoint/2010/main" val="377651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5E1-0DBF-45C0-B74D-5656F12C802B}"/>
              </a:ext>
            </a:extLst>
          </p:cNvPr>
          <p:cNvSpPr>
            <a:spLocks noGrp="1"/>
          </p:cNvSpPr>
          <p:nvPr>
            <p:ph type="title"/>
          </p:nvPr>
        </p:nvSpPr>
        <p:spPr/>
        <p:txBody>
          <a:bodyPr/>
          <a:lstStyle/>
          <a:p>
            <a:r>
              <a:rPr lang="bg-BG" dirty="0"/>
              <a:t>Мулти-наемане (</a:t>
            </a:r>
            <a:r>
              <a:rPr lang="en-US" dirty="0"/>
              <a:t>multi-tenancy</a:t>
            </a:r>
            <a:r>
              <a:rPr lang="bg-BG" dirty="0"/>
              <a:t>)</a:t>
            </a:r>
          </a:p>
        </p:txBody>
      </p:sp>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p:txBody>
          <a:bodyPr>
            <a:normAutofit/>
          </a:bodyPr>
          <a:lstStyle/>
          <a:p>
            <a:r>
              <a:rPr lang="bg-BG" sz="2800" dirty="0"/>
              <a:t>Мулти-наемане</a:t>
            </a:r>
            <a:r>
              <a:rPr lang="en-US" sz="2800" dirty="0"/>
              <a:t> – </a:t>
            </a:r>
            <a:r>
              <a:rPr lang="bg-BG" sz="2800" dirty="0"/>
              <a:t>принцип в софтуерната архитектура, където едно копие на софтуера работи на сървър, обслужващ множество групи „наематели”. </a:t>
            </a:r>
          </a:p>
          <a:p>
            <a:r>
              <a:rPr lang="bg-BG" sz="2800" dirty="0"/>
              <a:t>„Наемател” е група потребители, които споделят един и същ изглед на използвания софтуер. </a:t>
            </a:r>
          </a:p>
          <a:p>
            <a:r>
              <a:rPr lang="bg-BG" sz="2800" dirty="0"/>
              <a:t>Приложението е предназначено да предостави на всеки „наемател” специален дял от софтуера, включващ данни, конфигурация, управление на потребителите, индивидуална функционалност за съответния наемател и нефункционални свойства.</a:t>
            </a:r>
            <a:endParaRPr lang="en-US" sz="2800" dirty="0"/>
          </a:p>
        </p:txBody>
      </p:sp>
    </p:spTree>
    <p:extLst>
      <p:ext uri="{BB962C8B-B14F-4D97-AF65-F5344CB8AC3E}">
        <p14:creationId xmlns:p14="http://schemas.microsoft.com/office/powerpoint/2010/main" val="381682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05D678-D03A-42BA-A752-9B4167BBBDDD}"/>
              </a:ext>
            </a:extLst>
          </p:cNvPr>
          <p:cNvSpPr>
            <a:spLocks noGrp="1"/>
          </p:cNvSpPr>
          <p:nvPr>
            <p:ph idx="1"/>
          </p:nvPr>
        </p:nvSpPr>
        <p:spPr/>
        <p:txBody>
          <a:bodyPr>
            <a:normAutofit/>
          </a:bodyPr>
          <a:lstStyle/>
          <a:p>
            <a:r>
              <a:rPr lang="bg-BG" sz="2800" b="1" dirty="0"/>
              <a:t>Облачните изчисления са абстракция</a:t>
            </a:r>
            <a:r>
              <a:rPr lang="bg-BG" sz="2800" dirty="0"/>
              <a:t>, основаваща се на идеята </a:t>
            </a:r>
            <a:r>
              <a:rPr lang="bg-BG" sz="2800" b="1" dirty="0"/>
              <a:t>за обединяване на физически ресурси и представянето им като виртуален ресурс</a:t>
            </a:r>
            <a:r>
              <a:rPr lang="bg-BG" sz="2800" dirty="0"/>
              <a:t>. </a:t>
            </a:r>
          </a:p>
          <a:p>
            <a:r>
              <a:rPr lang="bg-BG" sz="2800" dirty="0"/>
              <a:t>Облакът представлява </a:t>
            </a:r>
            <a:r>
              <a:rPr lang="bg-BG" sz="2800" b="1" dirty="0"/>
              <a:t>нов модел за осигуряване на ресурси, за представяне на приложения и за потребителски достъп до услуги, независим от конкретна платформа</a:t>
            </a:r>
            <a:r>
              <a:rPr lang="bg-BG" sz="2800" dirty="0"/>
              <a:t>. </a:t>
            </a:r>
          </a:p>
          <a:p>
            <a:r>
              <a:rPr lang="bg-BG" sz="2800" b="1" dirty="0"/>
              <a:t>Облаците биват различни типове</a:t>
            </a:r>
            <a:r>
              <a:rPr lang="bg-BG" sz="2800" dirty="0"/>
              <a:t>, а услугите и приложенията, работещи чрез тях, могат да бъдат или да не бъдат доставени от </a:t>
            </a:r>
            <a:r>
              <a:rPr lang="bg-BG" sz="2800" b="1" dirty="0"/>
              <a:t>доставчик на облачни услуги</a:t>
            </a:r>
            <a:r>
              <a:rPr lang="bg-BG" sz="2800" dirty="0"/>
              <a:t>. </a:t>
            </a:r>
          </a:p>
        </p:txBody>
      </p:sp>
      <p:sp>
        <p:nvSpPr>
          <p:cNvPr id="5" name="Заглавие 4">
            <a:extLst>
              <a:ext uri="{FF2B5EF4-FFF2-40B4-BE49-F238E27FC236}">
                <a16:creationId xmlns:a16="http://schemas.microsoft.com/office/drawing/2014/main" id="{466D0883-E72A-4723-AFFB-117E06D3F73F}"/>
              </a:ext>
            </a:extLst>
          </p:cNvPr>
          <p:cNvSpPr>
            <a:spLocks noGrp="1"/>
          </p:cNvSpPr>
          <p:nvPr>
            <p:ph type="title"/>
          </p:nvPr>
        </p:nvSpPr>
        <p:spPr/>
        <p:txBody>
          <a:bodyPr/>
          <a:lstStyle/>
          <a:p>
            <a:r>
              <a:rPr lang="bg-BG" dirty="0"/>
              <a:t>Още общи сведения за </a:t>
            </a:r>
            <a:r>
              <a:rPr lang="bg-BG"/>
              <a:t>облачните изчисления</a:t>
            </a:r>
          </a:p>
        </p:txBody>
      </p:sp>
    </p:spTree>
    <p:extLst>
      <p:ext uri="{BB962C8B-B14F-4D97-AF65-F5344CB8AC3E}">
        <p14:creationId xmlns:p14="http://schemas.microsoft.com/office/powerpoint/2010/main" val="4289754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ABAE-9484-4E27-9F0C-AE4FECF56407}"/>
              </a:ext>
            </a:extLst>
          </p:cNvPr>
          <p:cNvSpPr>
            <a:spLocks noGrp="1"/>
          </p:cNvSpPr>
          <p:nvPr>
            <p:ph type="title"/>
          </p:nvPr>
        </p:nvSpPr>
        <p:spPr/>
        <p:txBody>
          <a:bodyPr/>
          <a:lstStyle/>
          <a:p>
            <a:r>
              <a:rPr lang="bg-BG" dirty="0"/>
              <a:t>Основни модели на облачни услуги </a:t>
            </a:r>
          </a:p>
        </p:txBody>
      </p:sp>
      <p:sp>
        <p:nvSpPr>
          <p:cNvPr id="3" name="Content Placeholder 2">
            <a:extLst>
              <a:ext uri="{FF2B5EF4-FFF2-40B4-BE49-F238E27FC236}">
                <a16:creationId xmlns:a16="http://schemas.microsoft.com/office/drawing/2014/main" id="{45975259-BC12-4B1F-A0B8-CCD08A24C069}"/>
              </a:ext>
            </a:extLst>
          </p:cNvPr>
          <p:cNvSpPr>
            <a:spLocks noGrp="1"/>
          </p:cNvSpPr>
          <p:nvPr>
            <p:ph idx="1"/>
          </p:nvPr>
        </p:nvSpPr>
        <p:spPr/>
        <p:txBody>
          <a:bodyPr>
            <a:normAutofit lnSpcReduction="10000"/>
          </a:bodyPr>
          <a:lstStyle/>
          <a:p>
            <a:r>
              <a:rPr lang="bg-BG" b="1" dirty="0"/>
              <a:t>Софтуер като услуга – </a:t>
            </a:r>
            <a:r>
              <a:rPr lang="en-US" b="1" dirty="0"/>
              <a:t>Software as a Service (SaaS)</a:t>
            </a:r>
            <a:r>
              <a:rPr lang="bg-BG" b="1" dirty="0"/>
              <a:t> </a:t>
            </a:r>
            <a:r>
              <a:rPr lang="bg-BG" dirty="0"/>
              <a:t>– предоставя възможност за използване на конкретно приложение.</a:t>
            </a:r>
          </a:p>
          <a:p>
            <a:r>
              <a:rPr lang="bg-BG" b="1" dirty="0"/>
              <a:t>Платформа като услуга – </a:t>
            </a:r>
            <a:r>
              <a:rPr lang="en-GB" b="1" dirty="0"/>
              <a:t>Platform as a Service (PaaS)</a:t>
            </a:r>
            <a:r>
              <a:rPr lang="bg-BG" dirty="0"/>
              <a:t> – предоставя се един или няколко конкретни език за програмиране или работни рамки за създаване на приложения.</a:t>
            </a:r>
          </a:p>
          <a:p>
            <a:r>
              <a:rPr lang="bg-BG" b="1" dirty="0"/>
              <a:t>Инфраструктура като услуга - </a:t>
            </a:r>
            <a:r>
              <a:rPr lang="en-GB" b="1" dirty="0"/>
              <a:t>Infrastructure as a Service (IaaS)</a:t>
            </a:r>
            <a:r>
              <a:rPr lang="bg-BG" dirty="0"/>
              <a:t> – предоставя на клиентите операционна система, в която могат да инсталират приложения; предоставят се възможности за управление на параметрите на използваните ресурси като: изчислителна мощ, дисково пространство, оперативна памет и др.</a:t>
            </a:r>
          </a:p>
          <a:p>
            <a:endParaRPr lang="bg-BG" dirty="0"/>
          </a:p>
        </p:txBody>
      </p:sp>
    </p:spTree>
    <p:extLst>
      <p:ext uri="{BB962C8B-B14F-4D97-AF65-F5344CB8AC3E}">
        <p14:creationId xmlns:p14="http://schemas.microsoft.com/office/powerpoint/2010/main" val="2546858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9365</TotalTime>
  <Words>2174</Words>
  <Application>Microsoft Office PowerPoint</Application>
  <PresentationFormat>Widescreen</PresentationFormat>
  <Paragraphs>131</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Narrow</vt:lpstr>
      <vt:lpstr>Calibri</vt:lpstr>
      <vt:lpstr>Calibri Light</vt:lpstr>
      <vt:lpstr>Office Theme</vt:lpstr>
      <vt:lpstr>14. Облачни изчисления</vt:lpstr>
      <vt:lpstr>Облачни изчисления/Cloud Computing</vt:lpstr>
      <vt:lpstr>Какво е Cloud Computing?</vt:lpstr>
      <vt:lpstr>Основни понятия в облачните изчисления</vt:lpstr>
      <vt:lpstr>Абстракция (Abstraction)</vt:lpstr>
      <vt:lpstr>Виртуализация (Virtualization) </vt:lpstr>
      <vt:lpstr>Мулти-наемане (multi-tenancy)</vt:lpstr>
      <vt:lpstr>Още общи сведения за облачните изчисления</vt:lpstr>
      <vt:lpstr>Основни модели на облачни услуги </vt:lpstr>
      <vt:lpstr>Пример за софтуер като услуга: Google</vt:lpstr>
      <vt:lpstr>Пример за платформа като услуга: Azure</vt:lpstr>
      <vt:lpstr>Пример за инфраструктура като услуга: Amazon Web Services</vt:lpstr>
      <vt:lpstr>Модел на NIST</vt:lpstr>
      <vt:lpstr>Видове модели</vt:lpstr>
      <vt:lpstr>Модел на NIST</vt:lpstr>
      <vt:lpstr>Модели на разполагане (1)</vt:lpstr>
      <vt:lpstr>Модели на разполагане (2)</vt:lpstr>
      <vt:lpstr>Модели според услугите</vt:lpstr>
      <vt:lpstr>Инфраструктура като Услуга (IaaS)</vt:lpstr>
      <vt:lpstr>Платформа като Услуга (PaaS)</vt:lpstr>
      <vt:lpstr>Софтуер като Услуга (SaaS)</vt:lpstr>
      <vt:lpstr>SPI-модел</vt:lpstr>
      <vt:lpstr>Основни характеристики на облачните системи (1)</vt:lpstr>
      <vt:lpstr>Основни характеристики на облачните системи (2)</vt:lpstr>
      <vt:lpstr>Предимства на облачните системи (1)</vt:lpstr>
      <vt:lpstr>Предимства на облачните системи (2)</vt:lpstr>
      <vt:lpstr>Литература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1.Въведение в програмирането в Интернет </dc:title>
  <dc:creator>Emil Hadjikolev</dc:creator>
  <cp:lastModifiedBy>Emil Hadjikolev</cp:lastModifiedBy>
  <cp:revision>377</cp:revision>
  <dcterms:created xsi:type="dcterms:W3CDTF">2019-04-07T06:26:30Z</dcterms:created>
  <dcterms:modified xsi:type="dcterms:W3CDTF">2020-08-28T09:59:57Z</dcterms:modified>
</cp:coreProperties>
</file>