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62" r:id="rId2"/>
    <p:sldMasterId id="2147483768" r:id="rId3"/>
  </p:sldMasterIdLst>
  <p:notesMasterIdLst>
    <p:notesMasterId r:id="rId24"/>
  </p:notesMasterIdLst>
  <p:handoutMasterIdLst>
    <p:handoutMasterId r:id="rId25"/>
  </p:handoutMasterIdLst>
  <p:sldIdLst>
    <p:sldId id="282" r:id="rId4"/>
    <p:sldId id="303" r:id="rId5"/>
    <p:sldId id="306" r:id="rId6"/>
    <p:sldId id="373" r:id="rId7"/>
    <p:sldId id="374" r:id="rId8"/>
    <p:sldId id="375" r:id="rId9"/>
    <p:sldId id="376" r:id="rId10"/>
    <p:sldId id="377" r:id="rId11"/>
    <p:sldId id="378" r:id="rId12"/>
    <p:sldId id="379" r:id="rId13"/>
    <p:sldId id="380" r:id="rId14"/>
    <p:sldId id="381" r:id="rId15"/>
    <p:sldId id="382" r:id="rId16"/>
    <p:sldId id="384" r:id="rId17"/>
    <p:sldId id="388" r:id="rId18"/>
    <p:sldId id="389" r:id="rId19"/>
    <p:sldId id="391" r:id="rId20"/>
    <p:sldId id="392" r:id="rId21"/>
    <p:sldId id="387" r:id="rId22"/>
    <p:sldId id="284" r:id="rId23"/>
  </p:sldIdLst>
  <p:sldSz cx="9144000" cy="6858000" type="screen4x3"/>
  <p:notesSz cx="6858000" cy="9144000"/>
  <p:defaultTextStyle>
    <a:defPPr>
      <a:defRPr lang="uk-UA"/>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243C80"/>
    <a:srgbClr val="008000"/>
    <a:srgbClr val="32469A"/>
    <a:srgbClr val="0033CC"/>
    <a:srgbClr val="204898"/>
    <a:srgbClr val="2034AC"/>
    <a:srgbClr val="2341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69673" autoAdjust="0"/>
  </p:normalViewPr>
  <p:slideViewPr>
    <p:cSldViewPr>
      <p:cViewPr varScale="1">
        <p:scale>
          <a:sx n="57" d="100"/>
          <a:sy n="57" d="100"/>
        </p:scale>
        <p:origin x="2290"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ClrTx/>
              <a:buFontTx/>
              <a:buNone/>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ClrTx/>
              <a:buFontTx/>
              <a:buNone/>
              <a:defRPr sz="1200">
                <a:latin typeface="+mn-lt"/>
                <a:cs typeface="+mn-cs"/>
              </a:defRPr>
            </a:lvl1pPr>
          </a:lstStyle>
          <a:p>
            <a:pPr>
              <a:defRPr/>
            </a:pPr>
            <a:fld id="{7D58C299-40F3-469F-B5B4-6C3645CE2DE4}" type="datetimeFigureOut">
              <a:rPr lang="en-US"/>
              <a:pPr>
                <a:defRPr/>
              </a:pPr>
              <a:t>5/8/2024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ClrTx/>
              <a:buFontTx/>
              <a:buNone/>
              <a:defRPr sz="1200">
                <a:latin typeface="+mn-lt"/>
                <a:cs typeface="+mn-cs"/>
              </a:defRPr>
            </a:lvl1pPr>
          </a:lstStyle>
          <a:p>
            <a:pPr>
              <a:defRPr/>
            </a:pPr>
            <a:r>
              <a:rPr lang="en-US"/>
              <a:t>jksdksd jh jhfkjhfsd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buClrTx/>
              <a:buFontTx/>
              <a:buNone/>
              <a:defRPr sz="1200">
                <a:latin typeface="Calibri" panose="020F0502020204030204" pitchFamily="34" charset="0"/>
              </a:defRPr>
            </a:lvl1pPr>
          </a:lstStyle>
          <a:p>
            <a:pPr>
              <a:defRPr/>
            </a:pPr>
            <a:fld id="{18207E42-C279-465F-9B47-75608063E57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ClrTx/>
              <a:buFontTx/>
              <a:buNone/>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ClrTx/>
              <a:buFontTx/>
              <a:buNone/>
              <a:defRPr sz="1200">
                <a:latin typeface="+mn-lt"/>
                <a:cs typeface="+mn-cs"/>
              </a:defRPr>
            </a:lvl1pPr>
          </a:lstStyle>
          <a:p>
            <a:pPr>
              <a:defRPr/>
            </a:pPr>
            <a:fld id="{427294A1-D98A-410B-BA06-A79AB2707F1A}" type="datetimeFigureOut">
              <a:rPr lang="en-US"/>
              <a:pPr>
                <a:defRPr/>
              </a:pPr>
              <a:t>5/8/2024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ClrTx/>
              <a:buFontTx/>
              <a:buNone/>
              <a:defRPr sz="1200">
                <a:latin typeface="+mn-lt"/>
                <a:cs typeface="+mn-cs"/>
              </a:defRPr>
            </a:lvl1pPr>
          </a:lstStyle>
          <a:p>
            <a:pPr>
              <a:defRPr/>
            </a:pPr>
            <a:r>
              <a:rPr lang="en-US"/>
              <a:t>jksdksd jh jhfkjhfsd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buClrTx/>
              <a:buFontTx/>
              <a:buNone/>
              <a:defRPr sz="1200">
                <a:latin typeface="Calibri" panose="020F0502020204030204" pitchFamily="34" charset="0"/>
              </a:defRPr>
            </a:lvl1pPr>
          </a:lstStyle>
          <a:p>
            <a:pPr>
              <a:defRPr/>
            </a:pPr>
            <a:fld id="{4ABD8FE6-EA01-40E8-B256-1BB40B1B93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omes.cs.washington.edu/~mernst/advice/version-control.html#conflic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A version control system serves the following purposes, among others. </a:t>
            </a:r>
          </a:p>
          <a:p>
            <a:pPr marL="171450" indent="-171450">
              <a:buFont typeface="Arial" panose="020B0604020202020204" pitchFamily="34" charset="0"/>
              <a:buChar char="•"/>
              <a:defRPr/>
            </a:pPr>
            <a:r>
              <a:rPr lang="en-US" dirty="0"/>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 </a:t>
            </a:r>
            <a:br>
              <a:rPr lang="en-US" dirty="0"/>
            </a:br>
            <a:r>
              <a:rPr lang="en-US" dirty="0"/>
              <a:t>Version control also enables one person you to use multiple computers to work on a project, so it is valuable even if you are working by yourself. </a:t>
            </a:r>
          </a:p>
          <a:p>
            <a:pPr marL="171450" indent="-171450">
              <a:buFont typeface="Arial" panose="020B0604020202020204" pitchFamily="34" charset="0"/>
              <a:buChar char="•"/>
              <a:defRPr/>
            </a:pPr>
            <a:r>
              <a:rPr lang="en-US" dirty="0"/>
              <a:t>Version control integrates work done simultaneously by different team members. In most cases, edits to different files or even the same file can be combined without losing any work. In rare cases, when two people make </a:t>
            </a:r>
            <a:r>
              <a:rPr lang="en-US" i="1" dirty="0">
                <a:hlinkClick r:id="rId3"/>
              </a:rPr>
              <a:t>conflicting edits</a:t>
            </a:r>
            <a:r>
              <a:rPr lang="en-US" dirty="0"/>
              <a:t> to the same line of a file, then the version control system requests human assistance in deciding what to do. </a:t>
            </a:r>
          </a:p>
          <a:p>
            <a:pPr marL="171450" indent="-171450">
              <a:buFont typeface="Arial" panose="020B0604020202020204" pitchFamily="34" charset="0"/>
              <a:buChar char="•"/>
              <a:defRPr/>
            </a:pPr>
            <a:r>
              <a:rPr lang="en-US" dirty="0"/>
              <a:t>Version control gives access to historical versions of your project. This is insurance against computer crashes or data </a:t>
            </a:r>
            <a:r>
              <a:rPr lang="en-US" dirty="0" err="1"/>
              <a:t>lossage</a:t>
            </a:r>
            <a:r>
              <a:rPr lang="en-US" dirty="0"/>
              <a:t>. If you make a mistake, you can roll back to a previous version. You can reproduce and understand a bug report on a past version of your software. You can also undo specific edits without losing all the work that was done in the meanwhile. For any part of a file, you can determine when, why, and by whom it was ever edited. </a:t>
            </a:r>
          </a:p>
          <a:p>
            <a:pPr>
              <a:defRPr/>
            </a:pPr>
            <a:endParaRPr lang="en-US" dirty="0"/>
          </a:p>
          <a:p>
            <a:pPr eaLnBrk="1" hangingPunct="1">
              <a:spcBef>
                <a:spcPct val="0"/>
              </a:spcBef>
              <a:defRPr/>
            </a:pPr>
            <a:endParaRPr lang="uk-UA"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branch payment</a:t>
            </a:r>
          </a:p>
          <a:p>
            <a:r>
              <a:rPr lang="en-US" dirty="0"/>
              <a:t>Git branch </a:t>
            </a:r>
            <a:r>
              <a:rPr lang="en-US" dirty="0" err="1"/>
              <a:t>loginFix</a:t>
            </a:r>
            <a:endParaRPr lang="en-US" dirty="0"/>
          </a:p>
          <a:p>
            <a:endParaRPr lang="en-US" dirty="0"/>
          </a:p>
          <a:p>
            <a:r>
              <a:rPr lang="en-US" dirty="0"/>
              <a:t>Cd Name</a:t>
            </a:r>
          </a:p>
          <a:p>
            <a:r>
              <a:rPr lang="en-US" dirty="0"/>
              <a:t>Git checkout </a:t>
            </a:r>
            <a:r>
              <a:rPr lang="en-US" dirty="0" err="1"/>
              <a:t>NameBranch</a:t>
            </a:r>
            <a:endParaRPr lang="en-US" dirty="0"/>
          </a:p>
        </p:txBody>
      </p:sp>
    </p:spTree>
    <p:extLst>
      <p:ext uri="{BB962C8B-B14F-4D97-AF65-F5344CB8AC3E}">
        <p14:creationId xmlns:p14="http://schemas.microsoft.com/office/powerpoint/2010/main" val="310199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uk-U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Master/main</a:t>
            </a:r>
          </a:p>
          <a:p>
            <a:r>
              <a:rPr lang="en-US" altLang="en-US" dirty="0"/>
              <a:t>Hero</a:t>
            </a:r>
          </a:p>
          <a:p>
            <a:r>
              <a:rPr lang="en-US" altLang="en-US" dirty="0"/>
              <a:t>Template – V2</a:t>
            </a:r>
          </a:p>
          <a:p>
            <a:r>
              <a:rPr lang="en-US" altLang="en-US" dirty="0"/>
              <a:t>Grass</a:t>
            </a:r>
          </a:p>
          <a:p>
            <a:r>
              <a:rPr lang="en-US" altLang="en-US" dirty="0"/>
              <a:t>Trees</a:t>
            </a:r>
          </a:p>
          <a:p>
            <a:r>
              <a:rPr lang="en-US" altLang="en-US" dirty="0"/>
              <a:t>Cars</a:t>
            </a:r>
            <a:r>
              <a:rPr lang="en-US" altLang="en-US" dirty="0">
                <a:sym typeface="Wingdings" panose="05000000000000000000" pitchFamily="2" charset="2"/>
              </a:rPr>
              <a:t> V5 V6</a:t>
            </a:r>
            <a:endParaRPr lang="en-US" altLang="en-US" dirty="0"/>
          </a:p>
          <a:p>
            <a:endParaRPr lang="en-US" altLang="en-US" dirty="0"/>
          </a:p>
          <a:p>
            <a:r>
              <a:rPr lang="en-US" altLang="en-US" dirty="0"/>
              <a:t>Desi</a:t>
            </a:r>
            <a:r>
              <a:rPr lang="en-US" altLang="en-US" dirty="0">
                <a:sym typeface="Wingdings" panose="05000000000000000000" pitchFamily="2" charset="2"/>
              </a:rPr>
              <a:t>V5, Train</a:t>
            </a:r>
          </a:p>
          <a:p>
            <a:endParaRPr lang="en-US" altLang="en-US" dirty="0">
              <a:sym typeface="Wingdings" panose="05000000000000000000" pitchFamily="2" charset="2"/>
            </a:endParaRPr>
          </a:p>
          <a:p>
            <a:r>
              <a:rPr lang="en-US" altLang="en-US" dirty="0" err="1">
                <a:sym typeface="Wingdings" panose="05000000000000000000" pitchFamily="2" charset="2"/>
              </a:rPr>
              <a:t>Kiril</a:t>
            </a:r>
            <a:r>
              <a:rPr lang="en-US" altLang="en-US" dirty="0">
                <a:sym typeface="Wingdings" panose="05000000000000000000" pitchFamily="2" charset="2"/>
              </a:rPr>
              <a:t> V5, animals</a:t>
            </a:r>
          </a:p>
          <a:p>
            <a:endParaRPr lang="en-US" altLang="en-US" dirty="0">
              <a:sym typeface="Wingdings" panose="05000000000000000000" pitchFamily="2" charset="2"/>
            </a:endParaRPr>
          </a:p>
          <a:p>
            <a:r>
              <a:rPr lang="en-US" altLang="en-US" dirty="0"/>
              <a:t>Kalin</a:t>
            </a:r>
            <a:r>
              <a:rPr lang="en-US" altLang="en-US" dirty="0">
                <a:sym typeface="Wingdings" panose="05000000000000000000" pitchFamily="2" charset="2"/>
              </a:rPr>
              <a:t> Cars</a:t>
            </a:r>
            <a:endParaRPr lang="en-US" altLang="en-US" dirty="0"/>
          </a:p>
          <a:p>
            <a:endParaRPr lang="en-US" altLang="en-US" dirty="0"/>
          </a:p>
          <a:p>
            <a:r>
              <a:rPr lang="en-US" altLang="en-US" dirty="0"/>
              <a:t>Version control uses a </a:t>
            </a:r>
            <a:r>
              <a:rPr lang="en-US" altLang="en-US" b="1" i="1" dirty="0"/>
              <a:t>repository</a:t>
            </a:r>
            <a:r>
              <a:rPr lang="en-US" altLang="en-US" dirty="0"/>
              <a:t> (a database of changes) and a </a:t>
            </a:r>
            <a:r>
              <a:rPr lang="en-US" altLang="en-US" b="1" i="1" dirty="0"/>
              <a:t>working copy</a:t>
            </a:r>
            <a:r>
              <a:rPr lang="en-US" altLang="en-US" dirty="0"/>
              <a:t> where you do your work. </a:t>
            </a:r>
          </a:p>
          <a:p>
            <a:r>
              <a:rPr lang="en-US" altLang="en-US" dirty="0"/>
              <a:t>Your </a:t>
            </a:r>
            <a:r>
              <a:rPr lang="en-US" altLang="en-US" b="1" i="1" dirty="0"/>
              <a:t>working copy</a:t>
            </a:r>
            <a:r>
              <a:rPr lang="en-US" altLang="en-US" dirty="0"/>
              <a:t> (sometimes called a </a:t>
            </a:r>
            <a:r>
              <a:rPr lang="en-US" altLang="en-US" b="1" i="1" dirty="0"/>
              <a:t>checkout</a:t>
            </a:r>
            <a:r>
              <a:rPr lang="en-US" altLang="en-US" dirty="0"/>
              <a:t>) is your personal copy of all the files in the project. You make arbitrary edits to this copy, without affecting your teammates. When you are happy with your edits, you commit your changes to a </a:t>
            </a:r>
            <a:r>
              <a:rPr lang="en-US" altLang="en-US" b="1" i="1" dirty="0"/>
              <a:t>repository</a:t>
            </a:r>
            <a:r>
              <a:rPr lang="en-US" altLang="en-US" dirty="0"/>
              <a:t>. </a:t>
            </a:r>
          </a:p>
          <a:p>
            <a:r>
              <a:rPr lang="en-US" altLang="en-US" dirty="0"/>
              <a:t>A </a:t>
            </a:r>
            <a:r>
              <a:rPr lang="en-US" altLang="en-US" b="1" i="1" dirty="0"/>
              <a:t>repository</a:t>
            </a:r>
            <a:r>
              <a:rPr lang="en-US" altLang="en-US" dirty="0"/>
              <a:t> is a database of all the edits to, and/or historical versions (snapshots) of, your project. It is possible for the repository to contain edits that have not yet been applied to your working copy. You can update your working copy to incorporate any new edits or versions that have been added to the repository since the last time you updated. See the diagram at the right. </a:t>
            </a:r>
          </a:p>
          <a:p>
            <a:r>
              <a:rPr lang="en-US" altLang="en-US" dirty="0"/>
              <a:t>In the simplest case, the database contains a linear history: each change is made after the previous one. Another possibility is that different users made edits simultaneously (this is sometimes called “branching”). In that case, the version history splits and then merges again.</a:t>
            </a:r>
          </a:p>
          <a:p>
            <a:endParaRPr lang="en-US" altLang="en-US" dirty="0"/>
          </a:p>
          <a:p>
            <a:endParaRPr lang="uk-UA" altLang="en-US" dirty="0"/>
          </a:p>
          <a:p>
            <a:endParaRPr lang="uk-UA"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b="1" dirty="0"/>
              <a:t>Centralized VCS – </a:t>
            </a:r>
            <a:r>
              <a:rPr lang="en-US" dirty="0"/>
              <a:t>These systems, such as CVS, Subversion, and Perforce, have a single server that contains all the versioned files, and a number of clients that check out files from that central place. For many years, this has been the standard for version control. In </a:t>
            </a:r>
            <a:r>
              <a:rPr lang="en-US" b="1" dirty="0"/>
              <a:t>centralized version control</a:t>
            </a:r>
            <a:r>
              <a:rPr lang="en-US" dirty="0"/>
              <a:t>, each user gets his or her own working copy, but there is just one central repository. As soon as you commit, it is possible for your co-workers to update and to see your changes. For others to see your changes, 2 things must happen: </a:t>
            </a:r>
          </a:p>
          <a:p>
            <a:pPr marL="171450" indent="-171450">
              <a:buFont typeface="Arial" panose="020B0604020202020204" pitchFamily="34" charset="0"/>
              <a:buChar char="•"/>
              <a:defRPr/>
            </a:pPr>
            <a:r>
              <a:rPr lang="en-US" dirty="0"/>
              <a:t>You commit</a:t>
            </a:r>
          </a:p>
          <a:p>
            <a:pPr marL="171450" indent="-171450">
              <a:buFont typeface="Arial" panose="020B0604020202020204" pitchFamily="34" charset="0"/>
              <a:buChar char="•"/>
              <a:defRPr/>
            </a:pPr>
            <a:r>
              <a:rPr lang="en-US" dirty="0"/>
              <a:t>They update</a:t>
            </a:r>
          </a:p>
          <a:p>
            <a:pPr>
              <a:defRPr/>
            </a:pPr>
            <a:endParaRPr lang="en-US" b="1" dirty="0"/>
          </a:p>
          <a:p>
            <a:pPr eaLnBrk="1" fontAlgn="auto" hangingPunct="1">
              <a:spcBef>
                <a:spcPts val="0"/>
              </a:spcBef>
              <a:spcAft>
                <a:spcPts val="0"/>
              </a:spcAft>
              <a:defRPr/>
            </a:pPr>
            <a:r>
              <a:rPr lang="en-US" b="1" dirty="0"/>
              <a:t>Distributed VCS – </a:t>
            </a:r>
          </a:p>
          <a:p>
            <a:pPr eaLnBrk="1" fontAlgn="auto" hangingPunct="1">
              <a:spcBef>
                <a:spcPts val="0"/>
              </a:spcBef>
              <a:spcAft>
                <a:spcPts val="0"/>
              </a:spcAft>
              <a:defRPr/>
            </a:pPr>
            <a:r>
              <a:rPr lang="en-US" dirty="0"/>
              <a:t>In </a:t>
            </a:r>
            <a:r>
              <a:rPr lang="en-US" b="1" dirty="0"/>
              <a:t>distributed version control</a:t>
            </a:r>
            <a:r>
              <a:rPr lang="en-US" dirty="0"/>
              <a:t>, each user gets his or her own repository </a:t>
            </a:r>
            <a:r>
              <a:rPr lang="en-US" i="1" dirty="0"/>
              <a:t>and</a:t>
            </a:r>
            <a:r>
              <a:rPr lang="en-US" dirty="0"/>
              <a:t> working copy. After you commit, others have no access to your changes until you push your changes to the central repository. When you update, you do not get others' changes unless you have first pulled those changes into your repository. For others to see your changes, 4 things must happen: </a:t>
            </a:r>
          </a:p>
          <a:p>
            <a:pPr marL="171450" indent="-171450">
              <a:buFont typeface="Arial" panose="020B0604020202020204" pitchFamily="34" charset="0"/>
              <a:buChar char="•"/>
              <a:defRPr/>
            </a:pPr>
            <a:r>
              <a:rPr lang="en-US" dirty="0"/>
              <a:t>You commit</a:t>
            </a:r>
          </a:p>
          <a:p>
            <a:pPr marL="171450" indent="-171450">
              <a:buFont typeface="Arial" panose="020B0604020202020204" pitchFamily="34" charset="0"/>
              <a:buChar char="•"/>
              <a:defRPr/>
            </a:pPr>
            <a:r>
              <a:rPr lang="en-US" dirty="0"/>
              <a:t>You push</a:t>
            </a:r>
          </a:p>
          <a:p>
            <a:pPr marL="171450" indent="-171450">
              <a:buFont typeface="Arial" panose="020B0604020202020204" pitchFamily="34" charset="0"/>
              <a:buChar char="•"/>
              <a:defRPr/>
            </a:pPr>
            <a:r>
              <a:rPr lang="en-US" dirty="0"/>
              <a:t>They pull</a:t>
            </a:r>
          </a:p>
          <a:p>
            <a:pPr marL="171450" indent="-171450">
              <a:buFont typeface="Arial" panose="020B0604020202020204" pitchFamily="34" charset="0"/>
              <a:buChar char="•"/>
              <a:defRPr/>
            </a:pPr>
            <a:r>
              <a:rPr lang="en-US" dirty="0"/>
              <a:t>They update</a:t>
            </a:r>
          </a:p>
          <a:p>
            <a:pPr eaLnBrk="1" fontAlgn="auto" hangingPunct="1">
              <a:spcBef>
                <a:spcPts val="0"/>
              </a:spcBef>
              <a:spcAft>
                <a:spcPts val="0"/>
              </a:spcAft>
              <a:defRPr/>
            </a:pPr>
            <a:r>
              <a:rPr lang="en-US" b="1" dirty="0">
                <a:solidFill>
                  <a:srgbClr val="FF0000"/>
                </a:solidFill>
              </a:rPr>
              <a:t>Notice!!!</a:t>
            </a:r>
            <a:r>
              <a:rPr lang="en-US" dirty="0"/>
              <a:t> that the commit and update commands only move changes between the working copy and the local repository, without affecting any other repository. By contrast, the push and pull commands move changes between the local repository and the central repository, without affecting your working copy. </a:t>
            </a:r>
            <a:endParaRPr lang="en-US" b="1" dirty="0"/>
          </a:p>
          <a:p>
            <a:pPr>
              <a:defRPr/>
            </a:pPr>
            <a:endParaRPr lang="en-US" b="1" dirty="0"/>
          </a:p>
          <a:p>
            <a:pPr>
              <a:defRPr/>
            </a:pPr>
            <a:endParaRPr lang="uk-U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a:t>How to check if get is present?</a:t>
            </a:r>
          </a:p>
          <a:p>
            <a:pPr>
              <a:defRPr/>
            </a:pPr>
            <a:r>
              <a:rPr lang="en-US" dirty="0"/>
              <a:t>In Linux OS: </a:t>
            </a:r>
          </a:p>
          <a:p>
            <a:pPr marL="171450" indent="-171450">
              <a:buFont typeface="Arial" panose="020B0604020202020204" pitchFamily="34" charset="0"/>
              <a:buChar char="•"/>
              <a:defRPr/>
            </a:pPr>
            <a:r>
              <a:rPr lang="en-US" dirty="0"/>
              <a:t>Run terminal</a:t>
            </a:r>
          </a:p>
          <a:p>
            <a:pPr marL="171450" indent="-171450">
              <a:buFont typeface="Arial" panose="020B0604020202020204" pitchFamily="34" charset="0"/>
              <a:buChar char="•"/>
              <a:defRPr/>
            </a:pPr>
            <a:r>
              <a:rPr lang="en-US" dirty="0"/>
              <a:t>Type </a:t>
            </a:r>
            <a:r>
              <a:rPr lang="en-US" b="1" dirty="0" err="1"/>
              <a:t>git</a:t>
            </a:r>
            <a:r>
              <a:rPr lang="en-US" b="1" dirty="0"/>
              <a:t> --version</a:t>
            </a:r>
          </a:p>
          <a:p>
            <a:pPr marL="171450" indent="-171450">
              <a:buFont typeface="Arial" panose="020B0604020202020204" pitchFamily="34" charset="0"/>
              <a:buChar char="•"/>
              <a:defRPr/>
            </a:pPr>
            <a:r>
              <a:rPr lang="en-US" dirty="0"/>
              <a:t>If the result is something like that: </a:t>
            </a:r>
            <a:r>
              <a:rPr lang="en-US" b="1" dirty="0" err="1"/>
              <a:t>git</a:t>
            </a:r>
            <a:r>
              <a:rPr lang="en-US" b="1" dirty="0"/>
              <a:t>  version 1.7.10.4</a:t>
            </a:r>
            <a:r>
              <a:rPr lang="en-US" dirty="0"/>
              <a:t> (the number of version should be another)</a:t>
            </a:r>
          </a:p>
          <a:p>
            <a:pPr>
              <a:buFont typeface="Arial" panose="020B0604020202020204" pitchFamily="34" charset="0"/>
              <a:buNone/>
              <a:defRPr/>
            </a:pPr>
            <a:endParaRPr lang="en-US" dirty="0"/>
          </a:p>
          <a:p>
            <a:pPr>
              <a:buFont typeface="Arial" panose="020B0604020202020204" pitchFamily="34" charset="0"/>
              <a:buNone/>
              <a:defRPr/>
            </a:pPr>
            <a:r>
              <a:rPr lang="en-US" dirty="0"/>
              <a:t>In MS Windows OS</a:t>
            </a:r>
          </a:p>
          <a:p>
            <a:pPr marL="171450" indent="-171450">
              <a:buFont typeface="Arial" panose="020B0604020202020204" pitchFamily="34" charset="0"/>
              <a:buChar char="•"/>
              <a:defRPr/>
            </a:pPr>
            <a:r>
              <a:rPr lang="en-US" dirty="0"/>
              <a:t>Find </a:t>
            </a:r>
            <a:r>
              <a:rPr lang="en-US" dirty="0" err="1"/>
              <a:t>Git</a:t>
            </a:r>
            <a:r>
              <a:rPr lang="en-US" dirty="0"/>
              <a:t> Bash program in Program Menu</a:t>
            </a:r>
          </a:p>
          <a:p>
            <a:pPr marL="171450" indent="-171450">
              <a:buFont typeface="Arial" panose="020B0604020202020204" pitchFamily="34" charset="0"/>
              <a:buChar char="•"/>
              <a:defRPr/>
            </a:pPr>
            <a:r>
              <a:rPr lang="en-US" dirty="0"/>
              <a:t>Run it and type in terminal </a:t>
            </a:r>
            <a:r>
              <a:rPr lang="en-US" b="1" dirty="0"/>
              <a:t>git –version</a:t>
            </a:r>
          </a:p>
          <a:p>
            <a:pPr marL="171450" indent="-171450">
              <a:buFont typeface="Arial" panose="020B0604020202020204" pitchFamily="34" charset="0"/>
              <a:buChar char="•"/>
              <a:defRPr/>
            </a:pPr>
            <a:endParaRPr lang="en-US" b="1" dirty="0"/>
          </a:p>
          <a:p>
            <a:pPr marL="171450" indent="-171450">
              <a:buFont typeface="Arial" panose="020B0604020202020204" pitchFamily="34" charset="0"/>
              <a:buChar char="•"/>
              <a:defRPr/>
            </a:pPr>
            <a:r>
              <a:rPr lang="en-US" b="1" dirty="0"/>
              <a:t>Open SSL</a:t>
            </a:r>
          </a:p>
          <a:p>
            <a:pPr>
              <a:buFont typeface="Arial" panose="020B0604020202020204" pitchFamily="34" charset="0"/>
              <a:buNone/>
              <a:defRPr/>
            </a:pPr>
            <a:endParaRPr lang="en-US" dirty="0"/>
          </a:p>
          <a:p>
            <a:pPr>
              <a:defRPr/>
            </a:pPr>
            <a:endParaRPr lang="uk-U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a:t>
            </a:r>
            <a:r>
              <a:rPr lang="en-US" dirty="0" err="1"/>
              <a:t>git+repo</a:t>
            </a:r>
            <a:endParaRPr lang="en-US" dirty="0"/>
          </a:p>
          <a:p>
            <a:r>
              <a:rPr lang="en-US" dirty="0"/>
              <a:t>Bitbucket= </a:t>
            </a:r>
            <a:r>
              <a:rPr lang="en-US" dirty="0" err="1"/>
              <a:t>git+repo</a:t>
            </a:r>
            <a:endParaRPr lang="en-US" dirty="0"/>
          </a:p>
        </p:txBody>
      </p:sp>
    </p:spTree>
    <p:extLst>
      <p:ext uri="{BB962C8B-B14F-4D97-AF65-F5344CB8AC3E}">
        <p14:creationId xmlns:p14="http://schemas.microsoft.com/office/powerpoint/2010/main" val="257926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err="1"/>
              <a:t>Git</a:t>
            </a:r>
            <a:r>
              <a:rPr lang="en-US" dirty="0"/>
              <a:t> comes with a tool called </a:t>
            </a:r>
            <a:r>
              <a:rPr lang="en-US" b="1" i="1" dirty="0" err="1"/>
              <a:t>git</a:t>
            </a:r>
            <a:r>
              <a:rPr lang="en-US" b="1" i="1" dirty="0"/>
              <a:t> </a:t>
            </a:r>
            <a:r>
              <a:rPr lang="en-US" b="1" i="1" dirty="0" err="1"/>
              <a:t>config</a:t>
            </a:r>
            <a:r>
              <a:rPr lang="en-US" dirty="0"/>
              <a:t> that lets you get and set configuration variables that control all aspects of how </a:t>
            </a:r>
            <a:r>
              <a:rPr lang="en-US" dirty="0" err="1"/>
              <a:t>Git</a:t>
            </a:r>
            <a:r>
              <a:rPr lang="en-US" dirty="0"/>
              <a:t> looks and operates. These variables can be stored in three different places:</a:t>
            </a:r>
          </a:p>
          <a:p>
            <a:pPr marL="228600" indent="-228600">
              <a:buFont typeface="+mj-lt"/>
              <a:buAutoNum type="arabicPeriod"/>
              <a:defRPr/>
            </a:pPr>
            <a:r>
              <a:rPr lang="en-US" b="1" dirty="0"/>
              <a:t>/</a:t>
            </a:r>
            <a:r>
              <a:rPr lang="en-US" b="1" dirty="0" err="1"/>
              <a:t>etc</a:t>
            </a:r>
            <a:r>
              <a:rPr lang="en-US" b="1" dirty="0"/>
              <a:t>/</a:t>
            </a:r>
            <a:r>
              <a:rPr lang="en-US" b="1" dirty="0" err="1"/>
              <a:t>gitconfig</a:t>
            </a:r>
            <a:r>
              <a:rPr lang="en-US" dirty="0"/>
              <a:t> file: Contains values for every user on the system and all their repositories. If you pass the option --system to </a:t>
            </a:r>
            <a:r>
              <a:rPr lang="en-US" dirty="0" err="1"/>
              <a:t>git</a:t>
            </a:r>
            <a:r>
              <a:rPr lang="en-US" dirty="0"/>
              <a:t> </a:t>
            </a:r>
            <a:r>
              <a:rPr lang="en-US" dirty="0" err="1"/>
              <a:t>config</a:t>
            </a:r>
            <a:r>
              <a:rPr lang="en-US" dirty="0"/>
              <a:t>, it reads and writes from this file specifically.</a:t>
            </a:r>
          </a:p>
          <a:p>
            <a:pPr marL="228600" indent="-228600">
              <a:buFont typeface="+mj-lt"/>
              <a:buAutoNum type="arabicPeriod"/>
              <a:defRPr/>
            </a:pPr>
            <a:r>
              <a:rPr lang="en-US" b="1" dirty="0"/>
              <a:t>~/.</a:t>
            </a:r>
            <a:r>
              <a:rPr lang="en-US" b="1" dirty="0" err="1"/>
              <a:t>gitconfig</a:t>
            </a:r>
            <a:r>
              <a:rPr lang="en-US" dirty="0"/>
              <a:t> or </a:t>
            </a:r>
            <a:r>
              <a:rPr lang="en-US" b="1" dirty="0"/>
              <a:t>~/.</a:t>
            </a:r>
            <a:r>
              <a:rPr lang="en-US" b="1" dirty="0" err="1"/>
              <a:t>config</a:t>
            </a:r>
            <a:r>
              <a:rPr lang="en-US" b="1" dirty="0"/>
              <a:t>/</a:t>
            </a:r>
            <a:r>
              <a:rPr lang="en-US" b="1" dirty="0" err="1"/>
              <a:t>git</a:t>
            </a:r>
            <a:r>
              <a:rPr lang="en-US" b="1" dirty="0"/>
              <a:t>/</a:t>
            </a:r>
            <a:r>
              <a:rPr lang="en-US" b="1" dirty="0" err="1"/>
              <a:t>config</a:t>
            </a:r>
            <a:r>
              <a:rPr lang="en-US" dirty="0"/>
              <a:t> file: Specific to your user. You can make </a:t>
            </a:r>
            <a:r>
              <a:rPr lang="en-US" dirty="0" err="1"/>
              <a:t>Git</a:t>
            </a:r>
            <a:r>
              <a:rPr lang="en-US" dirty="0"/>
              <a:t> read and write to this file specifically by passing the --global option.</a:t>
            </a:r>
          </a:p>
          <a:p>
            <a:pPr marL="228600" indent="-228600">
              <a:buFont typeface="+mj-lt"/>
              <a:buAutoNum type="arabicPeriod"/>
              <a:defRPr/>
            </a:pPr>
            <a:r>
              <a:rPr lang="en-US" b="1" dirty="0" err="1"/>
              <a:t>config</a:t>
            </a:r>
            <a:r>
              <a:rPr lang="en-US" dirty="0"/>
              <a:t> file in the </a:t>
            </a:r>
            <a:r>
              <a:rPr lang="en-US" dirty="0" err="1"/>
              <a:t>Git</a:t>
            </a:r>
            <a:r>
              <a:rPr lang="en-US" dirty="0"/>
              <a:t> directory (that is, .</a:t>
            </a:r>
            <a:r>
              <a:rPr lang="en-US" dirty="0" err="1"/>
              <a:t>git</a:t>
            </a:r>
            <a:r>
              <a:rPr lang="en-US" dirty="0"/>
              <a:t>/</a:t>
            </a:r>
            <a:r>
              <a:rPr lang="en-US" dirty="0" err="1"/>
              <a:t>config</a:t>
            </a:r>
            <a:r>
              <a:rPr lang="en-US" dirty="0"/>
              <a:t>) of whatever repository you’re currently using: Specific to that single repository.</a:t>
            </a:r>
          </a:p>
          <a:p>
            <a:pPr>
              <a:defRPr/>
            </a:pPr>
            <a:endParaRPr lang="en-US" dirty="0"/>
          </a:p>
          <a:p>
            <a:pPr>
              <a:defRPr/>
            </a:pPr>
            <a:r>
              <a:rPr lang="en-US" dirty="0"/>
              <a:t>Each level overrides values in the previous level, so values in </a:t>
            </a:r>
            <a:r>
              <a:rPr lang="en-US" b="1" dirty="0"/>
              <a:t>.</a:t>
            </a:r>
            <a:r>
              <a:rPr lang="en-US" b="1" dirty="0" err="1"/>
              <a:t>git</a:t>
            </a:r>
            <a:r>
              <a:rPr lang="en-US" b="1" dirty="0"/>
              <a:t>/</a:t>
            </a:r>
            <a:r>
              <a:rPr lang="en-US" b="1" dirty="0" err="1"/>
              <a:t>config</a:t>
            </a:r>
            <a:r>
              <a:rPr lang="en-US" dirty="0"/>
              <a:t> trump those in </a:t>
            </a:r>
            <a:r>
              <a:rPr lang="en-US" b="1" dirty="0"/>
              <a:t>/</a:t>
            </a:r>
            <a:r>
              <a:rPr lang="en-US" b="1" dirty="0" err="1"/>
              <a:t>etc</a:t>
            </a:r>
            <a:r>
              <a:rPr lang="en-US" b="1" dirty="0"/>
              <a:t>/</a:t>
            </a:r>
            <a:r>
              <a:rPr lang="en-US" b="1" dirty="0" err="1"/>
              <a:t>gitconfig</a:t>
            </a:r>
            <a:r>
              <a:rPr lang="en-US" b="1" dirty="0"/>
              <a:t>.</a:t>
            </a:r>
          </a:p>
          <a:p>
            <a:pPr>
              <a:defRPr/>
            </a:pPr>
            <a:endParaRPr lang="en-US" b="1" dirty="0"/>
          </a:p>
          <a:p>
            <a:pPr>
              <a:defRPr/>
            </a:pPr>
            <a:r>
              <a:rPr lang="en-US" dirty="0"/>
              <a:t>Again, you need to do this only once if you pass the </a:t>
            </a:r>
            <a:r>
              <a:rPr lang="en-US" b="1" dirty="0"/>
              <a:t>--global</a:t>
            </a:r>
            <a:r>
              <a:rPr lang="en-US" dirty="0"/>
              <a:t> option, because then </a:t>
            </a:r>
            <a:r>
              <a:rPr lang="en-US" dirty="0" err="1"/>
              <a:t>Git</a:t>
            </a:r>
            <a:r>
              <a:rPr lang="en-US" dirty="0"/>
              <a:t> will always use that information for anything you do on that system. If you want to override this with a different name or e-mail address for specific projects, you can run the command without the --global option when you’re in that project.</a:t>
            </a:r>
          </a:p>
          <a:p>
            <a:pPr>
              <a:defRPr/>
            </a:pPr>
            <a:endParaRPr lang="en-US" b="1" dirty="0"/>
          </a:p>
          <a:p>
            <a:pPr>
              <a:defRPr/>
            </a:pPr>
            <a:r>
              <a:rPr lang="en-US" b="1" dirty="0"/>
              <a:t>Default text editor</a:t>
            </a:r>
            <a:r>
              <a:rPr lang="en-US" dirty="0"/>
              <a:t> that will be used when </a:t>
            </a:r>
            <a:r>
              <a:rPr lang="en-US" dirty="0" err="1"/>
              <a:t>Git</a:t>
            </a:r>
            <a:r>
              <a:rPr lang="en-US" dirty="0"/>
              <a:t> needs you to type in a message. If not configured, </a:t>
            </a:r>
            <a:r>
              <a:rPr lang="en-US" dirty="0" err="1"/>
              <a:t>Git</a:t>
            </a:r>
            <a:r>
              <a:rPr lang="en-US" dirty="0"/>
              <a:t> uses your system’s default editor, which is generally Vim.</a:t>
            </a:r>
            <a:endParaRPr lang="en-US" b="1" dirty="0"/>
          </a:p>
          <a:p>
            <a:pPr>
              <a:defRPr/>
            </a:pPr>
            <a:endParaRPr lang="uk-UA"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Mkdir</a:t>
            </a:r>
            <a:r>
              <a:rPr lang="en-US" dirty="0"/>
              <a:t> SoftServe</a:t>
            </a:r>
          </a:p>
          <a:p>
            <a:r>
              <a:rPr lang="en-US" dirty="0"/>
              <a:t>Cd SoftServe</a:t>
            </a:r>
          </a:p>
          <a:p>
            <a:r>
              <a:rPr lang="en-US" dirty="0"/>
              <a:t>Windows Explorer</a:t>
            </a:r>
          </a:p>
        </p:txBody>
      </p:sp>
    </p:spTree>
    <p:extLst>
      <p:ext uri="{BB962C8B-B14F-4D97-AF65-F5344CB8AC3E}">
        <p14:creationId xmlns:p14="http://schemas.microsoft.com/office/powerpoint/2010/main" val="52898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b="1" dirty="0" err="1"/>
              <a:t>Git</a:t>
            </a:r>
            <a:r>
              <a:rPr lang="en-US" dirty="0"/>
              <a:t> has </a:t>
            </a:r>
            <a:r>
              <a:rPr lang="en-US" b="1" i="1" dirty="0"/>
              <a:t>three</a:t>
            </a:r>
            <a:r>
              <a:rPr lang="en-US" dirty="0"/>
              <a:t>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pPr>
              <a:defRPr/>
            </a:pPr>
            <a:r>
              <a:rPr lang="en-US" b="1" dirty="0"/>
              <a:t>Committed</a:t>
            </a:r>
            <a:r>
              <a:rPr lang="en-US" dirty="0"/>
              <a:t> means that the data is safely stored in your local database. </a:t>
            </a:r>
          </a:p>
          <a:p>
            <a:pPr>
              <a:defRPr/>
            </a:pPr>
            <a:r>
              <a:rPr lang="en-US" b="1" dirty="0"/>
              <a:t>Modified</a:t>
            </a:r>
            <a:r>
              <a:rPr lang="en-US" dirty="0"/>
              <a:t> means that you have changed the file but have not </a:t>
            </a:r>
            <a:r>
              <a:rPr lang="en-US" i="1" dirty="0"/>
              <a:t>committed</a:t>
            </a:r>
            <a:r>
              <a:rPr lang="en-US" dirty="0"/>
              <a:t> it to your database yet. </a:t>
            </a:r>
          </a:p>
          <a:p>
            <a:pPr>
              <a:defRPr/>
            </a:pPr>
            <a:r>
              <a:rPr lang="en-US" b="1" dirty="0"/>
              <a:t>Staged</a:t>
            </a:r>
            <a:r>
              <a:rPr lang="en-US" dirty="0"/>
              <a:t> means that you have marked a </a:t>
            </a:r>
            <a:r>
              <a:rPr lang="en-US" i="1" dirty="0"/>
              <a:t>modified</a:t>
            </a:r>
            <a:r>
              <a:rPr lang="en-US" dirty="0"/>
              <a:t> file in its current version to go into your next </a:t>
            </a:r>
            <a:r>
              <a:rPr lang="en-US" i="1" dirty="0"/>
              <a:t>commit</a:t>
            </a:r>
            <a:r>
              <a:rPr lang="en-US" dirty="0"/>
              <a:t> snapshot.</a:t>
            </a:r>
          </a:p>
          <a:p>
            <a:pPr>
              <a:defRPr/>
            </a:pPr>
            <a:r>
              <a:rPr lang="en-US" b="1" i="1" dirty="0"/>
              <a:t>The</a:t>
            </a:r>
            <a:r>
              <a:rPr lang="en-US" dirty="0"/>
              <a:t> </a:t>
            </a:r>
            <a:r>
              <a:rPr lang="en-US" b="1" i="1" dirty="0" err="1"/>
              <a:t>Git</a:t>
            </a:r>
            <a:r>
              <a:rPr lang="en-US" b="1" i="1" dirty="0"/>
              <a:t> directory</a:t>
            </a:r>
            <a:r>
              <a:rPr lang="en-US" dirty="0"/>
              <a:t> is where </a:t>
            </a:r>
            <a:r>
              <a:rPr lang="en-US" dirty="0" err="1"/>
              <a:t>Git</a:t>
            </a:r>
            <a:r>
              <a:rPr lang="en-US" dirty="0"/>
              <a:t> stores the metadata and object database for your project. This is the most important part of </a:t>
            </a:r>
            <a:r>
              <a:rPr lang="en-US" dirty="0" err="1"/>
              <a:t>Git</a:t>
            </a:r>
            <a:r>
              <a:rPr lang="en-US" dirty="0"/>
              <a:t>, and it is what is copied when you </a:t>
            </a:r>
            <a:r>
              <a:rPr lang="en-US" b="1" dirty="0"/>
              <a:t>clone</a:t>
            </a:r>
            <a:r>
              <a:rPr lang="en-US" dirty="0"/>
              <a:t> a repository from another computer.</a:t>
            </a:r>
          </a:p>
          <a:p>
            <a:pPr>
              <a:defRPr/>
            </a:pPr>
            <a:r>
              <a:rPr lang="en-US" b="1" i="1" dirty="0"/>
              <a:t>The working directory</a:t>
            </a:r>
            <a:r>
              <a:rPr lang="en-US" dirty="0"/>
              <a:t> is a single checkout of one version of the project. These files are pulled out of the compressed database in the </a:t>
            </a:r>
            <a:r>
              <a:rPr lang="en-US" dirty="0" err="1"/>
              <a:t>Git</a:t>
            </a:r>
            <a:r>
              <a:rPr lang="en-US" dirty="0"/>
              <a:t> directory and placed on disk for you to use or modify.</a:t>
            </a:r>
          </a:p>
          <a:p>
            <a:pPr>
              <a:defRPr/>
            </a:pPr>
            <a:r>
              <a:rPr lang="en-US" b="1" i="1" dirty="0"/>
              <a:t>The staging area</a:t>
            </a:r>
            <a:r>
              <a:rPr lang="en-US" dirty="0"/>
              <a:t> is a file, generally contained in your </a:t>
            </a:r>
            <a:r>
              <a:rPr lang="en-US" dirty="0" err="1"/>
              <a:t>Git</a:t>
            </a:r>
            <a:r>
              <a:rPr lang="en-US" dirty="0"/>
              <a:t> directory, that stores information about what will go into your next commit. It’s sometimes referred to as the “index”, but it’s also common to refer to it as the staging area.</a:t>
            </a:r>
          </a:p>
          <a:p>
            <a:pPr>
              <a:defRPr/>
            </a:pPr>
            <a:r>
              <a:rPr lang="en-US" dirty="0"/>
              <a:t>The basic </a:t>
            </a:r>
            <a:r>
              <a:rPr lang="en-US" dirty="0" err="1"/>
              <a:t>Git</a:t>
            </a:r>
            <a:r>
              <a:rPr lang="en-US" dirty="0"/>
              <a:t> workflow goes something like this:</a:t>
            </a:r>
          </a:p>
          <a:p>
            <a:pPr marL="228600" indent="-228600">
              <a:buFont typeface="+mj-lt"/>
              <a:buAutoNum type="arabicPeriod"/>
              <a:defRPr/>
            </a:pPr>
            <a:r>
              <a:rPr lang="en-US" dirty="0"/>
              <a:t>You </a:t>
            </a:r>
            <a:r>
              <a:rPr lang="en-US" b="1" dirty="0"/>
              <a:t>modify</a:t>
            </a:r>
            <a:r>
              <a:rPr lang="en-US" dirty="0"/>
              <a:t> files in your working directory.</a:t>
            </a:r>
          </a:p>
          <a:p>
            <a:pPr marL="228600" indent="-228600">
              <a:buFont typeface="+mj-lt"/>
              <a:buAutoNum type="arabicPeriod"/>
              <a:defRPr/>
            </a:pPr>
            <a:r>
              <a:rPr lang="en-US" dirty="0"/>
              <a:t>You </a:t>
            </a:r>
            <a:r>
              <a:rPr lang="en-US" b="1" dirty="0"/>
              <a:t>stage</a:t>
            </a:r>
            <a:r>
              <a:rPr lang="en-US" dirty="0"/>
              <a:t> the files, adding snapshots of them to your staging area.</a:t>
            </a:r>
          </a:p>
          <a:p>
            <a:pPr marL="228600" indent="-228600">
              <a:buFont typeface="+mj-lt"/>
              <a:buAutoNum type="arabicPeriod"/>
              <a:defRPr/>
            </a:pPr>
            <a:r>
              <a:rPr lang="en-US" dirty="0"/>
              <a:t>You do a </a:t>
            </a:r>
            <a:r>
              <a:rPr lang="en-US" b="1" dirty="0"/>
              <a:t>commit</a:t>
            </a:r>
            <a:r>
              <a:rPr lang="en-US" dirty="0"/>
              <a:t>, which takes the files as they are in the staging area and stores that snapshot permanently to your </a:t>
            </a:r>
            <a:r>
              <a:rPr lang="en-US" dirty="0" err="1"/>
              <a:t>Git</a:t>
            </a:r>
            <a:r>
              <a:rPr lang="en-US" dirty="0"/>
              <a:t> directory.</a:t>
            </a:r>
          </a:p>
          <a:p>
            <a:pPr>
              <a:defRPr/>
            </a:pPr>
            <a:endParaRPr lang="en-US" dirty="0"/>
          </a:p>
          <a:p>
            <a:pPr>
              <a:defRPr/>
            </a:pPr>
            <a:endParaRPr lang="en-US" dirty="0"/>
          </a:p>
          <a:p>
            <a:pPr>
              <a:defRPr/>
            </a:pPr>
            <a:endParaRPr lang="uk-UA"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err="1">
                <a:sym typeface="Wingdings" panose="05000000000000000000" pitchFamily="2" charset="2"/>
              </a:rPr>
              <a:t>Account</a:t>
            </a:r>
            <a:endParaRPr lang="en-US" dirty="0"/>
          </a:p>
          <a:p>
            <a:r>
              <a:rPr lang="en-US" dirty="0" err="1"/>
              <a:t>Repo</a:t>
            </a:r>
            <a:r>
              <a:rPr lang="en-US" dirty="0" err="1">
                <a:sym typeface="Wingdings" panose="05000000000000000000" pitchFamily="2" charset="2"/>
              </a:rPr>
              <a:t>GitHub</a:t>
            </a:r>
            <a:endParaRPr lang="en-US" dirty="0"/>
          </a:p>
          <a:p>
            <a:r>
              <a:rPr lang="en-US" dirty="0"/>
              <a:t>Readme.md</a:t>
            </a:r>
            <a:r>
              <a:rPr lang="en-US" dirty="0">
                <a:sym typeface="Wingdings" panose="05000000000000000000" pitchFamily="2" charset="2"/>
              </a:rPr>
              <a:t> No</a:t>
            </a:r>
          </a:p>
          <a:p>
            <a:r>
              <a:rPr lang="en-US" dirty="0">
                <a:sym typeface="Wingdings" panose="05000000000000000000" pitchFamily="2" charset="2"/>
              </a:rPr>
              <a:t>Git add Webui.txt</a:t>
            </a:r>
          </a:p>
          <a:p>
            <a:r>
              <a:rPr lang="en-US" altLang="en-US" dirty="0">
                <a:latin typeface="Courier New" panose="02070309020205020404" pitchFamily="49" charset="0"/>
                <a:cs typeface="Courier New" panose="02070309020205020404" pitchFamily="49" charset="0"/>
              </a:rPr>
              <a:t>git commit</a:t>
            </a:r>
            <a:r>
              <a:rPr lang="en-US" altLang="en-US" dirty="0"/>
              <a:t> –m </a:t>
            </a:r>
            <a:r>
              <a:rPr lang="en-US" altLang="en-US" dirty="0">
                <a:sym typeface="Wingdings" panose="05000000000000000000" pitchFamily="2" charset="2"/>
              </a:rPr>
              <a:t>“fix: Login form”</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Cd\</a:t>
            </a:r>
          </a:p>
          <a:p>
            <a:r>
              <a:rPr lang="en-US" dirty="0">
                <a:sym typeface="Wingdings" panose="05000000000000000000" pitchFamily="2" charset="2"/>
              </a:rPr>
              <a:t>C:\</a:t>
            </a:r>
          </a:p>
          <a:p>
            <a:r>
              <a:rPr lang="en-US" dirty="0" err="1">
                <a:sym typeface="Wingdings" panose="05000000000000000000" pitchFamily="2" charset="2"/>
              </a:rPr>
              <a:t>Mkdir</a:t>
            </a:r>
            <a:r>
              <a:rPr lang="en-US" dirty="0">
                <a:sym typeface="Wingdings" panose="05000000000000000000" pitchFamily="2" charset="2"/>
              </a:rPr>
              <a:t> SoftServe</a:t>
            </a:r>
          </a:p>
          <a:p>
            <a:r>
              <a:rPr lang="en-US" dirty="0">
                <a:sym typeface="Wingdings" panose="05000000000000000000" pitchFamily="2" charset="2"/>
              </a:rPr>
              <a:t>Cd SoftServe</a:t>
            </a:r>
          </a:p>
          <a:p>
            <a:r>
              <a:rPr lang="en-US" dirty="0">
                <a:sym typeface="Wingdings" panose="05000000000000000000" pitchFamily="2" charset="2"/>
              </a:rPr>
              <a:t>Git </a:t>
            </a:r>
            <a:r>
              <a:rPr lang="en-US" dirty="0" err="1">
                <a:sym typeface="Wingdings" panose="05000000000000000000" pitchFamily="2" charset="2"/>
              </a:rPr>
              <a:t>init</a:t>
            </a:r>
            <a:endParaRPr lang="en-US" dirty="0">
              <a:sym typeface="Wingdings" panose="05000000000000000000" pitchFamily="2" charset="2"/>
            </a:endParaRPr>
          </a:p>
          <a:p>
            <a:r>
              <a:rPr lang="en-US" dirty="0">
                <a:sym typeface="Wingdings" panose="05000000000000000000" pitchFamily="2" charset="2"/>
              </a:rPr>
              <a:t>Git add MyFirstFile.js</a:t>
            </a:r>
          </a:p>
          <a:p>
            <a:r>
              <a:rPr lang="en-US" dirty="0">
                <a:sym typeface="Wingdings" panose="05000000000000000000" pitchFamily="2" charset="2"/>
              </a:rPr>
              <a:t>Git commit</a:t>
            </a:r>
          </a:p>
          <a:p>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69791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2"/>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250" y="185738"/>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566738" y="42592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defRPr>
            </a:lvl9pPr>
          </a:lstStyle>
          <a:p>
            <a:pPr eaLnBrk="1" hangingPunct="1">
              <a:defRPr/>
            </a:pPr>
            <a:endParaRPr lang="en-US" altLang="en-US"/>
          </a:p>
        </p:txBody>
      </p:sp>
      <p:sp>
        <p:nvSpPr>
          <p:cNvPr id="2" name="Заголовок 1"/>
          <p:cNvSpPr>
            <a:spLocks noGrp="1"/>
          </p:cNvSpPr>
          <p:nvPr>
            <p:ph type="ctrTitle"/>
          </p:nvPr>
        </p:nvSpPr>
        <p:spPr>
          <a:xfrm>
            <a:off x="891542" y="2701639"/>
            <a:ext cx="5723313" cy="1731039"/>
          </a:xfrm>
        </p:spPr>
        <p:txBody>
          <a:bodyPr anchor="b">
            <a:noAutofit/>
          </a:bodyPr>
          <a:lstStyle>
            <a:lvl1pPr marL="0" indent="0" algn="l">
              <a:defRPr sz="6000">
                <a:solidFill>
                  <a:schemeClr val="tx1"/>
                </a:solidFill>
              </a:defRPr>
            </a:lvl1pPr>
          </a:lstStyle>
          <a:p>
            <a:r>
              <a:rPr lang="en-US"/>
              <a:t>Click to edit Master title style</a:t>
            </a:r>
            <a:endParaRPr lang="uk-UA" dirty="0"/>
          </a:p>
        </p:txBody>
      </p:sp>
      <p:sp>
        <p:nvSpPr>
          <p:cNvPr id="3" name="Подзаголовок 2"/>
          <p:cNvSpPr>
            <a:spLocks noGrp="1"/>
          </p:cNvSpPr>
          <p:nvPr>
            <p:ph type="subTitle" idx="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139045171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1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rotWithShape="0">
          <a:gsLst>
            <a:gs pos="0">
              <a:srgbClr val="243C80"/>
            </a:gs>
            <a:gs pos="91000">
              <a:srgbClr val="204898"/>
            </a:gs>
            <a:gs pos="100000">
              <a:srgbClr val="204898"/>
            </a:gs>
          </a:gsLst>
          <a:lin ang="54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a:lstStyle>
            <a:lvl1pPr algn="ctr">
              <a:defRPr sz="4000" b="1"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1629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Layout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5" name="Text Placeholder 2"/>
          <p:cNvSpPr>
            <a:spLocks noGrp="1"/>
          </p:cNvSpPr>
          <p:nvPr>
            <p:ph idx="1"/>
          </p:nvPr>
        </p:nvSpPr>
        <p:spPr>
          <a:xfrm>
            <a:off x="457200" y="1447800"/>
            <a:ext cx="8229600" cy="4525963"/>
          </a:xfrm>
          <a:prstGeom prst="rect">
            <a:avLst/>
          </a:prstGeom>
        </p:spPr>
        <p:txBody>
          <a:bodyPr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550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4" name="Text Placeholder 2"/>
          <p:cNvSpPr>
            <a:spLocks noGrp="1"/>
          </p:cNvSpPr>
          <p:nvPr>
            <p:ph idx="10"/>
          </p:nvPr>
        </p:nvSpPr>
        <p:spPr>
          <a:xfrm>
            <a:off x="457200" y="1373903"/>
            <a:ext cx="4038600" cy="4493498"/>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1"/>
          </p:nvPr>
        </p:nvSpPr>
        <p:spPr>
          <a:xfrm>
            <a:off x="4724400" y="1371600"/>
            <a:ext cx="3962400" cy="4495799"/>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074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l">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4" name="Text Placeholder 2"/>
          <p:cNvSpPr>
            <a:spLocks noGrp="1"/>
          </p:cNvSpPr>
          <p:nvPr>
            <p:ph idx="10"/>
          </p:nvPr>
        </p:nvSpPr>
        <p:spPr>
          <a:xfrm>
            <a:off x="457200" y="1373903"/>
            <a:ext cx="4038600" cy="4493498"/>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1"/>
          </p:nvPr>
        </p:nvSpPr>
        <p:spPr>
          <a:xfrm>
            <a:off x="4724400" y="1371600"/>
            <a:ext cx="3962400" cy="4495799"/>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825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a:t>Edit Master text styles</a:t>
            </a:r>
          </a:p>
        </p:txBody>
      </p:sp>
      <p:sp>
        <p:nvSpPr>
          <p:cNvPr id="4" name="Заголовок 1"/>
          <p:cNvSpPr>
            <a:spLocks noGrp="1"/>
          </p:cNvSpPr>
          <p:nvPr>
            <p:ph type="title"/>
          </p:nvPr>
        </p:nvSpPr>
        <p:spPr>
          <a:xfrm>
            <a:off x="272144" y="343778"/>
            <a:ext cx="8674214" cy="525970"/>
          </a:xfrm>
        </p:spPr>
        <p:txBody>
          <a:bodyPr>
            <a:noAutofit/>
          </a:bodyPr>
          <a:lstStyle>
            <a:lvl1pPr>
              <a:defRPr sz="3500"/>
            </a:lvl1pPr>
          </a:lstStyle>
          <a:p>
            <a:r>
              <a:rPr lang="en-US"/>
              <a:t>Click to edit Master title style</a:t>
            </a:r>
            <a:endParaRPr lang="uk-UA" dirty="0"/>
          </a:p>
        </p:txBody>
      </p:sp>
    </p:spTree>
    <p:extLst>
      <p:ext uri="{BB962C8B-B14F-4D97-AF65-F5344CB8AC3E}">
        <p14:creationId xmlns:p14="http://schemas.microsoft.com/office/powerpoint/2010/main" val="947380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343778"/>
            <a:ext cx="8674214" cy="525970"/>
          </a:xfrm>
        </p:spPr>
        <p:txBody>
          <a:bodyPr>
            <a:noAutofit/>
          </a:bodyPr>
          <a:lstStyle>
            <a:lvl1pPr>
              <a:defRPr sz="3500"/>
            </a:lvl1pPr>
          </a:lstStyle>
          <a:p>
            <a:r>
              <a:rPr lang="en-US"/>
              <a:t>Click to edit Master title style</a:t>
            </a:r>
            <a:endParaRPr lang="uk-UA" dirty="0"/>
          </a:p>
        </p:txBody>
      </p:sp>
      <p:sp>
        <p:nvSpPr>
          <p:cNvPr id="9" name="Текст 8"/>
          <p:cNvSpPr>
            <a:spLocks noGrp="1"/>
          </p:cNvSpPr>
          <p:nvPr>
            <p:ph type="body" sz="quarter" idx="10"/>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728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rtlCol="0">
            <a:normAutofit/>
          </a:bodyPr>
          <a:lstStyle/>
          <a:p>
            <a:pPr lvl="0"/>
            <a:r>
              <a:rPr lang="en-US" noProof="0"/>
              <a:t>Click icon to add table</a:t>
            </a:r>
            <a:endParaRPr lang="uk-UA" noProof="0"/>
          </a:p>
        </p:txBody>
      </p:sp>
      <p:sp>
        <p:nvSpPr>
          <p:cNvPr id="4" name="Заголовок 1"/>
          <p:cNvSpPr>
            <a:spLocks noGrp="1"/>
          </p:cNvSpPr>
          <p:nvPr>
            <p:ph type="title"/>
          </p:nvPr>
        </p:nvSpPr>
        <p:spPr>
          <a:xfrm>
            <a:off x="272144" y="343778"/>
            <a:ext cx="8674214" cy="525970"/>
          </a:xfrm>
        </p:spPr>
        <p:txBody>
          <a:bodyPr>
            <a:noAutofit/>
          </a:bodyPr>
          <a:lstStyle>
            <a:lvl1pPr>
              <a:defRPr sz="3500"/>
            </a:lvl1pPr>
          </a:lstStyle>
          <a:p>
            <a:r>
              <a:rPr lang="en-US"/>
              <a:t>Click to edit Master title style</a:t>
            </a:r>
            <a:endParaRPr lang="uk-UA" dirty="0"/>
          </a:p>
        </p:txBody>
      </p:sp>
    </p:spTree>
    <p:extLst>
      <p:ext uri="{BB962C8B-B14F-4D97-AF65-F5344CB8AC3E}">
        <p14:creationId xmlns:p14="http://schemas.microsoft.com/office/powerpoint/2010/main" val="24750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6" name="Подзаголовок 2"/>
          <p:cNvSpPr>
            <a:spLocks noGrp="1"/>
          </p:cNvSpPr>
          <p:nvPr>
            <p:ph type="subTitle" idx="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
        <p:nvSpPr>
          <p:cNvPr id="7" name="Рисунок 6"/>
          <p:cNvSpPr>
            <a:spLocks noGrp="1"/>
          </p:cNvSpPr>
          <p:nvPr>
            <p:ph type="pic" sz="quarter" idx="10"/>
          </p:nvPr>
        </p:nvSpPr>
        <p:spPr>
          <a:xfrm>
            <a:off x="4588934" y="0"/>
            <a:ext cx="4555066" cy="6858000"/>
          </a:xfrm>
        </p:spPr>
        <p:txBody>
          <a:bodyPr rtlCol="0">
            <a:normAutofit/>
          </a:bodyPr>
          <a:lstStyle/>
          <a:p>
            <a:pPr lvl="0"/>
            <a:r>
              <a:rPr lang="en-US" noProof="0"/>
              <a:t>Click icon to add picture</a:t>
            </a:r>
            <a:endParaRPr lang="uk-UA" noProof="0"/>
          </a:p>
        </p:txBody>
      </p:sp>
    </p:spTree>
    <p:extLst>
      <p:ext uri="{BB962C8B-B14F-4D97-AF65-F5344CB8AC3E}">
        <p14:creationId xmlns:p14="http://schemas.microsoft.com/office/powerpoint/2010/main" val="1197824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7" name="Диаграмма 6"/>
          <p:cNvSpPr>
            <a:spLocks noGrp="1"/>
          </p:cNvSpPr>
          <p:nvPr>
            <p:ph type="chart" sz="quarter" idx="10"/>
          </p:nvPr>
        </p:nvSpPr>
        <p:spPr>
          <a:xfrm>
            <a:off x="4680349" y="1233491"/>
            <a:ext cx="4212826" cy="4535484"/>
          </a:xfrm>
        </p:spPr>
        <p:txBody>
          <a:bodyPr rtlCol="0">
            <a:normAutofit/>
          </a:bodyPr>
          <a:lstStyle/>
          <a:p>
            <a:pPr lvl="0"/>
            <a:r>
              <a:rPr lang="en-US" noProof="0"/>
              <a:t>Click icon to add chart</a:t>
            </a:r>
            <a:endParaRPr lang="uk-UA" noProof="0"/>
          </a:p>
        </p:txBody>
      </p:sp>
      <p:sp>
        <p:nvSpPr>
          <p:cNvPr id="6" name="Подзаголовок 2"/>
          <p:cNvSpPr>
            <a:spLocks noGrp="1"/>
          </p:cNvSpPr>
          <p:nvPr>
            <p:ph type="subTitle" idx="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208566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ist Slide">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29134206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ne Column Layout (w/ bullet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2"/>
          <p:cNvSpPr>
            <a:spLocks noGrp="1"/>
          </p:cNvSpPr>
          <p:nvPr>
            <p:ph idx="1"/>
          </p:nvPr>
        </p:nvSpPr>
        <p:spPr>
          <a:xfrm>
            <a:off x="457200" y="1447800"/>
            <a:ext cx="8229600" cy="4525963"/>
          </a:xfrm>
          <a:prstGeom prst="rect">
            <a:avLst/>
          </a:prstGeom>
        </p:spPr>
        <p:txBody>
          <a:bodyPr rtlCol="0">
            <a:normAutofit/>
          </a:bodyPr>
          <a:lstStyle>
            <a:lvl1pPr>
              <a:defRPr>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rgbClr val="017EB8"/>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itle 3"/>
          <p:cNvSpPr>
            <a:spLocks noGrp="1"/>
          </p:cNvSpPr>
          <p:nvPr>
            <p:ph type="title"/>
          </p:nvPr>
        </p:nvSpPr>
        <p:spPr>
          <a:xfrm>
            <a:off x="457200" y="12700"/>
            <a:ext cx="5715000" cy="914400"/>
          </a:xfrm>
        </p:spPr>
        <p:txBody>
          <a:bodyPr/>
          <a:lstStyle/>
          <a:p>
            <a:r>
              <a:rPr lang="en-US" dirty="0"/>
              <a:t>Click to edit Master title style</a:t>
            </a:r>
            <a:endParaRPr lang="uk-UA" dirty="0"/>
          </a:p>
        </p:txBody>
      </p:sp>
      <p:sp>
        <p:nvSpPr>
          <p:cNvPr id="4" name="Slide Number Placeholder 5"/>
          <p:cNvSpPr>
            <a:spLocks noGrp="1"/>
          </p:cNvSpPr>
          <p:nvPr>
            <p:ph type="sldNum" sz="quarter" idx="10"/>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pPr>
              <a:defRPr/>
            </a:pPr>
            <a:fld id="{B13DBB0D-3D62-4F3D-92A4-C9C5C68D085D}" type="slidenum">
              <a:rPr lang="uk-UA"/>
              <a:pPr>
                <a:defRPr/>
              </a:pPr>
              <a:t>‹#›</a:t>
            </a:fld>
            <a:endParaRPr lang="uk-UA" dirty="0"/>
          </a:p>
        </p:txBody>
      </p:sp>
      <p:sp>
        <p:nvSpPr>
          <p:cNvPr id="6" name="Footer Placeholder 3"/>
          <p:cNvSpPr>
            <a:spLocks noGrp="1"/>
          </p:cNvSpPr>
          <p:nvPr>
            <p:ph type="ftr" sz="quarter" idx="11"/>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pPr>
              <a:defRPr/>
            </a:pPr>
            <a:r>
              <a:rPr lang="en-US"/>
              <a:t>Click to add the  title</a:t>
            </a:r>
            <a:endParaRPr lang="uk-UA"/>
          </a:p>
        </p:txBody>
      </p:sp>
    </p:spTree>
    <p:extLst>
      <p:ext uri="{BB962C8B-B14F-4D97-AF65-F5344CB8AC3E}">
        <p14:creationId xmlns:p14="http://schemas.microsoft.com/office/powerpoint/2010/main" val="2471955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7D4BEB9-E0BF-4775-9053-BDABB6FB64FC}" type="datetimeFigureOut">
              <a:rPr lang="en-US"/>
              <a:pPr>
                <a:defRPr/>
              </a:pPr>
              <a:t>5/8/2024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68BFF84-78AF-4FA7-961C-5129CC0BC8FD}" type="slidenum">
              <a:rPr lang="en-US"/>
              <a:pPr>
                <a:defRPr/>
              </a:pPr>
              <a:t>‹#›</a:t>
            </a:fld>
            <a:endParaRPr lang="en-US"/>
          </a:p>
        </p:txBody>
      </p:sp>
    </p:spTree>
    <p:extLst>
      <p:ext uri="{BB962C8B-B14F-4D97-AF65-F5344CB8AC3E}">
        <p14:creationId xmlns:p14="http://schemas.microsoft.com/office/powerpoint/2010/main" val="3593483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pPr lvl="0"/>
            <a:r>
              <a:rPr lang="en-US" noProof="0"/>
              <a:t>Click icon to add picture</a:t>
            </a:r>
            <a:endParaRPr lang="uk-UA" noProof="0" dirty="0"/>
          </a:p>
        </p:txBody>
      </p:sp>
      <p:sp>
        <p:nvSpPr>
          <p:cNvPr id="2" name="Заголовок 1"/>
          <p:cNvSpPr>
            <a:spLocks noGrp="1"/>
          </p:cNvSpPr>
          <p:nvPr>
            <p:ph type="title"/>
          </p:nvPr>
        </p:nvSpPr>
        <p:spPr>
          <a:xfrm>
            <a:off x="334589" y="5848096"/>
            <a:ext cx="7886700" cy="525970"/>
          </a:xfrm>
          <a:prstGeom prst="rect">
            <a:avLst/>
          </a:prstGeom>
        </p:spPr>
        <p:txBody>
          <a:bodyPr>
            <a:noAutofit/>
          </a:bodyPr>
          <a:lstStyle>
            <a:lvl1pPr>
              <a:defRPr sz="3000">
                <a:solidFill>
                  <a:schemeClr val="bg1"/>
                </a:solidFill>
              </a:defRPr>
            </a:lvl1pPr>
          </a:lstStyle>
          <a:p>
            <a:r>
              <a:rPr lang="en-US"/>
              <a:t>Click to edit Master title style</a:t>
            </a:r>
            <a:endParaRPr lang="uk-UA" dirty="0"/>
          </a:p>
        </p:txBody>
      </p:sp>
    </p:spTree>
    <p:extLst>
      <p:ext uri="{BB962C8B-B14F-4D97-AF65-F5344CB8AC3E}">
        <p14:creationId xmlns:p14="http://schemas.microsoft.com/office/powerpoint/2010/main" val="73794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Slide">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a:t>Edit Master text styles</a:t>
            </a:r>
          </a:p>
        </p:txBody>
      </p:sp>
      <p:sp>
        <p:nvSpPr>
          <p:cNvPr id="6"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11599329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rtlCol="0">
            <a:normAutofit/>
          </a:bodyPr>
          <a:lstStyle/>
          <a:p>
            <a:pPr lvl="0"/>
            <a:r>
              <a:rPr lang="en-US" noProof="0"/>
              <a:t>Click icon to add table</a:t>
            </a:r>
            <a:endParaRPr lang="uk-UA" noProof="0" dirty="0"/>
          </a:p>
        </p:txBody>
      </p:sp>
      <p:sp>
        <p:nvSpPr>
          <p:cNvPr id="7"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970358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ext and image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9" name="Рисунок 8"/>
          <p:cNvSpPr>
            <a:spLocks noGrp="1"/>
          </p:cNvSpPr>
          <p:nvPr>
            <p:ph type="pic" sz="quarter" idx="10"/>
          </p:nvPr>
        </p:nvSpPr>
        <p:spPr>
          <a:xfrm>
            <a:off x="4680348" y="1647826"/>
            <a:ext cx="4247752" cy="4949824"/>
          </a:xfrm>
        </p:spPr>
        <p:txBody>
          <a:bodyPr rtlCol="0">
            <a:normAutofit/>
          </a:bodyPr>
          <a:lstStyle/>
          <a:p>
            <a:pPr lvl="0"/>
            <a:r>
              <a:rPr lang="en-US" noProof="0"/>
              <a:t>Click icon to add picture</a:t>
            </a:r>
            <a:endParaRPr lang="uk-UA" noProof="0"/>
          </a:p>
        </p:txBody>
      </p:sp>
      <p:sp>
        <p:nvSpPr>
          <p:cNvPr id="6"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27467329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3" y="1648733"/>
            <a:ext cx="4191511" cy="4924321"/>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7" name="Диаграмма 6"/>
          <p:cNvSpPr>
            <a:spLocks noGrp="1"/>
          </p:cNvSpPr>
          <p:nvPr>
            <p:ph type="chart" sz="quarter" idx="10"/>
          </p:nvPr>
        </p:nvSpPr>
        <p:spPr>
          <a:xfrm>
            <a:off x="4680349" y="1648733"/>
            <a:ext cx="4266014" cy="4930775"/>
          </a:xfrm>
        </p:spPr>
        <p:txBody>
          <a:bodyPr rtlCol="0">
            <a:normAutofit/>
          </a:bodyPr>
          <a:lstStyle/>
          <a:p>
            <a:pPr lvl="0"/>
            <a:r>
              <a:rPr lang="en-US" noProof="0"/>
              <a:t>Click icon to add chart</a:t>
            </a:r>
            <a:endParaRPr lang="uk-UA" noProof="0"/>
          </a:p>
        </p:txBody>
      </p:sp>
      <p:sp>
        <p:nvSpPr>
          <p:cNvPr id="6"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19261249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last slide contacts 01">
    <p:bg>
      <p:bgPr>
        <a:solidFill>
          <a:schemeClr val="bg2"/>
        </a:solidFill>
        <a:effectLst/>
      </p:bgPr>
    </p:bg>
    <p:spTree>
      <p:nvGrpSpPr>
        <p:cNvPr id="1" name=""/>
        <p:cNvGrpSpPr/>
        <p:nvPr/>
      </p:nvGrpSpPr>
      <p:grpSpPr>
        <a:xfrm>
          <a:off x="0" y="0"/>
          <a:ext cx="0" cy="0"/>
          <a:chOff x="0" y="0"/>
          <a:chExt cx="0" cy="0"/>
        </a:xfrm>
      </p:grpSpPr>
      <p:pic>
        <p:nvPicPr>
          <p:cNvPr id="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250" y="185738"/>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51551" y="5001138"/>
            <a:ext cx="7381835" cy="1477328"/>
          </a:xfrm>
          <a:prstGeom prst="rect">
            <a:avLst/>
          </a:prstGeom>
          <a:noFill/>
        </p:spPr>
        <p:txBody>
          <a:bodyPr numCol="4" spcCol="144000">
            <a:spAutoFit/>
          </a:bodyPr>
          <a:lstStyle/>
          <a:p>
            <a:pPr eaLnBrk="1" fontAlgn="auto" hangingPunct="1">
              <a:spcBef>
                <a:spcPts val="0"/>
              </a:spcBef>
              <a:spcAft>
                <a:spcPts val="1200"/>
              </a:spcAft>
              <a:defRPr/>
            </a:pPr>
            <a:r>
              <a:rPr lang="en-US" sz="1000" b="1" dirty="0">
                <a:solidFill>
                  <a:srgbClr val="FFFFFF"/>
                </a:solidFill>
                <a:latin typeface="Tahoma"/>
              </a:rPr>
              <a:t>USA HQ</a:t>
            </a:r>
            <a:br>
              <a:rPr lang="en-US" sz="1000" b="1" dirty="0">
                <a:solidFill>
                  <a:srgbClr val="FFFFFF"/>
                </a:solidFill>
                <a:latin typeface="Tahoma"/>
              </a:rPr>
            </a:br>
            <a:r>
              <a:rPr lang="en-US" sz="1000" dirty="0">
                <a:solidFill>
                  <a:srgbClr val="FFFFFF"/>
                </a:solidFill>
                <a:latin typeface="Tahoma"/>
              </a:rPr>
              <a:t>Toll Free: 866-687-3588 </a:t>
            </a:r>
            <a:br>
              <a:rPr lang="en-US" sz="1000" dirty="0">
                <a:solidFill>
                  <a:srgbClr val="FFFFFF"/>
                </a:solidFill>
                <a:latin typeface="Tahoma"/>
              </a:rPr>
            </a:br>
            <a:r>
              <a:rPr lang="en-US" sz="1000" dirty="0">
                <a:solidFill>
                  <a:srgbClr val="FFFFFF"/>
                </a:solidFill>
                <a:latin typeface="Tahoma"/>
              </a:rPr>
              <a:t>Tel: +1-512-516-8880</a:t>
            </a:r>
          </a:p>
          <a:p>
            <a:pPr eaLnBrk="1" fontAlgn="auto" hangingPunct="1">
              <a:spcBef>
                <a:spcPts val="0"/>
              </a:spcBef>
              <a:spcAft>
                <a:spcPts val="1200"/>
              </a:spcAft>
              <a:defRPr/>
            </a:pPr>
            <a:r>
              <a:rPr lang="en-US" sz="1000" b="1" dirty="0">
                <a:solidFill>
                  <a:srgbClr val="FFFFFF"/>
                </a:solidFill>
                <a:latin typeface="Tahoma"/>
              </a:rPr>
              <a:t>Ukraine HQ</a:t>
            </a:r>
            <a:br>
              <a:rPr lang="en-US" sz="1000" dirty="0">
                <a:solidFill>
                  <a:srgbClr val="FFFFFF"/>
                </a:solidFill>
                <a:latin typeface="Tahoma"/>
              </a:rPr>
            </a:br>
            <a:r>
              <a:rPr lang="en-US" sz="1000" dirty="0">
                <a:solidFill>
                  <a:srgbClr val="FFFFFF"/>
                </a:solidFill>
                <a:latin typeface="Tahoma"/>
              </a:rPr>
              <a:t>Tel: +380-32-240-9090</a:t>
            </a:r>
          </a:p>
          <a:p>
            <a:pPr eaLnBrk="1" fontAlgn="auto" hangingPunct="1">
              <a:spcBef>
                <a:spcPts val="0"/>
              </a:spcBef>
              <a:spcAft>
                <a:spcPts val="1200"/>
              </a:spcAft>
              <a:defRPr/>
            </a:pPr>
            <a:endParaRPr lang="en-US" sz="1000" dirty="0">
              <a:solidFill>
                <a:srgbClr val="FFFFFF"/>
              </a:solidFill>
              <a:latin typeface="Tahoma"/>
            </a:endParaRPr>
          </a:p>
          <a:p>
            <a:pPr eaLnBrk="1" fontAlgn="auto" hangingPunct="1">
              <a:spcBef>
                <a:spcPts val="0"/>
              </a:spcBef>
              <a:spcAft>
                <a:spcPts val="1200"/>
              </a:spcAft>
              <a:defRPr/>
            </a:pPr>
            <a:r>
              <a:rPr lang="en-US" sz="1000" b="1" dirty="0">
                <a:solidFill>
                  <a:srgbClr val="FFFFFF"/>
                </a:solidFill>
                <a:latin typeface="Tahoma"/>
              </a:rPr>
              <a:t>Bulgaria</a:t>
            </a:r>
            <a:r>
              <a:rPr lang="en-US" sz="1000" dirty="0">
                <a:solidFill>
                  <a:srgbClr val="FFFFFF"/>
                </a:solidFill>
                <a:latin typeface="Tahoma"/>
              </a:rPr>
              <a:t> </a:t>
            </a:r>
            <a:br>
              <a:rPr lang="en-US" sz="1000" dirty="0">
                <a:solidFill>
                  <a:srgbClr val="FFFFFF"/>
                </a:solidFill>
                <a:latin typeface="Tahoma"/>
              </a:rPr>
            </a:br>
            <a:r>
              <a:rPr lang="en-US" sz="1000" dirty="0">
                <a:solidFill>
                  <a:srgbClr val="FFFFFF"/>
                </a:solidFill>
                <a:latin typeface="Tahoma"/>
              </a:rPr>
              <a:t>Tel: +359-2-902-3760</a:t>
            </a:r>
          </a:p>
          <a:p>
            <a:pPr eaLnBrk="1" fontAlgn="auto" hangingPunct="1">
              <a:spcBef>
                <a:spcPts val="0"/>
              </a:spcBef>
              <a:spcAft>
                <a:spcPts val="1200"/>
              </a:spcAft>
              <a:defRPr/>
            </a:pPr>
            <a:r>
              <a:rPr lang="en-US" sz="1000" b="1" dirty="0">
                <a:solidFill>
                  <a:srgbClr val="FFFFFF"/>
                </a:solidFill>
                <a:latin typeface="Tahoma"/>
              </a:rPr>
              <a:t>Germany</a:t>
            </a:r>
            <a:br>
              <a:rPr lang="en-US" sz="1000" dirty="0">
                <a:solidFill>
                  <a:srgbClr val="FFFFFF"/>
                </a:solidFill>
                <a:latin typeface="Tahoma"/>
              </a:rPr>
            </a:br>
            <a:r>
              <a:rPr lang="en-US" sz="1000" dirty="0">
                <a:solidFill>
                  <a:srgbClr val="FFFFFF"/>
                </a:solidFill>
                <a:latin typeface="Tahoma"/>
              </a:rPr>
              <a:t>Tel: +49-69-2602-5857</a:t>
            </a:r>
          </a:p>
          <a:p>
            <a:pPr eaLnBrk="1" fontAlgn="auto" hangingPunct="1">
              <a:spcBef>
                <a:spcPts val="0"/>
              </a:spcBef>
              <a:spcAft>
                <a:spcPts val="1200"/>
              </a:spcAft>
              <a:defRPr/>
            </a:pPr>
            <a:r>
              <a:rPr lang="en-US" sz="1000" b="1" dirty="0">
                <a:solidFill>
                  <a:srgbClr val="FFFFFF"/>
                </a:solidFill>
                <a:latin typeface="Tahoma"/>
              </a:rPr>
              <a:t>Netherlands</a:t>
            </a:r>
            <a:br>
              <a:rPr lang="en-US" sz="1000" dirty="0">
                <a:solidFill>
                  <a:srgbClr val="FFFFFF"/>
                </a:solidFill>
                <a:latin typeface="Tahoma"/>
              </a:rPr>
            </a:br>
            <a:r>
              <a:rPr lang="en-US" sz="1000" dirty="0">
                <a:solidFill>
                  <a:srgbClr val="FFFFFF"/>
                </a:solidFill>
                <a:latin typeface="Tahoma"/>
              </a:rPr>
              <a:t>Tel: +31-20-262-33-23 </a:t>
            </a:r>
          </a:p>
          <a:p>
            <a:pPr eaLnBrk="1" fontAlgn="auto" hangingPunct="1">
              <a:spcBef>
                <a:spcPts val="0"/>
              </a:spcBef>
              <a:spcAft>
                <a:spcPts val="1200"/>
              </a:spcAft>
              <a:defRPr/>
            </a:pPr>
            <a:r>
              <a:rPr lang="en-US" sz="1000" b="1" dirty="0">
                <a:solidFill>
                  <a:srgbClr val="FFFFFF"/>
                </a:solidFill>
                <a:latin typeface="Tahoma"/>
              </a:rPr>
              <a:t>Poland</a:t>
            </a:r>
            <a:br>
              <a:rPr lang="en-US" sz="1000" dirty="0">
                <a:solidFill>
                  <a:srgbClr val="FFFFFF"/>
                </a:solidFill>
                <a:latin typeface="Tahoma"/>
              </a:rPr>
            </a:br>
            <a:r>
              <a:rPr lang="en-US" sz="1000" dirty="0">
                <a:solidFill>
                  <a:srgbClr val="FFFFFF"/>
                </a:solidFill>
                <a:latin typeface="Tahoma"/>
              </a:rPr>
              <a:t>Tel: +48-71-382-2800</a:t>
            </a:r>
          </a:p>
          <a:p>
            <a:pPr eaLnBrk="1" fontAlgn="auto" hangingPunct="1">
              <a:spcBef>
                <a:spcPts val="0"/>
              </a:spcBef>
              <a:spcAft>
                <a:spcPts val="1200"/>
              </a:spcAft>
              <a:defRPr/>
            </a:pPr>
            <a:r>
              <a:rPr lang="en-US" sz="1000" b="1" dirty="0">
                <a:solidFill>
                  <a:srgbClr val="FFFFFF"/>
                </a:solidFill>
                <a:latin typeface="Tahoma"/>
              </a:rPr>
              <a:t>UK</a:t>
            </a:r>
            <a:br>
              <a:rPr lang="en-US" sz="1000" dirty="0">
                <a:solidFill>
                  <a:srgbClr val="FFFFFF"/>
                </a:solidFill>
                <a:latin typeface="Tahoma"/>
              </a:rPr>
            </a:br>
            <a:r>
              <a:rPr lang="en-US" sz="1000" dirty="0">
                <a:solidFill>
                  <a:srgbClr val="FFFFFF"/>
                </a:solidFill>
                <a:latin typeface="Tahoma"/>
              </a:rPr>
              <a:t>Tel: +44-207-544-8414 </a:t>
            </a:r>
          </a:p>
          <a:p>
            <a:pPr eaLnBrk="1" fontAlgn="auto" hangingPunct="1">
              <a:spcBef>
                <a:spcPts val="0"/>
              </a:spcBef>
              <a:spcAft>
                <a:spcPts val="1200"/>
              </a:spcAft>
              <a:defRPr/>
            </a:pPr>
            <a:endParaRPr lang="en-US" sz="1000" dirty="0">
              <a:solidFill>
                <a:srgbClr val="FFFFFF"/>
              </a:solidFill>
              <a:latin typeface="Tahoma"/>
            </a:endParaRPr>
          </a:p>
          <a:p>
            <a:pPr eaLnBrk="1" fontAlgn="auto" hangingPunct="1">
              <a:spcBef>
                <a:spcPts val="0"/>
              </a:spcBef>
              <a:spcAft>
                <a:spcPts val="1200"/>
              </a:spcAft>
              <a:defRPr/>
            </a:pPr>
            <a:endParaRPr lang="en-US" sz="1000" dirty="0">
              <a:solidFill>
                <a:srgbClr val="FFFFFF"/>
              </a:solidFill>
              <a:latin typeface="Tahoma"/>
            </a:endParaRPr>
          </a:p>
          <a:p>
            <a:pPr eaLnBrk="1" fontAlgn="auto" hangingPunct="1">
              <a:spcBef>
                <a:spcPts val="0"/>
              </a:spcBef>
              <a:spcAft>
                <a:spcPts val="1200"/>
              </a:spcAft>
              <a:defRPr/>
            </a:pPr>
            <a:r>
              <a:rPr lang="en-US" sz="1000" b="1" dirty="0">
                <a:solidFill>
                  <a:srgbClr val="FFFFFF"/>
                </a:solidFill>
                <a:latin typeface="Tahoma"/>
              </a:rPr>
              <a:t>EMAIL</a:t>
            </a:r>
            <a:br>
              <a:rPr lang="en-US" sz="1000" dirty="0">
                <a:solidFill>
                  <a:srgbClr val="FFFFFF"/>
                </a:solidFill>
                <a:latin typeface="Tahoma"/>
              </a:rPr>
            </a:br>
            <a:r>
              <a:rPr lang="en-US" sz="1000" dirty="0">
                <a:solidFill>
                  <a:srgbClr val="FFFFFF"/>
                </a:solidFill>
                <a:latin typeface="Tahoma"/>
              </a:rPr>
              <a:t>info@softserveinc.com</a:t>
            </a:r>
          </a:p>
          <a:p>
            <a:pPr eaLnBrk="1" fontAlgn="auto" hangingPunct="1">
              <a:spcBef>
                <a:spcPts val="0"/>
              </a:spcBef>
              <a:spcAft>
                <a:spcPts val="1200"/>
              </a:spcAft>
              <a:defRPr/>
            </a:pPr>
            <a:r>
              <a:rPr lang="en-US" sz="1000" b="1" dirty="0">
                <a:solidFill>
                  <a:srgbClr val="FFFFFF"/>
                </a:solidFill>
                <a:latin typeface="Tahoma"/>
              </a:rPr>
              <a:t>WEBSITE:</a:t>
            </a:r>
            <a:br>
              <a:rPr lang="en-US" sz="1000" dirty="0">
                <a:solidFill>
                  <a:srgbClr val="FFFFFF"/>
                </a:solidFill>
                <a:latin typeface="Tahoma"/>
              </a:rPr>
            </a:br>
            <a:r>
              <a:rPr lang="en-US" sz="1000" dirty="0">
                <a:solidFill>
                  <a:srgbClr val="FFFFFF"/>
                </a:solidFill>
                <a:latin typeface="Tahoma"/>
              </a:rPr>
              <a:t>www.softserveinc.com</a:t>
            </a:r>
            <a:endParaRPr lang="uk-UA" sz="1000" kern="0" dirty="0">
              <a:solidFill>
                <a:srgbClr val="FFFFFF"/>
              </a:solidFill>
              <a:latin typeface="+mn-lt"/>
            </a:endParaRPr>
          </a:p>
        </p:txBody>
      </p:sp>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r>
              <a:rPr lang="en-US"/>
              <a:t>Click to edit Master title style</a:t>
            </a:r>
            <a:endParaRPr lang="uk-UA" dirty="0"/>
          </a:p>
        </p:txBody>
      </p:sp>
    </p:spTree>
    <p:extLst>
      <p:ext uri="{BB962C8B-B14F-4D97-AF65-F5344CB8AC3E}">
        <p14:creationId xmlns:p14="http://schemas.microsoft.com/office/powerpoint/2010/main" val="283231453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924800" cy="1447800"/>
          </a:xfrm>
        </p:spPr>
        <p:txBody>
          <a:bodyPr/>
          <a:lstStyle>
            <a:lvl1pPr algn="ctr">
              <a:defRPr>
                <a:solidFill>
                  <a:schemeClr val="bg1"/>
                </a:solidFill>
                <a:latin typeface="Segoe UI" pitchFamily="34" charset="0"/>
                <a:ea typeface="Segoe UI" pitchFamily="34" charset="0"/>
                <a:cs typeface="Segoe UI" pitchFamily="34" charset="0"/>
              </a:defRPr>
            </a:lvl1pPr>
          </a:lstStyle>
          <a:p>
            <a:endParaRPr lang="en-US" dirty="0"/>
          </a:p>
        </p:txBody>
      </p:sp>
      <p:sp>
        <p:nvSpPr>
          <p:cNvPr id="6" name="Subtitle 2"/>
          <p:cNvSpPr>
            <a:spLocks noGrp="1"/>
          </p:cNvSpPr>
          <p:nvPr>
            <p:ph type="subTitle" idx="1"/>
          </p:nvPr>
        </p:nvSpPr>
        <p:spPr>
          <a:xfrm>
            <a:off x="1371600" y="4267200"/>
            <a:ext cx="6400800" cy="762000"/>
          </a:xfrm>
        </p:spPr>
        <p:txBody>
          <a:bodyPr>
            <a:normAutofit/>
          </a:bodyPr>
          <a:lstStyle>
            <a:lvl1pPr marL="0" indent="0" algn="ctr">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7669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ne Column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7" name="Text Placeholder 2"/>
          <p:cNvSpPr>
            <a:spLocks noGrp="1"/>
          </p:cNvSpPr>
          <p:nvPr>
            <p:ph idx="1"/>
          </p:nvPr>
        </p:nvSpPr>
        <p:spPr>
          <a:xfrm>
            <a:off x="457200" y="1447800"/>
            <a:ext cx="8229600" cy="4525963"/>
          </a:xfrm>
          <a:prstGeom prst="rect">
            <a:avLst/>
          </a:prstGeom>
        </p:spPr>
        <p:txBody>
          <a:bodyPr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6.emf"/></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80988" y="908050"/>
            <a:ext cx="8497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add title</a:t>
            </a:r>
          </a:p>
        </p:txBody>
      </p:sp>
      <p:sp>
        <p:nvSpPr>
          <p:cNvPr id="1027" name="Text Placeholder 2"/>
          <p:cNvSpPr>
            <a:spLocks noGrp="1"/>
          </p:cNvSpPr>
          <p:nvPr>
            <p:ph type="body" idx="1"/>
          </p:nvPr>
        </p:nvSpPr>
        <p:spPr bwMode="auto">
          <a:xfrm>
            <a:off x="279400" y="1657350"/>
            <a:ext cx="84994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add text</a:t>
            </a:r>
            <a:endParaRPr lang="ru-RU" altLang="en-US"/>
          </a:p>
          <a:p>
            <a:pPr lvl="1"/>
            <a:r>
              <a:rPr lang="en-US" altLang="en-US"/>
              <a:t>Second level</a:t>
            </a:r>
            <a:endParaRPr lang="ru-RU" altLang="en-US"/>
          </a:p>
          <a:p>
            <a:pPr lvl="2"/>
            <a:r>
              <a:rPr lang="en-US" altLang="en-US"/>
              <a:t>Third level</a:t>
            </a:r>
            <a:endParaRPr lang="ru-RU" altLang="en-US"/>
          </a:p>
          <a:p>
            <a:pPr lvl="3"/>
            <a:r>
              <a:rPr lang="en-US" altLang="en-US"/>
              <a:t>Fourth level</a:t>
            </a:r>
            <a:endParaRPr lang="ru-RU" altLang="en-US"/>
          </a:p>
          <a:p>
            <a:pPr lvl="4"/>
            <a:r>
              <a:rPr lang="en-US" altLang="en-US"/>
              <a:t>Fifth level</a:t>
            </a:r>
          </a:p>
        </p:txBody>
      </p:sp>
      <p:pic>
        <p:nvPicPr>
          <p:cNvPr id="1028" name="Picture 8"/>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2250" y="185738"/>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4"/>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15900" y="182563"/>
            <a:ext cx="8720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94" r:id="rId1"/>
    <p:sldLayoutId id="2147484180" r:id="rId2"/>
    <p:sldLayoutId id="2147484181" r:id="rId3"/>
    <p:sldLayoutId id="2147484182" r:id="rId4"/>
    <p:sldLayoutId id="2147484183" r:id="rId5"/>
    <p:sldLayoutId id="2147484184" r:id="rId6"/>
    <p:sldLayoutId id="2147484195" r:id="rId7"/>
    <p:sldLayoutId id="2147484196" r:id="rId8"/>
    <p:sldLayoutId id="2147484197" r:id="rId9"/>
    <p:sldLayoutId id="2147484185" r:id="rId10"/>
    <p:sldLayoutId id="2147484198" r:id="rId11"/>
    <p:sldLayoutId id="2147484186" r:id="rId12"/>
    <p:sldLayoutId id="2147484199" r:id="rId13"/>
    <p:sldLayoutId id="2147484187" r:id="rId14"/>
  </p:sldLayoutIdLst>
  <p:hf sldNum="0" hdr="0" ftr="0" dt="0"/>
  <p:txStyles>
    <p:titleStyle>
      <a:lvl1pPr algn="l"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2pPr>
      <a:lvl3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3pPr>
      <a:lvl4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4pPr>
      <a:lvl5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5pPr>
      <a:lvl6pPr marL="457200" algn="l" rtl="0" fontAlgn="base">
        <a:lnSpc>
          <a:spcPct val="90000"/>
        </a:lnSpc>
        <a:spcBef>
          <a:spcPct val="0"/>
        </a:spcBef>
        <a:spcAft>
          <a:spcPct val="0"/>
        </a:spcAft>
        <a:defRPr sz="4400">
          <a:solidFill>
            <a:schemeClr val="accent1"/>
          </a:solidFill>
          <a:latin typeface="Tahoma" panose="020B0604030504040204" pitchFamily="34" charset="0"/>
        </a:defRPr>
      </a:lvl6pPr>
      <a:lvl7pPr marL="914400" algn="l" rtl="0" fontAlgn="base">
        <a:lnSpc>
          <a:spcPct val="90000"/>
        </a:lnSpc>
        <a:spcBef>
          <a:spcPct val="0"/>
        </a:spcBef>
        <a:spcAft>
          <a:spcPct val="0"/>
        </a:spcAft>
        <a:defRPr sz="4400">
          <a:solidFill>
            <a:schemeClr val="accent1"/>
          </a:solidFill>
          <a:latin typeface="Tahoma" panose="020B0604030504040204" pitchFamily="34" charset="0"/>
        </a:defRPr>
      </a:lvl7pPr>
      <a:lvl8pPr marL="1371600" algn="l" rtl="0" fontAlgn="base">
        <a:lnSpc>
          <a:spcPct val="90000"/>
        </a:lnSpc>
        <a:spcBef>
          <a:spcPct val="0"/>
        </a:spcBef>
        <a:spcAft>
          <a:spcPct val="0"/>
        </a:spcAft>
        <a:defRPr sz="4400">
          <a:solidFill>
            <a:schemeClr val="accent1"/>
          </a:solidFill>
          <a:latin typeface="Tahoma" panose="020B0604030504040204" pitchFamily="34" charset="0"/>
        </a:defRPr>
      </a:lvl8pPr>
      <a:lvl9pPr marL="1828800" algn="l" rtl="0" fontAlgn="base">
        <a:lnSpc>
          <a:spcPct val="90000"/>
        </a:lnSpc>
        <a:spcBef>
          <a:spcPct val="0"/>
        </a:spcBef>
        <a:spcAft>
          <a:spcPct val="0"/>
        </a:spcAft>
        <a:defRPr sz="4400">
          <a:solidFill>
            <a:schemeClr val="accent1"/>
          </a:solidFill>
          <a:latin typeface="Tahoma" panose="020B0604030504040204" pitchFamily="34" charset="0"/>
        </a:defRPr>
      </a:lvl9pPr>
    </p:titleStyle>
    <p:bodyStyle>
      <a:lvl1pPr marL="228600" indent="-228600" algn="l" rtl="0" eaLnBrk="0" fontAlgn="base" hangingPunct="0">
        <a:lnSpc>
          <a:spcPct val="90000"/>
        </a:lnSpc>
        <a:spcBef>
          <a:spcPts val="1000"/>
        </a:spcBef>
        <a:spcAft>
          <a:spcPct val="0"/>
        </a:spcAft>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rtl="0" eaLnBrk="0" fontAlgn="base" hangingPunct="0">
        <a:lnSpc>
          <a:spcPct val="90000"/>
        </a:lnSpc>
        <a:spcBef>
          <a:spcPts val="500"/>
        </a:spcBef>
        <a:spcAft>
          <a:spcPct val="0"/>
        </a:spcAft>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rtl="0" eaLnBrk="0" fontAlgn="base" hangingPunct="0">
        <a:lnSpc>
          <a:spcPct val="90000"/>
        </a:lnSpc>
        <a:spcBef>
          <a:spcPts val="500"/>
        </a:spcBef>
        <a:spcAft>
          <a:spcPct val="0"/>
        </a:spcAft>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4pPr>
      <a:lvl5pPr marL="2057400" indent="-228600" algn="l"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Заголовок 1"/>
          <p:cNvSpPr>
            <a:spLocks noGrp="1"/>
          </p:cNvSpPr>
          <p:nvPr>
            <p:ph type="title"/>
          </p:nvPr>
        </p:nvSpPr>
        <p:spPr bwMode="auto">
          <a:xfrm>
            <a:off x="271463" y="147638"/>
            <a:ext cx="8539162"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add title</a:t>
            </a:r>
            <a:endParaRPr lang="uk-UA" altLang="en-US"/>
          </a:p>
        </p:txBody>
      </p:sp>
      <p:sp>
        <p:nvSpPr>
          <p:cNvPr id="2051" name="Текст 2"/>
          <p:cNvSpPr>
            <a:spLocks noGrp="1"/>
          </p:cNvSpPr>
          <p:nvPr>
            <p:ph type="body" idx="1"/>
          </p:nvPr>
        </p:nvSpPr>
        <p:spPr bwMode="auto">
          <a:xfrm>
            <a:off x="271463" y="1335088"/>
            <a:ext cx="8539162"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add text</a:t>
            </a:r>
            <a:endParaRPr lang="ru-RU" altLang="en-US"/>
          </a:p>
          <a:p>
            <a:pPr lvl="1"/>
            <a:r>
              <a:rPr lang="en-US" altLang="en-US"/>
              <a:t>Second level</a:t>
            </a:r>
            <a:endParaRPr lang="ru-RU" altLang="en-US"/>
          </a:p>
          <a:p>
            <a:pPr lvl="2"/>
            <a:r>
              <a:rPr lang="en-US" altLang="en-US"/>
              <a:t>Third level</a:t>
            </a:r>
            <a:endParaRPr lang="ru-RU" altLang="en-US"/>
          </a:p>
          <a:p>
            <a:pPr lvl="3"/>
            <a:r>
              <a:rPr lang="en-US" altLang="en-US"/>
              <a:t>Fourth level</a:t>
            </a:r>
            <a:endParaRPr lang="ru-RU" altLang="en-US"/>
          </a:p>
          <a:p>
            <a:pPr lvl="4"/>
            <a:r>
              <a:rPr lang="en-US" altLang="en-US"/>
              <a:t>Fifth level</a:t>
            </a:r>
            <a:endParaRPr lang="uk-UA" altLang="en-US"/>
          </a:p>
        </p:txBody>
      </p:sp>
      <p:pic>
        <p:nvPicPr>
          <p:cNvPr id="2052" name="Picture 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63538" y="6134100"/>
            <a:ext cx="22113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200" r:id="rId6"/>
    <p:sldLayoutId id="2147484201" r:id="rId7"/>
  </p:sldLayoutIdLst>
  <p:txStyles>
    <p:titleStyle>
      <a:lvl1pPr algn="l" defTabSz="912813"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2pPr>
      <a:lvl3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3pPr>
      <a:lvl4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4pPr>
      <a:lvl5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5pPr>
      <a:lvl6pPr marL="457200" algn="l" defTabSz="912813" rtl="0" fontAlgn="base">
        <a:lnSpc>
          <a:spcPct val="90000"/>
        </a:lnSpc>
        <a:spcBef>
          <a:spcPct val="0"/>
        </a:spcBef>
        <a:spcAft>
          <a:spcPct val="0"/>
        </a:spcAft>
        <a:defRPr sz="4400">
          <a:solidFill>
            <a:schemeClr val="accent1"/>
          </a:solidFill>
          <a:latin typeface="Tahoma" panose="020B0604030504040204" pitchFamily="34" charset="0"/>
        </a:defRPr>
      </a:lvl6pPr>
      <a:lvl7pPr marL="914400" algn="l" defTabSz="912813" rtl="0" fontAlgn="base">
        <a:lnSpc>
          <a:spcPct val="90000"/>
        </a:lnSpc>
        <a:spcBef>
          <a:spcPct val="0"/>
        </a:spcBef>
        <a:spcAft>
          <a:spcPct val="0"/>
        </a:spcAft>
        <a:defRPr sz="4400">
          <a:solidFill>
            <a:schemeClr val="accent1"/>
          </a:solidFill>
          <a:latin typeface="Tahoma" panose="020B0604030504040204" pitchFamily="34" charset="0"/>
        </a:defRPr>
      </a:lvl7pPr>
      <a:lvl8pPr marL="1371600" algn="l" defTabSz="912813" rtl="0" fontAlgn="base">
        <a:lnSpc>
          <a:spcPct val="90000"/>
        </a:lnSpc>
        <a:spcBef>
          <a:spcPct val="0"/>
        </a:spcBef>
        <a:spcAft>
          <a:spcPct val="0"/>
        </a:spcAft>
        <a:defRPr sz="4400">
          <a:solidFill>
            <a:schemeClr val="accent1"/>
          </a:solidFill>
          <a:latin typeface="Tahoma" panose="020B0604030504040204" pitchFamily="34" charset="0"/>
        </a:defRPr>
      </a:lvl8pPr>
      <a:lvl9pPr marL="1828800" algn="l" defTabSz="912813" rtl="0" fontAlgn="base">
        <a:lnSpc>
          <a:spcPct val="90000"/>
        </a:lnSpc>
        <a:spcBef>
          <a:spcPct val="0"/>
        </a:spcBef>
        <a:spcAft>
          <a:spcPct val="0"/>
        </a:spcAft>
        <a:defRPr sz="4400">
          <a:solidFill>
            <a:schemeClr val="accent1"/>
          </a:solidFill>
          <a:latin typeface="Tahoma" panose="020B0604030504040204" pitchFamily="34" charset="0"/>
        </a:defRPr>
      </a:lvl9pPr>
    </p:titleStyle>
    <p:bodyStyle>
      <a:lvl1pPr marL="227013" indent="-227013" algn="l" defTabSz="912813" rtl="0" eaLnBrk="0" fontAlgn="base" hangingPunct="0">
        <a:lnSpc>
          <a:spcPct val="90000"/>
        </a:lnSpc>
        <a:spcBef>
          <a:spcPts val="1000"/>
        </a:spcBef>
        <a:spcAft>
          <a:spcPct val="0"/>
        </a:spcAft>
        <a:buClr>
          <a:schemeClr val="bg2"/>
        </a:buClr>
        <a:buFont typeface="Arial" panose="020B0604020202020204" pitchFamily="34" charset="0"/>
        <a:buChar char="•"/>
        <a:defRPr sz="2800" kern="1200">
          <a:solidFill>
            <a:srgbClr val="000000"/>
          </a:solidFill>
          <a:latin typeface="+mn-lt"/>
          <a:ea typeface="+mn-ea"/>
          <a:cs typeface="+mn-cs"/>
        </a:defRPr>
      </a:lvl1pPr>
      <a:lvl2pPr marL="6842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sz="2400" kern="1200">
          <a:solidFill>
            <a:srgbClr val="000000"/>
          </a:solidFill>
          <a:latin typeface="+mn-lt"/>
          <a:ea typeface="+mn-ea"/>
          <a:cs typeface="+mn-cs"/>
        </a:defRPr>
      </a:lvl2pPr>
      <a:lvl3pPr marL="11414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sz="2000" kern="1200">
          <a:solidFill>
            <a:srgbClr val="000000"/>
          </a:solidFill>
          <a:latin typeface="+mn-lt"/>
          <a:ea typeface="+mn-ea"/>
          <a:cs typeface="+mn-cs"/>
        </a:defRPr>
      </a:lvl3pPr>
      <a:lvl4pPr marL="15986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4pPr>
      <a:lvl5pPr marL="20558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Прямоугольник 3"/>
          <p:cNvSpPr/>
          <p:nvPr/>
        </p:nvSpPr>
        <p:spPr>
          <a:xfrm>
            <a:off x="198438" y="5624513"/>
            <a:ext cx="8748712" cy="990600"/>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uk-UA"/>
          </a:p>
        </p:txBody>
      </p:sp>
      <p:sp>
        <p:nvSpPr>
          <p:cNvPr id="3075" name="Заголовок 5"/>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add title</a:t>
            </a:r>
            <a:endParaRPr lang="uk-UA" altLang="en-US"/>
          </a:p>
        </p:txBody>
      </p:sp>
    </p:spTree>
  </p:cSld>
  <p:clrMap bg1="lt1" tx1="dk1" bg2="lt2" tx2="dk2" accent1="accent1" accent2="accent2" accent3="accent3" accent4="accent4" accent5="accent5" accent6="accent6" hlink="hlink" folHlink="folHlink"/>
  <p:sldLayoutIdLst>
    <p:sldLayoutId id="2147484193" r:id="rId1"/>
  </p:sldLayoutIdLst>
  <p:txStyles>
    <p:titleStyle>
      <a:lvl1pPr algn="l" defTabSz="912813"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2pPr>
      <a:lvl3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3pPr>
      <a:lvl4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4pPr>
      <a:lvl5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5pPr>
      <a:lvl6pPr marL="457200" algn="l" defTabSz="912813" rtl="0" fontAlgn="base">
        <a:lnSpc>
          <a:spcPct val="90000"/>
        </a:lnSpc>
        <a:spcBef>
          <a:spcPct val="0"/>
        </a:spcBef>
        <a:spcAft>
          <a:spcPct val="0"/>
        </a:spcAft>
        <a:defRPr sz="4400">
          <a:solidFill>
            <a:schemeClr val="accent1"/>
          </a:solidFill>
          <a:latin typeface="Tahoma" panose="020B0604030504040204" pitchFamily="34" charset="0"/>
        </a:defRPr>
      </a:lvl6pPr>
      <a:lvl7pPr marL="914400" algn="l" defTabSz="912813" rtl="0" fontAlgn="base">
        <a:lnSpc>
          <a:spcPct val="90000"/>
        </a:lnSpc>
        <a:spcBef>
          <a:spcPct val="0"/>
        </a:spcBef>
        <a:spcAft>
          <a:spcPct val="0"/>
        </a:spcAft>
        <a:defRPr sz="4400">
          <a:solidFill>
            <a:schemeClr val="accent1"/>
          </a:solidFill>
          <a:latin typeface="Tahoma" panose="020B0604030504040204" pitchFamily="34" charset="0"/>
        </a:defRPr>
      </a:lvl7pPr>
      <a:lvl8pPr marL="1371600" algn="l" defTabSz="912813" rtl="0" fontAlgn="base">
        <a:lnSpc>
          <a:spcPct val="90000"/>
        </a:lnSpc>
        <a:spcBef>
          <a:spcPct val="0"/>
        </a:spcBef>
        <a:spcAft>
          <a:spcPct val="0"/>
        </a:spcAft>
        <a:defRPr sz="4400">
          <a:solidFill>
            <a:schemeClr val="accent1"/>
          </a:solidFill>
          <a:latin typeface="Tahoma" panose="020B0604030504040204" pitchFamily="34" charset="0"/>
        </a:defRPr>
      </a:lvl8pPr>
      <a:lvl9pPr marL="1828800" algn="l" defTabSz="912813" rtl="0" fontAlgn="base">
        <a:lnSpc>
          <a:spcPct val="90000"/>
        </a:lnSpc>
        <a:spcBef>
          <a:spcPct val="0"/>
        </a:spcBef>
        <a:spcAft>
          <a:spcPct val="0"/>
        </a:spcAft>
        <a:defRPr sz="4400">
          <a:solidFill>
            <a:schemeClr val="accent1"/>
          </a:solidFill>
          <a:latin typeface="Tahoma" panose="020B060403050404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0.xml"/><Relationship Id="rId1" Type="http://schemas.openxmlformats.org/officeDocument/2006/relationships/themeOverride" Target="../theme/themeOverride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0.xml"/><Relationship Id="rId1" Type="http://schemas.openxmlformats.org/officeDocument/2006/relationships/themeOverride" Target="../theme/themeOverride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hemeOverride" Target="../theme/themeOverride5.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2" Type="http://schemas.openxmlformats.org/officeDocument/2006/relationships/hyperlink" Target="https://git-scm.com/book/en/v2"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hyperlink" Target="https://git-scm.com/download/win"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990600" y="2133600"/>
            <a:ext cx="5722938" cy="2555875"/>
          </a:xfrm>
        </p:spPr>
        <p:txBody>
          <a:bodyPr/>
          <a:lstStyle/>
          <a:p>
            <a:pPr eaLnBrk="1" hangingPunct="1"/>
            <a:r>
              <a:rPr lang="en-US" altLang="en-US"/>
              <a:t>Source Control Management, GIT</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71463" y="344488"/>
            <a:ext cx="8675687" cy="525462"/>
          </a:xfrm>
        </p:spPr>
        <p:txBody>
          <a:bodyPr/>
          <a:lstStyle/>
          <a:p>
            <a:r>
              <a:rPr lang="en-US" altLang="en-US"/>
              <a:t>Create repository</a:t>
            </a:r>
            <a:endParaRPr lang="uk-UA" altLang="en-US"/>
          </a:p>
        </p:txBody>
      </p:sp>
      <p:sp>
        <p:nvSpPr>
          <p:cNvPr id="30723" name="Text Placeholder 2"/>
          <p:cNvSpPr>
            <a:spLocks noGrp="1"/>
          </p:cNvSpPr>
          <p:nvPr>
            <p:ph type="body" sz="quarter" idx="10"/>
          </p:nvPr>
        </p:nvSpPr>
        <p:spPr>
          <a:xfrm>
            <a:off x="271463" y="1233488"/>
            <a:ext cx="8674100" cy="4391025"/>
          </a:xfrm>
        </p:spPr>
        <p:txBody>
          <a:bodyPr/>
          <a:lstStyle/>
          <a:p>
            <a:pPr>
              <a:buClr>
                <a:schemeClr val="tx2"/>
              </a:buClr>
              <a:buFont typeface="Wingdings" panose="05000000000000000000" pitchFamily="2" charset="2"/>
              <a:buChar char="§"/>
              <a:defRPr/>
            </a:pPr>
            <a:r>
              <a:rPr lang="en-US" altLang="en-US" dirty="0" err="1">
                <a:latin typeface="Courier New" panose="02070309020205020404" pitchFamily="49" charset="0"/>
                <a:cs typeface="Courier New" panose="02070309020205020404" pitchFamily="49" charset="0"/>
              </a:rPr>
              <a:t>git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init</a:t>
            </a:r>
            <a:r>
              <a:rPr lang="en-US" altLang="en-US" dirty="0"/>
              <a:t> – create an empty local repo</a:t>
            </a:r>
          </a:p>
          <a:p>
            <a:pPr>
              <a:buClr>
                <a:schemeClr val="tx2"/>
              </a:buClr>
              <a:buFont typeface="Wingdings" panose="05000000000000000000" pitchFamily="2" charset="2"/>
              <a:buChar char="§"/>
              <a:defRPr/>
            </a:pPr>
            <a:r>
              <a:rPr lang="en-US" altLang="en-US" dirty="0" err="1">
                <a:latin typeface="Courier New" panose="02070309020205020404" pitchFamily="49" charset="0"/>
                <a:cs typeface="Courier New" panose="02070309020205020404" pitchFamily="49" charset="0"/>
              </a:rPr>
              <a:t>git</a:t>
            </a:r>
            <a:r>
              <a:rPr lang="en-US" altLang="en-US" dirty="0">
                <a:latin typeface="Courier New" panose="02070309020205020404" pitchFamily="49" charset="0"/>
                <a:cs typeface="Courier New" panose="02070309020205020404" pitchFamily="49" charset="0"/>
              </a:rPr>
              <a:t> clone &lt;URL&gt;</a:t>
            </a:r>
            <a:r>
              <a:rPr lang="en-US" altLang="en-US" dirty="0"/>
              <a:t> – create local repo from remote repo</a:t>
            </a:r>
          </a:p>
          <a:p>
            <a:pPr marL="227013" indent="-227013">
              <a:buFont typeface="Arial" panose="020B0604020202020204" pitchFamily="34" charset="0"/>
              <a:buChar char="•"/>
              <a:defRPr/>
            </a:pPr>
            <a:endParaRPr lang="en-US" altLang="en-US" dirty="0"/>
          </a:p>
          <a:p>
            <a:pPr marL="227013" indent="-227013">
              <a:buFont typeface="Arial" panose="020B0604020202020204" pitchFamily="34" charset="0"/>
              <a:buChar char="•"/>
              <a:defRPr/>
            </a:pPr>
            <a:endParaRPr lang="uk-UA" altLang="en-US" dirty="0"/>
          </a:p>
        </p:txBody>
      </p:sp>
      <p:pic>
        <p:nvPicPr>
          <p:cNvPr id="28676" name="Picture 3"/>
          <p:cNvPicPr>
            <a:picLocks noChangeAspect="1"/>
          </p:cNvPicPr>
          <p:nvPr/>
        </p:nvPicPr>
        <p:blipFill>
          <a:blip r:embed="rId3">
            <a:extLst>
              <a:ext uri="{28A0092B-C50C-407E-A947-70E740481C1C}">
                <a14:useLocalDpi xmlns:a14="http://schemas.microsoft.com/office/drawing/2010/main" val="0"/>
              </a:ext>
            </a:extLst>
          </a:blip>
          <a:srcRect r="17429"/>
          <a:stretch>
            <a:fillRect/>
          </a:stretch>
        </p:blipFill>
        <p:spPr bwMode="auto">
          <a:xfrm>
            <a:off x="3124200" y="2209800"/>
            <a:ext cx="5097463"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71463" y="344488"/>
            <a:ext cx="8675687" cy="525462"/>
          </a:xfrm>
        </p:spPr>
        <p:txBody>
          <a:bodyPr/>
          <a:lstStyle/>
          <a:p>
            <a:r>
              <a:rPr lang="en-US" altLang="en-US"/>
              <a:t>GIT basics</a:t>
            </a:r>
            <a:endParaRPr lang="uk-UA" altLang="en-US"/>
          </a:p>
        </p:txBody>
      </p:sp>
      <p:sp>
        <p:nvSpPr>
          <p:cNvPr id="31747" name="Text Placeholder 2"/>
          <p:cNvSpPr>
            <a:spLocks noGrp="1"/>
          </p:cNvSpPr>
          <p:nvPr>
            <p:ph type="body" sz="quarter" idx="10"/>
          </p:nvPr>
        </p:nvSpPr>
        <p:spPr>
          <a:xfrm>
            <a:off x="271463" y="1233488"/>
            <a:ext cx="8674100" cy="4391025"/>
          </a:xfrm>
        </p:spPr>
        <p:txBody>
          <a:bodyPr/>
          <a:lstStyle/>
          <a:p>
            <a:pPr>
              <a:buClr>
                <a:schemeClr val="tx2"/>
              </a:buClr>
              <a:buFont typeface="Wingdings" panose="05000000000000000000" pitchFamily="2" charset="2"/>
              <a:buChar char="§"/>
              <a:defRPr/>
            </a:pPr>
            <a:r>
              <a:rPr lang="en-US" altLang="en-US" b="1" dirty="0" err="1"/>
              <a:t>Git</a:t>
            </a:r>
            <a:r>
              <a:rPr lang="en-US" altLang="en-US" dirty="0"/>
              <a:t> store snapshots of file system not differences!!!</a:t>
            </a:r>
          </a:p>
          <a:p>
            <a:pPr>
              <a:buClr>
                <a:schemeClr val="tx2"/>
              </a:buClr>
              <a:buFont typeface="Wingdings" panose="05000000000000000000" pitchFamily="2" charset="2"/>
              <a:buChar char="§"/>
              <a:defRPr/>
            </a:pPr>
            <a:r>
              <a:rPr lang="en-US" altLang="en-US" dirty="0"/>
              <a:t>Almost every operation is local</a:t>
            </a:r>
          </a:p>
          <a:p>
            <a:pPr marL="227013" indent="-227013">
              <a:buFont typeface="Arial" panose="020B0604020202020204" pitchFamily="34" charset="0"/>
              <a:buChar char="•"/>
              <a:defRPr/>
            </a:pPr>
            <a:endParaRPr lang="uk-UA" altLang="en-US" dirty="0"/>
          </a:p>
        </p:txBody>
      </p:sp>
      <p:pic>
        <p:nvPicPr>
          <p:cNvPr id="29700"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33613"/>
            <a:ext cx="6316663"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71463" y="344488"/>
            <a:ext cx="8675687" cy="525462"/>
          </a:xfrm>
        </p:spPr>
        <p:txBody>
          <a:bodyPr/>
          <a:lstStyle/>
          <a:p>
            <a:r>
              <a:rPr lang="en-US" altLang="en-US"/>
              <a:t>Git data transport commands</a:t>
            </a:r>
            <a:endParaRPr lang="uk-UA" altLang="en-US"/>
          </a:p>
        </p:txBody>
      </p:sp>
      <p:pic>
        <p:nvPicPr>
          <p:cNvPr id="317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6249988"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71463" y="344488"/>
            <a:ext cx="8675687" cy="525462"/>
          </a:xfrm>
        </p:spPr>
        <p:txBody>
          <a:bodyPr/>
          <a:lstStyle/>
          <a:p>
            <a:r>
              <a:rPr lang="en-US" altLang="en-US"/>
              <a:t>Must know commands!</a:t>
            </a:r>
            <a:endParaRPr lang="uk-UA" altLang="en-US"/>
          </a:p>
        </p:txBody>
      </p:sp>
      <p:sp>
        <p:nvSpPr>
          <p:cNvPr id="34819" name="Text Placeholder 2"/>
          <p:cNvSpPr>
            <a:spLocks noGrp="1"/>
          </p:cNvSpPr>
          <p:nvPr>
            <p:ph type="body" sz="quarter" idx="10"/>
          </p:nvPr>
        </p:nvSpPr>
        <p:spPr>
          <a:xfrm>
            <a:off x="271463" y="1233488"/>
            <a:ext cx="8674100" cy="4391025"/>
          </a:xfrm>
        </p:spPr>
        <p:txBody>
          <a:bodyPr/>
          <a:lstStyle/>
          <a:p>
            <a:pPr>
              <a:buClr>
                <a:schemeClr val="tx2"/>
              </a:buClr>
              <a:buFont typeface="Wingdings" panose="05000000000000000000" pitchFamily="2" charset="2"/>
              <a:buChar char="§"/>
              <a:defRPr/>
            </a:pPr>
            <a:r>
              <a:rPr lang="en-US" altLang="en-US" dirty="0" err="1">
                <a:latin typeface="Courier New" panose="02070309020205020404" pitchFamily="49" charset="0"/>
                <a:cs typeface="Courier New" panose="02070309020205020404" pitchFamily="49" charset="0"/>
              </a:rPr>
              <a:t>git</a:t>
            </a:r>
            <a:r>
              <a:rPr lang="en-US" altLang="en-US" dirty="0">
                <a:latin typeface="Courier New" panose="02070309020205020404" pitchFamily="49" charset="0"/>
                <a:cs typeface="Courier New" panose="02070309020205020404" pitchFamily="49" charset="0"/>
              </a:rPr>
              <a:t> status</a:t>
            </a:r>
            <a:r>
              <a:rPr lang="en-US" altLang="en-US" dirty="0"/>
              <a:t> – Show the working tree status</a:t>
            </a:r>
          </a:p>
          <a:p>
            <a:pPr>
              <a:buClr>
                <a:schemeClr val="tx2"/>
              </a:buClr>
              <a:buFont typeface="Wingdings" panose="05000000000000000000" pitchFamily="2" charset="2"/>
              <a:buChar char="§"/>
              <a:defRPr/>
            </a:pPr>
            <a:r>
              <a:rPr lang="en-US" altLang="en-US" dirty="0" err="1">
                <a:latin typeface="Courier New" panose="02070309020205020404" pitchFamily="49" charset="0"/>
                <a:cs typeface="Courier New" panose="02070309020205020404" pitchFamily="49" charset="0"/>
              </a:rPr>
              <a:t>git</a:t>
            </a:r>
            <a:r>
              <a:rPr lang="en-US" altLang="en-US" dirty="0">
                <a:latin typeface="Courier New" panose="02070309020205020404" pitchFamily="49" charset="0"/>
                <a:cs typeface="Courier New" panose="02070309020205020404" pitchFamily="49" charset="0"/>
              </a:rPr>
              <a:t> add</a:t>
            </a:r>
            <a:r>
              <a:rPr lang="en-US" altLang="en-US" dirty="0"/>
              <a:t> – Adds files to index</a:t>
            </a:r>
          </a:p>
          <a:p>
            <a:pPr>
              <a:buClr>
                <a:schemeClr val="tx2"/>
              </a:buClr>
              <a:buFont typeface="Wingdings" panose="05000000000000000000" pitchFamily="2" charset="2"/>
              <a:buChar char="§"/>
              <a:defRPr/>
            </a:pPr>
            <a:r>
              <a:rPr lang="en-US" altLang="en-US" dirty="0">
                <a:latin typeface="Courier New" panose="02070309020205020404" pitchFamily="49" charset="0"/>
                <a:cs typeface="Courier New" panose="02070309020205020404" pitchFamily="49" charset="0"/>
              </a:rPr>
              <a:t>git commit</a:t>
            </a:r>
            <a:r>
              <a:rPr lang="en-US" altLang="en-US" dirty="0"/>
              <a:t> – Commits staged files</a:t>
            </a:r>
          </a:p>
          <a:p>
            <a:pPr>
              <a:buClr>
                <a:schemeClr val="tx2"/>
              </a:buClr>
              <a:buFont typeface="Wingdings" panose="05000000000000000000" pitchFamily="2" charset="2"/>
              <a:buChar char="§"/>
              <a:defRPr/>
            </a:pPr>
            <a:r>
              <a:rPr lang="en-US" altLang="en-US" dirty="0" err="1">
                <a:latin typeface="Courier New" panose="02070309020205020404" pitchFamily="49" charset="0"/>
                <a:cs typeface="Courier New" panose="02070309020205020404" pitchFamily="49" charset="0"/>
              </a:rPr>
              <a:t>git</a:t>
            </a:r>
            <a:r>
              <a:rPr lang="en-US" altLang="en-US" dirty="0">
                <a:latin typeface="Courier New" panose="02070309020205020404" pitchFamily="49" charset="0"/>
                <a:cs typeface="Courier New" panose="02070309020205020404" pitchFamily="49" charset="0"/>
              </a:rPr>
              <a:t> log</a:t>
            </a:r>
            <a:r>
              <a:rPr lang="en-US" altLang="en-US" dirty="0"/>
              <a:t> – Show commit logs</a:t>
            </a:r>
          </a:p>
          <a:p>
            <a:pPr>
              <a:buClr>
                <a:schemeClr val="tx2"/>
              </a:buClr>
              <a:buFont typeface="Wingdings" panose="05000000000000000000" pitchFamily="2" charset="2"/>
              <a:buChar char="§"/>
              <a:defRPr/>
            </a:pP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push</a:t>
            </a:r>
            <a:r>
              <a:rPr lang="en-US" dirty="0">
                <a:cs typeface="Courier New" panose="02070309020205020404" pitchFamily="49" charset="0"/>
              </a:rPr>
              <a:t> </a:t>
            </a:r>
            <a:r>
              <a:rPr lang="en-US" dirty="0"/>
              <a:t>– Send changes to remote repository</a:t>
            </a:r>
          </a:p>
          <a:p>
            <a:pPr>
              <a:buClr>
                <a:schemeClr val="tx2"/>
              </a:buClr>
              <a:buFont typeface="Wingdings" panose="05000000000000000000" pitchFamily="2" charset="2"/>
              <a:buChar char="§"/>
              <a:defRPr/>
            </a:pP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pull</a:t>
            </a:r>
            <a:r>
              <a:rPr lang="en-US" dirty="0">
                <a:cs typeface="Courier New" panose="02070309020205020404" pitchFamily="49" charset="0"/>
              </a:rPr>
              <a:t> </a:t>
            </a:r>
            <a:r>
              <a:rPr lang="en-US" dirty="0"/>
              <a:t>– Fetch and merge changes on the remote server</a:t>
            </a:r>
            <a:endParaRPr lang="uk-UA" dirty="0"/>
          </a:p>
          <a:p>
            <a:pPr>
              <a:buClr>
                <a:schemeClr val="tx2"/>
              </a:buClr>
              <a:buFont typeface="Wingdings" panose="05000000000000000000" pitchFamily="2" charset="2"/>
              <a:buChar char="§"/>
              <a:defRPr/>
            </a:pPr>
            <a:endParaRPr lang="uk-UA" dirty="0"/>
          </a:p>
          <a:p>
            <a:pPr>
              <a:buClr>
                <a:schemeClr val="tx2"/>
              </a:buClr>
              <a:buFont typeface="Wingdings" panose="05000000000000000000" pitchFamily="2" charset="2"/>
              <a:buChar char="§"/>
              <a:defRPr/>
            </a:pPr>
            <a:endParaRPr lang="en-US" altLang="en-US" dirty="0"/>
          </a:p>
          <a:p>
            <a:pPr marL="227013" indent="-227013">
              <a:buFont typeface="Arial" panose="020B0604020202020204" pitchFamily="34" charset="0"/>
              <a:buChar char="•"/>
              <a:defRPr/>
            </a:pPr>
            <a:endParaRPr lang="en-US" altLang="en-US" dirty="0"/>
          </a:p>
          <a:p>
            <a:pPr marL="227013" indent="-227013">
              <a:buFont typeface="Arial" panose="020B0604020202020204" pitchFamily="34" charset="0"/>
              <a:buChar char="•"/>
              <a:defRPr/>
            </a:pPr>
            <a:endParaRPr lang="uk-UA" altLang="en-US" dirty="0"/>
          </a:p>
        </p:txBody>
      </p:sp>
      <p:pic>
        <p:nvPicPr>
          <p:cNvPr id="3277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191000"/>
            <a:ext cx="36258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71463" y="344488"/>
            <a:ext cx="8675687" cy="525462"/>
          </a:xfrm>
        </p:spPr>
        <p:txBody>
          <a:bodyPr/>
          <a:lstStyle/>
          <a:p>
            <a:r>
              <a:rPr lang="en-US" altLang="en-US"/>
              <a:t>Branch</a:t>
            </a:r>
            <a:endParaRPr lang="uk-UA" altLang="en-US"/>
          </a:p>
        </p:txBody>
      </p:sp>
      <p:sp>
        <p:nvSpPr>
          <p:cNvPr id="33795" name="Text Placeholder 2"/>
          <p:cNvSpPr>
            <a:spLocks noGrp="1"/>
          </p:cNvSpPr>
          <p:nvPr>
            <p:ph type="body" sz="quarter" idx="10"/>
          </p:nvPr>
        </p:nvSpPr>
        <p:spPr>
          <a:xfrm>
            <a:off x="271463" y="1233488"/>
            <a:ext cx="8674100" cy="4391025"/>
          </a:xfrm>
        </p:spPr>
        <p:txBody>
          <a:bodyPr/>
          <a:lstStyle/>
          <a:p>
            <a:pPr marL="227013" indent="-227013">
              <a:buClr>
                <a:schemeClr val="tx2"/>
              </a:buClr>
              <a:buFont typeface="Wingdings" panose="05000000000000000000" pitchFamily="2" charset="2"/>
              <a:buChar char="§"/>
            </a:pPr>
            <a:r>
              <a:rPr lang="en-US" altLang="en-US"/>
              <a:t>A </a:t>
            </a:r>
            <a:r>
              <a:rPr lang="en-US" altLang="en-US" b="1">
                <a:solidFill>
                  <a:srgbClr val="00B0F0"/>
                </a:solidFill>
              </a:rPr>
              <a:t>branch</a:t>
            </a:r>
            <a:r>
              <a:rPr lang="en-US" altLang="en-US"/>
              <a:t> represents an independent line of development. Branches serve as an abstraction for </a:t>
            </a:r>
            <a:br>
              <a:rPr lang="en-US" altLang="en-US"/>
            </a:br>
            <a:r>
              <a:rPr lang="en-US" altLang="en-US"/>
              <a:t>the </a:t>
            </a:r>
            <a:r>
              <a:rPr lang="en-US" altLang="en-US" b="1">
                <a:solidFill>
                  <a:srgbClr val="00B0F0"/>
                </a:solidFill>
              </a:rPr>
              <a:t>edit/stage/commit</a:t>
            </a:r>
            <a:r>
              <a:rPr lang="en-US" altLang="en-US"/>
              <a:t> process</a:t>
            </a:r>
          </a:p>
          <a:p>
            <a:pPr marL="227013" indent="-227013">
              <a:buClr>
                <a:schemeClr val="tx2"/>
              </a:buClr>
              <a:buFont typeface="Wingdings" panose="05000000000000000000" pitchFamily="2" charset="2"/>
              <a:buChar char="§"/>
            </a:pPr>
            <a:r>
              <a:rPr lang="en-US" altLang="en-US"/>
              <a:t>Commands</a:t>
            </a:r>
          </a:p>
          <a:p>
            <a:pPr marL="684213" lvl="1" indent="-227013">
              <a:buClr>
                <a:schemeClr val="tx2"/>
              </a:buClr>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 list of branches in local</a:t>
            </a:r>
            <a:br>
              <a:rPr lang="en-US" altLang="en-US"/>
            </a:br>
            <a:r>
              <a:rPr lang="en-US" altLang="en-US"/>
              <a:t>repo</a:t>
            </a:r>
          </a:p>
          <a:p>
            <a:pPr marL="684213" lvl="1" indent="-227013">
              <a:buClr>
                <a:schemeClr val="tx2"/>
              </a:buClr>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a:t>
            </a:r>
            <a:r>
              <a:rPr lang="en-US" altLang="en-US">
                <a:latin typeface="Courier New" panose="02070309020205020404" pitchFamily="49" charset="0"/>
                <a:cs typeface="Courier New" panose="02070309020205020404" pitchFamily="49" charset="0"/>
              </a:rPr>
              <a:t>&lt;name&gt;</a:t>
            </a:r>
            <a:r>
              <a:rPr lang="en-US" altLang="en-US"/>
              <a:t> – create new local </a:t>
            </a:r>
            <a:br>
              <a:rPr lang="en-US" altLang="en-US"/>
            </a:br>
            <a:r>
              <a:rPr lang="en-US" altLang="en-US"/>
              <a:t>branch named “name”</a:t>
            </a:r>
          </a:p>
          <a:p>
            <a:pPr marL="684213" lvl="1" indent="-227013">
              <a:buClr>
                <a:schemeClr val="tx2"/>
              </a:buClr>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a:t>
            </a:r>
            <a:r>
              <a:rPr lang="en-US" altLang="en-US">
                <a:latin typeface="Courier New" panose="02070309020205020404" pitchFamily="49" charset="0"/>
                <a:cs typeface="Courier New" panose="02070309020205020404" pitchFamily="49" charset="0"/>
              </a:rPr>
              <a:t>–d</a:t>
            </a:r>
            <a:r>
              <a:rPr lang="en-US" altLang="en-US"/>
              <a:t> </a:t>
            </a:r>
            <a:r>
              <a:rPr lang="en-US" altLang="en-US">
                <a:latin typeface="Courier New" panose="02070309020205020404" pitchFamily="49" charset="0"/>
                <a:cs typeface="Courier New" panose="02070309020205020404" pitchFamily="49" charset="0"/>
              </a:rPr>
              <a:t>&lt;name&gt;</a:t>
            </a:r>
            <a:r>
              <a:rPr lang="en-US" altLang="en-US"/>
              <a:t> – delete the branch </a:t>
            </a:r>
            <a:br>
              <a:rPr lang="en-US" altLang="en-US"/>
            </a:br>
            <a:r>
              <a:rPr lang="en-US" altLang="en-US"/>
              <a:t>named “name”</a:t>
            </a:r>
          </a:p>
          <a:p>
            <a:pPr marL="684213" lvl="1" indent="-227013">
              <a:buClr>
                <a:schemeClr val="tx2"/>
              </a:buClr>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a:t>
            </a:r>
            <a:r>
              <a:rPr lang="en-US" altLang="en-US">
                <a:latin typeface="Courier New" panose="02070309020205020404" pitchFamily="49" charset="0"/>
                <a:cs typeface="Courier New" panose="02070309020205020404" pitchFamily="49" charset="0"/>
              </a:rPr>
              <a:t>–m</a:t>
            </a:r>
            <a:r>
              <a:rPr lang="en-US" altLang="en-US"/>
              <a:t> </a:t>
            </a:r>
            <a:r>
              <a:rPr lang="en-US" altLang="en-US">
                <a:latin typeface="Courier New" panose="02070309020205020404" pitchFamily="49" charset="0"/>
                <a:cs typeface="Courier New" panose="02070309020205020404" pitchFamily="49" charset="0"/>
              </a:rPr>
              <a:t>&lt;name&gt;</a:t>
            </a:r>
            <a:r>
              <a:rPr lang="en-US" altLang="en-US"/>
              <a:t> – rename the current branch to “name”</a:t>
            </a:r>
          </a:p>
        </p:txBody>
      </p:sp>
      <p:pic>
        <p:nvPicPr>
          <p:cNvPr id="3379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600200"/>
            <a:ext cx="2684463"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6F1D585-39E4-4F48-9B67-EB0628F199DA}" type="slidenum">
              <a:rPr lang="uk-UA" altLang="en-US" smtClean="0">
                <a:solidFill>
                  <a:srgbClr val="017EB8"/>
                </a:solidFill>
                <a:latin typeface="Segoe UI" panose="020B0502040204020203" pitchFamily="34" charset="0"/>
              </a:rPr>
              <a:pPr/>
              <a:t>15</a:t>
            </a:fld>
            <a:endParaRPr lang="uk-UA" altLang="en-US">
              <a:solidFill>
                <a:srgbClr val="017EB8"/>
              </a:solidFill>
              <a:latin typeface="Segoe UI" panose="020B0502040204020203" pitchFamily="34" charset="0"/>
            </a:endParaRPr>
          </a:p>
        </p:txBody>
      </p:sp>
      <p:sp>
        <p:nvSpPr>
          <p:cNvPr id="34819" name="Title 4"/>
          <p:cNvSpPr>
            <a:spLocks noGrp="1"/>
          </p:cNvSpPr>
          <p:nvPr>
            <p:ph type="title"/>
          </p:nvPr>
        </p:nvSpPr>
        <p:spPr/>
        <p:txBody>
          <a:bodyPr/>
          <a:lstStyle/>
          <a:p>
            <a:r>
              <a:rPr lang="en-US" altLang="en-US" sz="3600"/>
              <a:t>Let’s imagine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3398838"/>
            <a:ext cx="2543175"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143000"/>
            <a:ext cx="276701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673100" y="1143000"/>
            <a:ext cx="131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400"/>
              <a:t>Three commits </a:t>
            </a:r>
            <a:br>
              <a:rPr lang="en-US" altLang="en-US" sz="1400"/>
            </a:br>
            <a:r>
              <a:rPr lang="en-US" altLang="en-US" sz="1400"/>
              <a:t>on master</a:t>
            </a:r>
          </a:p>
        </p:txBody>
      </p:sp>
      <p:cxnSp>
        <p:nvCxnSpPr>
          <p:cNvPr id="12" name="Straight Arrow Connector 11"/>
          <p:cNvCxnSpPr/>
          <p:nvPr/>
        </p:nvCxnSpPr>
        <p:spPr>
          <a:xfrm>
            <a:off x="1816100" y="1524000"/>
            <a:ext cx="609600" cy="457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74625" y="1100138"/>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1</a:t>
            </a:r>
          </a:p>
        </p:txBody>
      </p:sp>
      <p:sp>
        <p:nvSpPr>
          <p:cNvPr id="14" name="Oval 13"/>
          <p:cNvSpPr/>
          <p:nvPr/>
        </p:nvSpPr>
        <p:spPr>
          <a:xfrm>
            <a:off x="187325" y="3544888"/>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2</a:t>
            </a:r>
          </a:p>
        </p:txBody>
      </p:sp>
      <p:sp>
        <p:nvSpPr>
          <p:cNvPr id="15" name="TextBox 14"/>
          <p:cNvSpPr txBox="1">
            <a:spLocks noChangeArrowheads="1"/>
          </p:cNvSpPr>
          <p:nvPr/>
        </p:nvSpPr>
        <p:spPr bwMode="auto">
          <a:xfrm>
            <a:off x="749300" y="5526088"/>
            <a:ext cx="291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solidFill>
                  <a:srgbClr val="FF0000"/>
                </a:solidFill>
              </a:rPr>
              <a:t>git checkout –b iss53</a:t>
            </a:r>
          </a:p>
        </p:txBody>
      </p:sp>
      <p:cxnSp>
        <p:nvCxnSpPr>
          <p:cNvPr id="16" name="Straight Arrow Connector 15"/>
          <p:cNvCxnSpPr/>
          <p:nvPr/>
        </p:nvCxnSpPr>
        <p:spPr>
          <a:xfrm flipV="1">
            <a:off x="1831975" y="5226050"/>
            <a:ext cx="609600" cy="3000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143000"/>
            <a:ext cx="3429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18"/>
          <p:cNvSpPr/>
          <p:nvPr/>
        </p:nvSpPr>
        <p:spPr>
          <a:xfrm>
            <a:off x="4619625" y="1089025"/>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3</a:t>
            </a:r>
          </a:p>
        </p:txBody>
      </p:sp>
      <p:sp>
        <p:nvSpPr>
          <p:cNvPr id="20" name="TextBox 19"/>
          <p:cNvSpPr txBox="1">
            <a:spLocks noChangeArrowheads="1"/>
          </p:cNvSpPr>
          <p:nvPr/>
        </p:nvSpPr>
        <p:spPr bwMode="auto">
          <a:xfrm>
            <a:off x="5335588" y="2571750"/>
            <a:ext cx="1903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solidFill>
                  <a:srgbClr val="FF0000"/>
                </a:solidFill>
              </a:rPr>
              <a:t>git commit …</a:t>
            </a: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99013" y="3600450"/>
            <a:ext cx="350520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p:nvPr/>
        </p:nvSpPr>
        <p:spPr>
          <a:xfrm>
            <a:off x="4543425" y="3544888"/>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4</a:t>
            </a:r>
          </a:p>
        </p:txBody>
      </p:sp>
      <p:sp>
        <p:nvSpPr>
          <p:cNvPr id="23" name="TextBox 22"/>
          <p:cNvSpPr txBox="1">
            <a:spLocks noChangeArrowheads="1"/>
          </p:cNvSpPr>
          <p:nvPr/>
        </p:nvSpPr>
        <p:spPr bwMode="auto">
          <a:xfrm>
            <a:off x="4038600" y="5334000"/>
            <a:ext cx="335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000" b="1">
                <a:solidFill>
                  <a:srgbClr val="FF0000"/>
                </a:solidFill>
              </a:rPr>
              <a:t>git checkout master</a:t>
            </a:r>
          </a:p>
          <a:p>
            <a:pPr>
              <a:buFontTx/>
              <a:buAutoNum type="arabicPeriod"/>
            </a:pPr>
            <a:r>
              <a:rPr lang="en-US" altLang="en-US" sz="2000" b="1">
                <a:solidFill>
                  <a:srgbClr val="FF0000"/>
                </a:solidFill>
              </a:rPr>
              <a:t>git checkout –b hotfix</a:t>
            </a:r>
          </a:p>
          <a:p>
            <a:pPr>
              <a:buFontTx/>
              <a:buAutoNum type="arabicPeriod"/>
            </a:pPr>
            <a:r>
              <a:rPr lang="en-US" altLang="en-US" sz="2000" b="1">
                <a:solidFill>
                  <a:srgbClr val="FF0000"/>
                </a:solidFill>
              </a:rPr>
              <a:t>git commit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2000"/>
                                        <p:tgtEl>
                                          <p:spTgt spid="14"/>
                                        </p:tgtEl>
                                      </p:cBhvr>
                                    </p:animEffect>
                                  </p:childTnLst>
                                </p:cTn>
                              </p:par>
                              <p:par>
                                <p:cTn id="31" presetID="21" presetClass="entr" presetSubtype="1"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heel(1)">
                                      <p:cBhvr>
                                        <p:cTn id="33" dur="1000"/>
                                        <p:tgtEl>
                                          <p:spTgt spid="6"/>
                                        </p:tgtEl>
                                      </p:cBhvr>
                                    </p:animEffect>
                                  </p:childTnLst>
                                </p:cTn>
                              </p:par>
                              <p:par>
                                <p:cTn id="34" presetID="21" presetClass="entr" presetSubtype="1"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heel(1)">
                                      <p:cBhvr>
                                        <p:cTn id="36" dur="20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par>
                                <p:cTn id="49" presetID="21" presetClass="entr" presetSubtype="1"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heel(1)">
                                      <p:cBhvr>
                                        <p:cTn id="51" dur="10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fltVal val="0"/>
                                          </p:val>
                                        </p:tav>
                                        <p:tav tm="100000">
                                          <p:val>
                                            <p:strVal val="#ppt_h"/>
                                          </p:val>
                                        </p:tav>
                                      </p:tavLst>
                                    </p:anim>
                                    <p:animEffect transition="in" filter="fade">
                                      <p:cBhvr>
                                        <p:cTn id="58" dur="500"/>
                                        <p:tgtEl>
                                          <p:spTgt spid="2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heel(1)">
                                      <p:cBhvr>
                                        <p:cTn id="63" dur="2000"/>
                                        <p:tgtEl>
                                          <p:spTgt spid="22"/>
                                        </p:tgtEl>
                                      </p:cBhvr>
                                    </p:animEffect>
                                  </p:childTnLst>
                                </p:cTn>
                              </p:par>
                              <p:par>
                                <p:cTn id="64" presetID="21" presetClass="entr" presetSubtype="1"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heel(1)">
                                      <p:cBhvr>
                                        <p:cTn id="66"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9" grpId="0" animBg="1"/>
      <p:bldP spid="20"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EF7AE08-68AF-405F-9534-950DA7887CBC}" type="slidenum">
              <a:rPr lang="uk-UA" altLang="en-US" smtClean="0">
                <a:solidFill>
                  <a:srgbClr val="017EB8"/>
                </a:solidFill>
                <a:latin typeface="Segoe UI" panose="020B0502040204020203" pitchFamily="34" charset="0"/>
              </a:rPr>
              <a:pPr/>
              <a:t>16</a:t>
            </a:fld>
            <a:endParaRPr lang="uk-UA" altLang="en-US">
              <a:solidFill>
                <a:srgbClr val="017EB8"/>
              </a:solidFill>
              <a:latin typeface="Segoe UI" panose="020B0502040204020203" pitchFamily="34" charset="0"/>
            </a:endParaRPr>
          </a:p>
        </p:txBody>
      </p:sp>
      <p:sp>
        <p:nvSpPr>
          <p:cNvPr id="35843" name="Title 4"/>
          <p:cNvSpPr>
            <a:spLocks noGrp="1"/>
          </p:cNvSpPr>
          <p:nvPr>
            <p:ph type="title"/>
          </p:nvPr>
        </p:nvSpPr>
        <p:spPr/>
        <p:txBody>
          <a:bodyPr/>
          <a:lstStyle/>
          <a:p>
            <a:r>
              <a:rPr lang="en-US" altLang="en-US" sz="3600"/>
              <a:t>Merging</a:t>
            </a:r>
          </a:p>
        </p:txBody>
      </p:sp>
      <p:sp>
        <p:nvSpPr>
          <p:cNvPr id="6" name="Oval 5"/>
          <p:cNvSpPr/>
          <p:nvPr/>
        </p:nvSpPr>
        <p:spPr>
          <a:xfrm>
            <a:off x="860425" y="927100"/>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5</a:t>
            </a:r>
          </a:p>
        </p:txBody>
      </p:sp>
      <p:pic>
        <p:nvPicPr>
          <p:cNvPr id="3584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898525"/>
            <a:ext cx="28702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Box 7"/>
          <p:cNvSpPr txBox="1">
            <a:spLocks noChangeArrowheads="1"/>
          </p:cNvSpPr>
          <p:nvPr/>
        </p:nvSpPr>
        <p:spPr bwMode="auto">
          <a:xfrm>
            <a:off x="533400" y="2743200"/>
            <a:ext cx="309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000" b="1">
                <a:solidFill>
                  <a:srgbClr val="FF0000"/>
                </a:solidFill>
              </a:rPr>
              <a:t>git checkout master</a:t>
            </a:r>
          </a:p>
          <a:p>
            <a:pPr>
              <a:buFontTx/>
              <a:buAutoNum type="arabicPeriod"/>
            </a:pPr>
            <a:r>
              <a:rPr lang="en-US" altLang="en-US" sz="2000" b="1">
                <a:solidFill>
                  <a:srgbClr val="FF0000"/>
                </a:solidFill>
              </a:rPr>
              <a:t>git merge hotfix</a:t>
            </a:r>
          </a:p>
        </p:txBody>
      </p:sp>
      <p:pic>
        <p:nvPicPr>
          <p:cNvPr id="35847" name="Picture 8"/>
          <p:cNvPicPr>
            <a:picLocks noChangeAspect="1"/>
          </p:cNvPicPr>
          <p:nvPr/>
        </p:nvPicPr>
        <p:blipFill>
          <a:blip r:embed="rId4">
            <a:extLst>
              <a:ext uri="{28A0092B-C50C-407E-A947-70E740481C1C}">
                <a14:useLocalDpi xmlns:a14="http://schemas.microsoft.com/office/drawing/2010/main" val="0"/>
              </a:ext>
            </a:extLst>
          </a:blip>
          <a:srcRect l="36102"/>
          <a:stretch>
            <a:fillRect/>
          </a:stretch>
        </p:blipFill>
        <p:spPr bwMode="auto">
          <a:xfrm>
            <a:off x="5354638" y="927100"/>
            <a:ext cx="3267075"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5026025" y="927100"/>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6</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l="34018"/>
          <a:stretch>
            <a:fillRect/>
          </a:stretch>
        </p:blipFill>
        <p:spPr bwMode="auto">
          <a:xfrm>
            <a:off x="1730375" y="4219575"/>
            <a:ext cx="2868613"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a:xfrm>
            <a:off x="865188" y="4219575"/>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7</a:t>
            </a:r>
          </a:p>
        </p:txBody>
      </p:sp>
      <p:sp>
        <p:nvSpPr>
          <p:cNvPr id="38923" name="TextBox 12"/>
          <p:cNvSpPr txBox="1">
            <a:spLocks noChangeArrowheads="1"/>
          </p:cNvSpPr>
          <p:nvPr/>
        </p:nvSpPr>
        <p:spPr bwMode="auto">
          <a:xfrm>
            <a:off x="4191000" y="5562600"/>
            <a:ext cx="2516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000" b="1">
                <a:solidFill>
                  <a:srgbClr val="FF0000"/>
                </a:solidFill>
              </a:rPr>
              <a:t>git merge iss53</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923"/>
                                        </p:tgtEl>
                                        <p:attrNameLst>
                                          <p:attrName>style.visibility</p:attrName>
                                        </p:attrNameLst>
                                      </p:cBhvr>
                                      <p:to>
                                        <p:strVal val="visible"/>
                                      </p:to>
                                    </p:set>
                                    <p:anim calcmode="lin" valueType="num">
                                      <p:cBhvr>
                                        <p:cTn id="7" dur="500" fill="hold"/>
                                        <p:tgtEl>
                                          <p:spTgt spid="38923"/>
                                        </p:tgtEl>
                                        <p:attrNameLst>
                                          <p:attrName>ppt_w</p:attrName>
                                        </p:attrNameLst>
                                      </p:cBhvr>
                                      <p:tavLst>
                                        <p:tav tm="0">
                                          <p:val>
                                            <p:fltVal val="0"/>
                                          </p:val>
                                        </p:tav>
                                        <p:tav tm="100000">
                                          <p:val>
                                            <p:strVal val="#ppt_w"/>
                                          </p:val>
                                        </p:tav>
                                      </p:tavLst>
                                    </p:anim>
                                    <p:anim calcmode="lin" valueType="num">
                                      <p:cBhvr>
                                        <p:cTn id="8" dur="500" fill="hold"/>
                                        <p:tgtEl>
                                          <p:spTgt spid="38923"/>
                                        </p:tgtEl>
                                        <p:attrNameLst>
                                          <p:attrName>ppt_h</p:attrName>
                                        </p:attrNameLst>
                                      </p:cBhvr>
                                      <p:tavLst>
                                        <p:tav tm="0">
                                          <p:val>
                                            <p:fltVal val="0"/>
                                          </p:val>
                                        </p:tav>
                                        <p:tav tm="100000">
                                          <p:val>
                                            <p:strVal val="#ppt_h"/>
                                          </p:val>
                                        </p:tav>
                                      </p:tavLst>
                                    </p:anim>
                                    <p:animEffect transition="in" filter="fade">
                                      <p:cBhvr>
                                        <p:cTn id="9" dur="500"/>
                                        <p:tgtEl>
                                          <p:spTgt spid="389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1)">
                                      <p:cBhvr>
                                        <p:cTn id="14" dur="1000"/>
                                        <p:tgtEl>
                                          <p:spTgt spid="12"/>
                                        </p:tgtEl>
                                      </p:cBhvr>
                                    </p:animEffect>
                                  </p:childTnLst>
                                </p:cTn>
                              </p:par>
                              <p:par>
                                <p:cTn id="15" presetID="21" presetClass="entr" presetSubtype="1"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89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6" descr="http://agilewarrior.files.wordpress.com/2012/04/git-workflow.png?w=500&amp;h=4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06500"/>
            <a:ext cx="57531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p:cNvSpPr>
            <a:spLocks noGrp="1"/>
          </p:cNvSpPr>
          <p:nvPr>
            <p:ph type="title"/>
          </p:nvPr>
        </p:nvSpPr>
        <p:spPr>
          <a:xfrm>
            <a:off x="514350" y="228600"/>
            <a:ext cx="8229600" cy="1143000"/>
          </a:xfrm>
        </p:spPr>
        <p:txBody>
          <a:bodyPr/>
          <a:lstStyle/>
          <a:p>
            <a:r>
              <a:rPr lang="en-US" altLang="en-US" sz="3200"/>
              <a:t>Team player / issue / bug fix philosophy</a:t>
            </a:r>
            <a:br>
              <a:rPr lang="en-US" altLang="en-US" sz="3200"/>
            </a:br>
            <a:endParaRPr lang="uk-UA" altLang="en-US" sz="320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90600" y="685800"/>
          <a:ext cx="7696200" cy="519113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795">
                <a:tc>
                  <a:txBody>
                    <a:bodyPr/>
                    <a:lstStyle/>
                    <a:p>
                      <a:r>
                        <a:rPr lang="en-US" sz="1800" dirty="0"/>
                        <a:t>Command syntax</a:t>
                      </a:r>
                      <a:endParaRPr lang="uk-UA" sz="1800" dirty="0"/>
                    </a:p>
                  </a:txBody>
                  <a:tcPr marT="45714" marB="45714"/>
                </a:tc>
                <a:tc>
                  <a:txBody>
                    <a:bodyPr/>
                    <a:lstStyle/>
                    <a:p>
                      <a:r>
                        <a:rPr lang="en-US" sz="1800" dirty="0"/>
                        <a:t>Description</a:t>
                      </a:r>
                      <a:endParaRPr lang="uk-UA" sz="1800" dirty="0"/>
                    </a:p>
                  </a:txBody>
                  <a:tcPr marT="45714" marB="45714"/>
                </a:tc>
                <a:extLst>
                  <a:ext uri="{0D108BD9-81ED-4DB2-BD59-A6C34878D82A}">
                    <a16:rowId xmlns:a16="http://schemas.microsoft.com/office/drawing/2014/main" val="10000"/>
                  </a:ext>
                </a:extLst>
              </a:tr>
              <a:tr h="370795">
                <a:tc>
                  <a:txBody>
                    <a:bodyPr/>
                    <a:lstStyle/>
                    <a:p>
                      <a:r>
                        <a:rPr lang="en-US" sz="1800" dirty="0" err="1"/>
                        <a:t>git</a:t>
                      </a:r>
                      <a:r>
                        <a:rPr lang="en-US" sz="1800" dirty="0"/>
                        <a:t> </a:t>
                      </a:r>
                      <a:r>
                        <a:rPr lang="en-US" sz="1800" dirty="0" err="1"/>
                        <a:t>init</a:t>
                      </a:r>
                      <a:endParaRPr lang="uk-UA" sz="1800" dirty="0"/>
                    </a:p>
                  </a:txBody>
                  <a:tcPr marT="45714" marB="45714"/>
                </a:tc>
                <a:tc>
                  <a:txBody>
                    <a:bodyPr/>
                    <a:lstStyle/>
                    <a:p>
                      <a:r>
                        <a:rPr lang="en-US" sz="1800" dirty="0"/>
                        <a:t>initializes a new repository</a:t>
                      </a:r>
                      <a:endParaRPr lang="uk-UA" sz="1800" dirty="0"/>
                    </a:p>
                  </a:txBody>
                  <a:tcPr marT="45714" marB="45714"/>
                </a:tc>
                <a:extLst>
                  <a:ext uri="{0D108BD9-81ED-4DB2-BD59-A6C34878D82A}">
                    <a16:rowId xmlns:a16="http://schemas.microsoft.com/office/drawing/2014/main" val="10001"/>
                  </a:ext>
                </a:extLst>
              </a:tr>
              <a:tr h="370795">
                <a:tc>
                  <a:txBody>
                    <a:bodyPr/>
                    <a:lstStyle/>
                    <a:p>
                      <a:r>
                        <a:rPr lang="en-US" sz="1800" dirty="0" err="1"/>
                        <a:t>git</a:t>
                      </a:r>
                      <a:r>
                        <a:rPr lang="en-US" sz="1800" dirty="0"/>
                        <a:t> clone</a:t>
                      </a:r>
                      <a:endParaRPr lang="uk-UA" sz="1800" dirty="0"/>
                    </a:p>
                  </a:txBody>
                  <a:tcPr marT="45714" marB="45714"/>
                </a:tc>
                <a:tc>
                  <a:txBody>
                    <a:bodyPr/>
                    <a:lstStyle/>
                    <a:p>
                      <a:r>
                        <a:rPr lang="en-US" sz="1800" dirty="0"/>
                        <a:t>create a working copy of a local repository</a:t>
                      </a:r>
                      <a:endParaRPr lang="uk-UA" sz="1800" dirty="0"/>
                    </a:p>
                  </a:txBody>
                  <a:tcPr marT="45714" marB="45714"/>
                </a:tc>
                <a:extLst>
                  <a:ext uri="{0D108BD9-81ED-4DB2-BD59-A6C34878D82A}">
                    <a16:rowId xmlns:a16="http://schemas.microsoft.com/office/drawing/2014/main" val="10002"/>
                  </a:ext>
                </a:extLst>
              </a:tr>
              <a:tr h="370795">
                <a:tc>
                  <a:txBody>
                    <a:bodyPr/>
                    <a:lstStyle/>
                    <a:p>
                      <a:r>
                        <a:rPr lang="en-US" sz="1800" dirty="0" err="1"/>
                        <a:t>git</a:t>
                      </a:r>
                      <a:r>
                        <a:rPr lang="en-US" sz="1800" dirty="0"/>
                        <a:t> add</a:t>
                      </a:r>
                      <a:endParaRPr lang="uk-UA" sz="1800" dirty="0"/>
                    </a:p>
                  </a:txBody>
                  <a:tcPr marT="45714" marB="45714"/>
                </a:tc>
                <a:tc>
                  <a:txBody>
                    <a:bodyPr/>
                    <a:lstStyle/>
                    <a:p>
                      <a:r>
                        <a:rPr lang="en-US" sz="1800" dirty="0"/>
                        <a:t>stages files ( adds to index )</a:t>
                      </a:r>
                      <a:endParaRPr lang="uk-UA" sz="1800" dirty="0"/>
                    </a:p>
                  </a:txBody>
                  <a:tcPr marT="45714" marB="45714"/>
                </a:tc>
                <a:extLst>
                  <a:ext uri="{0D108BD9-81ED-4DB2-BD59-A6C34878D82A}">
                    <a16:rowId xmlns:a16="http://schemas.microsoft.com/office/drawing/2014/main" val="10003"/>
                  </a:ext>
                </a:extLst>
              </a:tr>
              <a:tr h="370795">
                <a:tc>
                  <a:txBody>
                    <a:bodyPr/>
                    <a:lstStyle/>
                    <a:p>
                      <a:r>
                        <a:rPr lang="en-US" sz="1800" dirty="0" err="1"/>
                        <a:t>git</a:t>
                      </a:r>
                      <a:r>
                        <a:rPr lang="en-US" sz="1800" dirty="0"/>
                        <a:t> status</a:t>
                      </a:r>
                      <a:endParaRPr lang="uk-UA" sz="1800" dirty="0"/>
                    </a:p>
                  </a:txBody>
                  <a:tcPr marT="45714" marB="45714"/>
                </a:tc>
                <a:tc>
                  <a:txBody>
                    <a:bodyPr/>
                    <a:lstStyle/>
                    <a:p>
                      <a:r>
                        <a:rPr lang="en-US" sz="1800" dirty="0"/>
                        <a:t>shows status of current branch</a:t>
                      </a:r>
                      <a:endParaRPr lang="uk-UA" sz="1800" dirty="0"/>
                    </a:p>
                  </a:txBody>
                  <a:tcPr marT="45714" marB="45714"/>
                </a:tc>
                <a:extLst>
                  <a:ext uri="{0D108BD9-81ED-4DB2-BD59-A6C34878D82A}">
                    <a16:rowId xmlns:a16="http://schemas.microsoft.com/office/drawing/2014/main" val="10004"/>
                  </a:ext>
                </a:extLst>
              </a:tr>
              <a:tr h="370795">
                <a:tc>
                  <a:txBody>
                    <a:bodyPr/>
                    <a:lstStyle/>
                    <a:p>
                      <a:r>
                        <a:rPr lang="en-US" sz="1800" dirty="0" err="1"/>
                        <a:t>git</a:t>
                      </a:r>
                      <a:r>
                        <a:rPr lang="en-US" sz="1800" dirty="0"/>
                        <a:t> commit</a:t>
                      </a:r>
                      <a:endParaRPr lang="uk-UA" sz="1800" dirty="0"/>
                    </a:p>
                  </a:txBody>
                  <a:tcPr marT="45714" marB="45714"/>
                </a:tc>
                <a:tc>
                  <a:txBody>
                    <a:bodyPr/>
                    <a:lstStyle/>
                    <a:p>
                      <a:r>
                        <a:rPr lang="en-US" sz="1800" dirty="0"/>
                        <a:t>commits staged files</a:t>
                      </a:r>
                      <a:endParaRPr lang="uk-UA" sz="1800" dirty="0"/>
                    </a:p>
                  </a:txBody>
                  <a:tcPr marT="45714" marB="45714"/>
                </a:tc>
                <a:extLst>
                  <a:ext uri="{0D108BD9-81ED-4DB2-BD59-A6C34878D82A}">
                    <a16:rowId xmlns:a16="http://schemas.microsoft.com/office/drawing/2014/main" val="10005"/>
                  </a:ext>
                </a:extLst>
              </a:tr>
              <a:tr h="370795">
                <a:tc>
                  <a:txBody>
                    <a:bodyPr/>
                    <a:lstStyle/>
                    <a:p>
                      <a:r>
                        <a:rPr lang="en-US" sz="1800" dirty="0" err="1"/>
                        <a:t>git</a:t>
                      </a:r>
                      <a:r>
                        <a:rPr lang="en-US" sz="1800" dirty="0"/>
                        <a:t> branch</a:t>
                      </a:r>
                      <a:endParaRPr lang="uk-UA" sz="1800" dirty="0"/>
                    </a:p>
                  </a:txBody>
                  <a:tcPr marT="45714" marB="45714"/>
                </a:tc>
                <a:tc>
                  <a:txBody>
                    <a:bodyPr/>
                    <a:lstStyle/>
                    <a:p>
                      <a:r>
                        <a:rPr lang="en-US" sz="1800" dirty="0"/>
                        <a:t>shows current branches</a:t>
                      </a:r>
                    </a:p>
                  </a:txBody>
                  <a:tcPr marT="45714" marB="45714"/>
                </a:tc>
                <a:extLst>
                  <a:ext uri="{0D108BD9-81ED-4DB2-BD59-A6C34878D82A}">
                    <a16:rowId xmlns:a16="http://schemas.microsoft.com/office/drawing/2014/main" val="10006"/>
                  </a:ext>
                </a:extLst>
              </a:tr>
              <a:tr h="370795">
                <a:tc>
                  <a:txBody>
                    <a:bodyPr/>
                    <a:lstStyle/>
                    <a:p>
                      <a:r>
                        <a:rPr lang="en-US" sz="1800" dirty="0" err="1"/>
                        <a:t>git</a:t>
                      </a:r>
                      <a:r>
                        <a:rPr lang="en-US" sz="1800" dirty="0"/>
                        <a:t> branch [branch]</a:t>
                      </a:r>
                      <a:endParaRPr lang="uk-UA" sz="1800" dirty="0"/>
                    </a:p>
                  </a:txBody>
                  <a:tcPr marT="45714" marB="45714"/>
                </a:tc>
                <a:tc>
                  <a:txBody>
                    <a:bodyPr/>
                    <a:lstStyle/>
                    <a:p>
                      <a:r>
                        <a:rPr lang="en-US" sz="1800" dirty="0"/>
                        <a:t>creates new topic branch</a:t>
                      </a:r>
                    </a:p>
                  </a:txBody>
                  <a:tcPr marT="45714" marB="45714"/>
                </a:tc>
                <a:extLst>
                  <a:ext uri="{0D108BD9-81ED-4DB2-BD59-A6C34878D82A}">
                    <a16:rowId xmlns:a16="http://schemas.microsoft.com/office/drawing/2014/main" val="10007"/>
                  </a:ext>
                </a:extLst>
              </a:tr>
              <a:tr h="370795">
                <a:tc>
                  <a:txBody>
                    <a:bodyPr/>
                    <a:lstStyle/>
                    <a:p>
                      <a:r>
                        <a:rPr lang="en-US" sz="1800" dirty="0" err="1"/>
                        <a:t>git</a:t>
                      </a:r>
                      <a:r>
                        <a:rPr lang="en-US" sz="1800" dirty="0"/>
                        <a:t> checkout [branch]</a:t>
                      </a:r>
                      <a:endParaRPr lang="uk-UA" sz="1800" dirty="0"/>
                    </a:p>
                  </a:txBody>
                  <a:tcPr marT="45714" marB="45714"/>
                </a:tc>
                <a:tc>
                  <a:txBody>
                    <a:bodyPr/>
                    <a:lstStyle/>
                    <a:p>
                      <a:r>
                        <a:rPr lang="en-US" sz="1800" dirty="0"/>
                        <a:t>switches HEAD to specified branch</a:t>
                      </a:r>
                    </a:p>
                  </a:txBody>
                  <a:tcPr marT="45714" marB="45714"/>
                </a:tc>
                <a:extLst>
                  <a:ext uri="{0D108BD9-81ED-4DB2-BD59-A6C34878D82A}">
                    <a16:rowId xmlns:a16="http://schemas.microsoft.com/office/drawing/2014/main" val="10008"/>
                  </a:ext>
                </a:extLst>
              </a:tr>
              <a:tr h="370795">
                <a:tc>
                  <a:txBody>
                    <a:bodyPr/>
                    <a:lstStyle/>
                    <a:p>
                      <a:r>
                        <a:rPr lang="en-US" sz="1800" dirty="0" err="1"/>
                        <a:t>git</a:t>
                      </a:r>
                      <a:r>
                        <a:rPr lang="en-US" sz="1800" dirty="0"/>
                        <a:t> merge [branch]</a:t>
                      </a:r>
                      <a:endParaRPr lang="uk-UA" sz="1800" dirty="0"/>
                    </a:p>
                  </a:txBody>
                  <a:tcPr marT="45714" marB="45714"/>
                </a:tc>
                <a:tc>
                  <a:txBody>
                    <a:bodyPr/>
                    <a:lstStyle/>
                    <a:p>
                      <a:r>
                        <a:rPr lang="en-US" sz="1800" dirty="0"/>
                        <a:t>merges [branch] with current branch</a:t>
                      </a:r>
                    </a:p>
                  </a:txBody>
                  <a:tcPr marT="45714" marB="45714"/>
                </a:tc>
                <a:extLst>
                  <a:ext uri="{0D108BD9-81ED-4DB2-BD59-A6C34878D82A}">
                    <a16:rowId xmlns:a16="http://schemas.microsoft.com/office/drawing/2014/main" val="10009"/>
                  </a:ext>
                </a:extLst>
              </a:tr>
              <a:tr h="370795">
                <a:tc>
                  <a:txBody>
                    <a:bodyPr/>
                    <a:lstStyle/>
                    <a:p>
                      <a:r>
                        <a:rPr lang="en-US" sz="1800" dirty="0" err="1"/>
                        <a:t>git</a:t>
                      </a:r>
                      <a:r>
                        <a:rPr lang="en-US" sz="1800" dirty="0"/>
                        <a:t> diff</a:t>
                      </a:r>
                      <a:endParaRPr lang="uk-UA" sz="1800" dirty="0"/>
                    </a:p>
                  </a:txBody>
                  <a:tcPr marT="45714" marB="45714"/>
                </a:tc>
                <a:tc>
                  <a:txBody>
                    <a:bodyPr/>
                    <a:lstStyle/>
                    <a:p>
                      <a:r>
                        <a:rPr lang="en-US" sz="1800" dirty="0"/>
                        <a:t>shows diff of </a:t>
                      </a:r>
                      <a:r>
                        <a:rPr lang="en-US" sz="1800" dirty="0" err="1"/>
                        <a:t>unstaged</a:t>
                      </a:r>
                      <a:r>
                        <a:rPr lang="en-US" sz="1800" dirty="0"/>
                        <a:t> changes</a:t>
                      </a:r>
                    </a:p>
                  </a:txBody>
                  <a:tcPr marT="45714" marB="45714"/>
                </a:tc>
                <a:extLst>
                  <a:ext uri="{0D108BD9-81ED-4DB2-BD59-A6C34878D82A}">
                    <a16:rowId xmlns:a16="http://schemas.microsoft.com/office/drawing/2014/main" val="10010"/>
                  </a:ext>
                </a:extLst>
              </a:tr>
              <a:tr h="370795">
                <a:tc>
                  <a:txBody>
                    <a:bodyPr/>
                    <a:lstStyle/>
                    <a:p>
                      <a:r>
                        <a:rPr lang="en-US" sz="1800" dirty="0" err="1"/>
                        <a:t>git</a:t>
                      </a:r>
                      <a:r>
                        <a:rPr lang="en-US" sz="1800" dirty="0"/>
                        <a:t> log</a:t>
                      </a:r>
                      <a:endParaRPr lang="uk-UA" sz="1800" dirty="0"/>
                    </a:p>
                  </a:txBody>
                  <a:tcPr marT="45714" marB="45714"/>
                </a:tc>
                <a:tc>
                  <a:txBody>
                    <a:bodyPr/>
                    <a:lstStyle/>
                    <a:p>
                      <a:r>
                        <a:rPr lang="en-US" sz="1800" dirty="0"/>
                        <a:t>shows history on current branch</a:t>
                      </a:r>
                    </a:p>
                  </a:txBody>
                  <a:tcPr marT="45714" marB="45714"/>
                </a:tc>
                <a:extLst>
                  <a:ext uri="{0D108BD9-81ED-4DB2-BD59-A6C34878D82A}">
                    <a16:rowId xmlns:a16="http://schemas.microsoft.com/office/drawing/2014/main" val="10011"/>
                  </a:ext>
                </a:extLst>
              </a:tr>
              <a:tr h="370795">
                <a:tc>
                  <a:txBody>
                    <a:bodyPr/>
                    <a:lstStyle/>
                    <a:p>
                      <a:r>
                        <a:rPr lang="en-US" sz="1800" dirty="0" err="1"/>
                        <a:t>git</a:t>
                      </a:r>
                      <a:r>
                        <a:rPr lang="en-US" sz="1800" dirty="0"/>
                        <a:t> push</a:t>
                      </a:r>
                      <a:endParaRPr lang="uk-UA" sz="1800" dirty="0"/>
                    </a:p>
                  </a:txBody>
                  <a:tcPr marT="45714" marB="45714"/>
                </a:tc>
                <a:tc>
                  <a:txBody>
                    <a:bodyPr/>
                    <a:lstStyle/>
                    <a:p>
                      <a:r>
                        <a:rPr lang="en-US" sz="1800" dirty="0"/>
                        <a:t>send changes to remote repository</a:t>
                      </a:r>
                    </a:p>
                  </a:txBody>
                  <a:tcPr marT="45714" marB="45714"/>
                </a:tc>
                <a:extLst>
                  <a:ext uri="{0D108BD9-81ED-4DB2-BD59-A6C34878D82A}">
                    <a16:rowId xmlns:a16="http://schemas.microsoft.com/office/drawing/2014/main" val="10012"/>
                  </a:ext>
                </a:extLst>
              </a:tr>
              <a:tr h="370795">
                <a:tc>
                  <a:txBody>
                    <a:bodyPr/>
                    <a:lstStyle/>
                    <a:p>
                      <a:r>
                        <a:rPr lang="en-US" sz="1800" dirty="0" err="1"/>
                        <a:t>git</a:t>
                      </a:r>
                      <a:r>
                        <a:rPr lang="en-US" sz="1800" dirty="0"/>
                        <a:t> pull</a:t>
                      </a:r>
                      <a:endParaRPr lang="uk-UA" sz="1800" dirty="0"/>
                    </a:p>
                  </a:txBody>
                  <a:tcPr marT="45714" marB="45714"/>
                </a:tc>
                <a:tc>
                  <a:txBody>
                    <a:bodyPr/>
                    <a:lstStyle/>
                    <a:p>
                      <a:r>
                        <a:rPr lang="en-US" sz="1800" dirty="0"/>
                        <a:t>fetch and merge changes on the remote server</a:t>
                      </a:r>
                    </a:p>
                  </a:txBody>
                  <a:tcPr marT="45714" marB="45714"/>
                </a:tc>
                <a:extLst>
                  <a:ext uri="{0D108BD9-81ED-4DB2-BD59-A6C34878D82A}">
                    <a16:rowId xmlns:a16="http://schemas.microsoft.com/office/drawing/2014/main" val="10013"/>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71463" y="344488"/>
            <a:ext cx="8675687" cy="525462"/>
          </a:xfrm>
        </p:spPr>
        <p:txBody>
          <a:bodyPr/>
          <a:lstStyle/>
          <a:p>
            <a:r>
              <a:rPr lang="en-US" altLang="en-US"/>
              <a:t>References and Sources</a:t>
            </a:r>
            <a:endParaRPr lang="uk-UA" altLang="en-US"/>
          </a:p>
        </p:txBody>
      </p:sp>
      <p:sp>
        <p:nvSpPr>
          <p:cNvPr id="3" name="Text Placeholder 2"/>
          <p:cNvSpPr>
            <a:spLocks noGrp="1"/>
          </p:cNvSpPr>
          <p:nvPr>
            <p:ph type="body" sz="quarter" idx="10"/>
          </p:nvPr>
        </p:nvSpPr>
        <p:spPr>
          <a:xfrm>
            <a:off x="271463" y="1233488"/>
            <a:ext cx="8674100" cy="4391025"/>
          </a:xfrm>
        </p:spPr>
        <p:txBody>
          <a:bodyPr/>
          <a:lstStyle/>
          <a:p>
            <a:pPr marL="457200" indent="-457200">
              <a:buClr>
                <a:schemeClr val="tx2"/>
              </a:buClr>
              <a:buFont typeface="+mj-lt"/>
              <a:buAutoNum type="arabicPeriod"/>
              <a:defRPr/>
            </a:pPr>
            <a:r>
              <a:rPr lang="en-US" sz="2800" dirty="0">
                <a:hlinkClick r:id="rId2"/>
              </a:rPr>
              <a:t>https://github.com/</a:t>
            </a:r>
            <a:r>
              <a:rPr lang="en-US" sz="2800" dirty="0"/>
              <a:t> - link to </a:t>
            </a:r>
            <a:r>
              <a:rPr lang="en-US" sz="2800" dirty="0" err="1"/>
              <a:t>Git</a:t>
            </a:r>
            <a:r>
              <a:rPr lang="en-US" sz="2800" dirty="0"/>
              <a:t> repository</a:t>
            </a:r>
            <a:endParaRPr lang="en-US" sz="2800" dirty="0">
              <a:hlinkClick r:id="rId2"/>
            </a:endParaRPr>
          </a:p>
          <a:p>
            <a:pPr marL="457200" indent="-457200">
              <a:buClr>
                <a:schemeClr val="tx2"/>
              </a:buClr>
              <a:buFont typeface="+mj-lt"/>
              <a:buAutoNum type="arabicPeriod"/>
              <a:defRPr/>
            </a:pPr>
            <a:r>
              <a:rPr lang="en-US" sz="2800" dirty="0">
                <a:hlinkClick r:id="rId2"/>
              </a:rPr>
              <a:t>https://git-scm.com/book/en/v2</a:t>
            </a:r>
            <a:r>
              <a:rPr lang="en-US" sz="2800" dirty="0"/>
              <a:t> - original documentation from </a:t>
            </a:r>
            <a:r>
              <a:rPr lang="en-US" sz="2800" dirty="0" err="1"/>
              <a:t>Git</a:t>
            </a:r>
            <a:r>
              <a:rPr lang="en-US" sz="2800" dirty="0"/>
              <a:t> team</a:t>
            </a:r>
          </a:p>
          <a:p>
            <a:pPr marL="0" indent="0">
              <a:buClr>
                <a:schemeClr val="tx2"/>
              </a:buClr>
              <a:buNone/>
              <a:defRPr/>
            </a:pPr>
            <a:r>
              <a:rPr lang="en-US" sz="2800" dirty="0"/>
              <a:t> </a:t>
            </a:r>
          </a:p>
          <a:p>
            <a:pPr marL="0" indent="0">
              <a:buNone/>
              <a:defRPr/>
            </a:pPr>
            <a:endParaRPr lang="en-US" dirty="0"/>
          </a:p>
          <a:p>
            <a:pPr marL="457200" indent="-457200">
              <a:buFont typeface="+mj-lt"/>
              <a:buAutoNum type="arabicPeriod"/>
              <a:defRPr/>
            </a:pPr>
            <a:endParaRPr lang="en-US" dirty="0"/>
          </a:p>
          <a:p>
            <a:pPr>
              <a:spcBef>
                <a:spcPts val="0"/>
              </a:spcBef>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71463" y="344488"/>
            <a:ext cx="8675687" cy="525462"/>
          </a:xfrm>
        </p:spPr>
        <p:txBody>
          <a:bodyPr/>
          <a:lstStyle/>
          <a:p>
            <a:pPr eaLnBrk="1" hangingPunct="1"/>
            <a:r>
              <a:rPr lang="en-US" altLang="en-US"/>
              <a:t>Agenda</a:t>
            </a:r>
            <a:endParaRPr lang="uk-UA" altLang="en-US"/>
          </a:p>
        </p:txBody>
      </p:sp>
      <p:sp>
        <p:nvSpPr>
          <p:cNvPr id="13315" name="Content Placeholder 2"/>
          <p:cNvSpPr>
            <a:spLocks noGrp="1"/>
          </p:cNvSpPr>
          <p:nvPr>
            <p:ph type="body" sz="quarter" idx="10"/>
          </p:nvPr>
        </p:nvSpPr>
        <p:spPr>
          <a:xfrm>
            <a:off x="471488" y="1057275"/>
            <a:ext cx="8674100" cy="4962525"/>
          </a:xfrm>
        </p:spPr>
        <p:txBody>
          <a:bodyPr/>
          <a:lstStyle/>
          <a:p>
            <a:pPr>
              <a:spcBef>
                <a:spcPts val="300"/>
              </a:spcBef>
              <a:buClr>
                <a:schemeClr val="tx2"/>
              </a:buClr>
              <a:buFont typeface="Wingdings" panose="05000000000000000000" pitchFamily="2" charset="2"/>
              <a:buChar char="§"/>
              <a:defRPr/>
            </a:pPr>
            <a:r>
              <a:rPr lang="en-US" sz="2800" dirty="0"/>
              <a:t>Source Control Management (SCM)</a:t>
            </a:r>
          </a:p>
          <a:p>
            <a:pPr lvl="1">
              <a:spcBef>
                <a:spcPts val="300"/>
              </a:spcBef>
              <a:buClr>
                <a:schemeClr val="tx2"/>
              </a:buClr>
              <a:buFont typeface="Arial" panose="020B0604020202020204" pitchFamily="34" charset="0"/>
              <a:buChar char="•"/>
              <a:defRPr/>
            </a:pPr>
            <a:r>
              <a:rPr lang="en-US" sz="2400" dirty="0"/>
              <a:t>Fundamental Terms</a:t>
            </a:r>
          </a:p>
          <a:p>
            <a:pPr>
              <a:spcBef>
                <a:spcPts val="300"/>
              </a:spcBef>
              <a:buClr>
                <a:schemeClr val="tx2"/>
              </a:buClr>
              <a:buFont typeface="Wingdings" panose="05000000000000000000" pitchFamily="2" charset="2"/>
              <a:buChar char="§"/>
              <a:defRPr/>
            </a:pPr>
            <a:r>
              <a:rPr lang="en-US" sz="2800" dirty="0"/>
              <a:t>Types of Version Control Systems</a:t>
            </a:r>
          </a:p>
          <a:p>
            <a:pPr>
              <a:spcBef>
                <a:spcPts val="300"/>
              </a:spcBef>
              <a:buClr>
                <a:schemeClr val="tx2"/>
              </a:buClr>
              <a:buFont typeface="Wingdings" panose="05000000000000000000" pitchFamily="2" charset="2"/>
              <a:buChar char="§"/>
              <a:defRPr/>
            </a:pPr>
            <a:r>
              <a:rPr lang="en-US" sz="2800" dirty="0" err="1"/>
              <a:t>Git</a:t>
            </a:r>
            <a:endParaRPr lang="en-US" sz="2800" dirty="0"/>
          </a:p>
          <a:p>
            <a:pPr lvl="1">
              <a:spcBef>
                <a:spcPts val="300"/>
              </a:spcBef>
              <a:buClr>
                <a:schemeClr val="tx2"/>
              </a:buClr>
              <a:buFont typeface="Arial" panose="020B0604020202020204" pitchFamily="34" charset="0"/>
              <a:buChar char="•"/>
              <a:defRPr/>
            </a:pPr>
            <a:r>
              <a:rPr lang="en-US" sz="2400" dirty="0"/>
              <a:t>Before start</a:t>
            </a:r>
          </a:p>
          <a:p>
            <a:pPr lvl="1">
              <a:spcBef>
                <a:spcPts val="300"/>
              </a:spcBef>
              <a:buClr>
                <a:schemeClr val="tx2"/>
              </a:buClr>
              <a:buFont typeface="Arial" panose="020B0604020202020204" pitchFamily="34" charset="0"/>
              <a:buChar char="•"/>
              <a:defRPr/>
            </a:pPr>
            <a:r>
              <a:rPr lang="en-US" sz="2400" dirty="0"/>
              <a:t>Configuration</a:t>
            </a:r>
          </a:p>
          <a:p>
            <a:pPr lvl="1">
              <a:spcBef>
                <a:spcPts val="300"/>
              </a:spcBef>
              <a:buClr>
                <a:schemeClr val="tx2"/>
              </a:buClr>
              <a:buFont typeface="Arial" panose="020B0604020202020204" pitchFamily="34" charset="0"/>
              <a:buChar char="•"/>
              <a:defRPr/>
            </a:pPr>
            <a:r>
              <a:rPr lang="en-US" sz="2400" dirty="0"/>
              <a:t>Basics</a:t>
            </a:r>
          </a:p>
          <a:p>
            <a:pPr lvl="1">
              <a:spcBef>
                <a:spcPts val="300"/>
              </a:spcBef>
              <a:buClr>
                <a:schemeClr val="tx2"/>
              </a:buClr>
              <a:buFont typeface="Arial" panose="020B0604020202020204" pitchFamily="34" charset="0"/>
              <a:buChar char="•"/>
              <a:defRPr/>
            </a:pPr>
            <a:r>
              <a:rPr lang="en-US" sz="2400" dirty="0"/>
              <a:t>Work cycle</a:t>
            </a:r>
          </a:p>
          <a:p>
            <a:pPr lvl="1">
              <a:spcBef>
                <a:spcPts val="300"/>
              </a:spcBef>
              <a:buClr>
                <a:schemeClr val="tx2"/>
              </a:buClr>
              <a:buFont typeface="Arial" panose="020B0604020202020204" pitchFamily="34" charset="0"/>
              <a:buChar char="•"/>
              <a:defRPr/>
            </a:pPr>
            <a:r>
              <a:rPr lang="en-US" sz="2400" dirty="0"/>
              <a:t>Branches | Merging</a:t>
            </a:r>
          </a:p>
          <a:p>
            <a:pPr marL="457200" lvl="1" indent="-457200">
              <a:spcBef>
                <a:spcPts val="300"/>
              </a:spcBef>
              <a:buClr>
                <a:schemeClr val="tx2"/>
              </a:buClr>
              <a:buFont typeface="Wingdings" panose="05000000000000000000" pitchFamily="2" charset="2"/>
              <a:buChar char="§"/>
              <a:defRPr/>
            </a:pPr>
            <a:r>
              <a:rPr lang="en-US" sz="2800" dirty="0"/>
              <a:t>Practical tasks</a:t>
            </a:r>
          </a:p>
          <a:p>
            <a:pPr marL="457200" lvl="1" indent="-457200">
              <a:spcBef>
                <a:spcPts val="300"/>
              </a:spcBef>
              <a:buClr>
                <a:schemeClr val="tx2"/>
              </a:buClr>
              <a:buFont typeface="Wingdings" panose="05000000000000000000" pitchFamily="2" charset="2"/>
              <a:buChar char="§"/>
              <a:defRPr/>
            </a:pPr>
            <a:r>
              <a:rPr lang="en-US" sz="2800" dirty="0"/>
              <a:t>HomeWork</a:t>
            </a:r>
          </a:p>
          <a:p>
            <a:pPr marL="0" indent="0" eaLnBrk="1" hangingPunct="1">
              <a:spcBef>
                <a:spcPts val="300"/>
              </a:spcBef>
              <a:buFont typeface="Arial"/>
              <a:buNone/>
              <a:defRPr/>
            </a:pPr>
            <a:endParaRPr lang="en-US" altLang="en-US" sz="2800" dirty="0"/>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3163" y="1676400"/>
            <a:ext cx="2865437"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950913" y="2132013"/>
            <a:ext cx="7413625" cy="1325562"/>
          </a:xfrm>
        </p:spPr>
        <p:txBody>
          <a:bodyPr/>
          <a:lstStyle/>
          <a:p>
            <a:pPr eaLnBrk="1" hangingPunct="1"/>
            <a:r>
              <a:rPr lang="en-US" altLang="en-US"/>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71463" y="344488"/>
            <a:ext cx="8675687" cy="525462"/>
          </a:xfrm>
        </p:spPr>
        <p:txBody>
          <a:bodyPr/>
          <a:lstStyle/>
          <a:p>
            <a:pPr eaLnBrk="1" hangingPunct="1"/>
            <a:r>
              <a:rPr lang="en-US" altLang="en-US"/>
              <a:t>SCM</a:t>
            </a:r>
          </a:p>
        </p:txBody>
      </p:sp>
      <p:sp>
        <p:nvSpPr>
          <p:cNvPr id="16387" name="Text Placeholder 1"/>
          <p:cNvSpPr>
            <a:spLocks noGrp="1"/>
          </p:cNvSpPr>
          <p:nvPr>
            <p:ph type="body" sz="quarter" idx="10"/>
          </p:nvPr>
        </p:nvSpPr>
        <p:spPr>
          <a:xfrm>
            <a:off x="271463" y="1233488"/>
            <a:ext cx="5824537" cy="4391025"/>
          </a:xfrm>
        </p:spPr>
        <p:txBody>
          <a:bodyPr/>
          <a:lstStyle/>
          <a:p>
            <a:pPr marL="227013" indent="-227013" eaLnBrk="1" hangingPunct="1">
              <a:lnSpc>
                <a:spcPct val="150000"/>
              </a:lnSpc>
              <a:spcBef>
                <a:spcPct val="0"/>
              </a:spcBef>
              <a:buClr>
                <a:schemeClr val="tx2"/>
              </a:buClr>
              <a:buFont typeface="Wingdings" panose="05000000000000000000" pitchFamily="2" charset="2"/>
              <a:buChar char="§"/>
            </a:pPr>
            <a:r>
              <a:rPr lang="en-US" altLang="en-US" sz="2400" b="1">
                <a:solidFill>
                  <a:srgbClr val="FF0000"/>
                </a:solidFill>
              </a:rPr>
              <a:t>Revision control</a:t>
            </a:r>
            <a:r>
              <a:rPr lang="en-US" altLang="en-US" sz="2400"/>
              <a:t>, also known as </a:t>
            </a:r>
            <a:r>
              <a:rPr lang="en-US" altLang="en-US" sz="2400" b="1"/>
              <a:t>version control</a:t>
            </a:r>
            <a:r>
              <a:rPr lang="en-US" altLang="en-US" sz="2400"/>
              <a:t> and </a:t>
            </a:r>
            <a:r>
              <a:rPr lang="en-US" altLang="en-US" sz="2400" b="1"/>
              <a:t>source control</a:t>
            </a:r>
            <a:r>
              <a:rPr lang="en-US" altLang="en-US" sz="2400"/>
              <a:t> (and an aspect of software configuration management), is the management of changes to documents, computer programs, large web sites, and other collections of information.</a:t>
            </a:r>
          </a:p>
          <a:p>
            <a:pPr marL="227013" indent="-227013" eaLnBrk="1" hangingPunct="1">
              <a:spcBef>
                <a:spcPts val="600"/>
              </a:spcBef>
              <a:buClr>
                <a:schemeClr val="tx2"/>
              </a:buClr>
              <a:buFont typeface="Wingdings" panose="05000000000000000000" pitchFamily="2" charset="2"/>
              <a:buChar char="§"/>
            </a:pPr>
            <a:endParaRPr lang="en-US" altLang="en-US"/>
          </a:p>
        </p:txBody>
      </p:sp>
      <p:pic>
        <p:nvPicPr>
          <p:cNvPr id="16388" name="Picture 2" descr="http://upload.wikimedia.org/wikipedia/commons/thumb/a/af/Revision_controlled_project_visualization-2010-24-02.svg/220px-Revision_controlled_project_visualization-2010-24-0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38200"/>
            <a:ext cx="20955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71463" y="344488"/>
            <a:ext cx="8675687" cy="525462"/>
          </a:xfrm>
        </p:spPr>
        <p:txBody>
          <a:bodyPr/>
          <a:lstStyle/>
          <a:p>
            <a:r>
              <a:rPr lang="en-US" altLang="en-US"/>
              <a:t>Fundamental Terms</a:t>
            </a:r>
            <a:endParaRPr lang="uk-UA" altLang="en-US"/>
          </a:p>
        </p:txBody>
      </p:sp>
      <p:sp>
        <p:nvSpPr>
          <p:cNvPr id="20483" name="Text Placeholder 2"/>
          <p:cNvSpPr>
            <a:spLocks noGrp="1"/>
          </p:cNvSpPr>
          <p:nvPr>
            <p:ph type="body" sz="quarter" idx="10"/>
          </p:nvPr>
        </p:nvSpPr>
        <p:spPr>
          <a:xfrm>
            <a:off x="609600" y="1233488"/>
            <a:ext cx="8335963" cy="4391025"/>
          </a:xfrm>
        </p:spPr>
        <p:txBody>
          <a:bodyPr/>
          <a:lstStyle/>
          <a:p>
            <a:pPr>
              <a:lnSpc>
                <a:spcPct val="150000"/>
              </a:lnSpc>
              <a:buClr>
                <a:schemeClr val="tx2"/>
              </a:buClr>
              <a:buFont typeface="Wingdings" panose="05000000000000000000" pitchFamily="2" charset="2"/>
              <a:buChar char="§"/>
              <a:defRPr/>
            </a:pPr>
            <a:r>
              <a:rPr lang="en-US" altLang="en-US" sz="2800" dirty="0"/>
              <a:t>Repository</a:t>
            </a:r>
          </a:p>
          <a:p>
            <a:pPr>
              <a:lnSpc>
                <a:spcPct val="150000"/>
              </a:lnSpc>
              <a:buClr>
                <a:schemeClr val="tx2"/>
              </a:buClr>
              <a:buFont typeface="Wingdings" panose="05000000000000000000" pitchFamily="2" charset="2"/>
              <a:buChar char="§"/>
              <a:defRPr/>
            </a:pPr>
            <a:r>
              <a:rPr lang="en-US" altLang="en-US" sz="2800" dirty="0"/>
              <a:t>Working Copy</a:t>
            </a:r>
          </a:p>
          <a:p>
            <a:pPr>
              <a:lnSpc>
                <a:spcPct val="150000"/>
              </a:lnSpc>
              <a:buClr>
                <a:schemeClr val="tx2"/>
              </a:buClr>
              <a:buFont typeface="Wingdings" panose="05000000000000000000" pitchFamily="2" charset="2"/>
              <a:buChar char="§"/>
              <a:defRPr/>
            </a:pPr>
            <a:r>
              <a:rPr lang="en-US" altLang="en-US" sz="2800" dirty="0"/>
              <a:t>Revision</a:t>
            </a:r>
          </a:p>
          <a:p>
            <a:pPr>
              <a:lnSpc>
                <a:spcPct val="150000"/>
              </a:lnSpc>
              <a:buClr>
                <a:schemeClr val="tx2"/>
              </a:buClr>
              <a:buFont typeface="Wingdings" panose="05000000000000000000" pitchFamily="2" charset="2"/>
              <a:buChar char="§"/>
              <a:defRPr/>
            </a:pPr>
            <a:r>
              <a:rPr lang="en-US" altLang="en-US" sz="2800" dirty="0"/>
              <a:t>Branching</a:t>
            </a:r>
          </a:p>
          <a:p>
            <a:pPr>
              <a:lnSpc>
                <a:spcPct val="150000"/>
              </a:lnSpc>
              <a:buClr>
                <a:schemeClr val="tx2"/>
              </a:buClr>
              <a:buFont typeface="Wingdings" panose="05000000000000000000" pitchFamily="2" charset="2"/>
              <a:buChar char="§"/>
              <a:defRPr/>
            </a:pPr>
            <a:r>
              <a:rPr lang="en-US" altLang="en-US" sz="2800" dirty="0"/>
              <a:t>Merging</a:t>
            </a:r>
          </a:p>
          <a:p>
            <a:pPr marL="227013" indent="-227013">
              <a:buFont typeface="Arial" panose="020B0604020202020204" pitchFamily="34" charset="0"/>
              <a:buChar char="•"/>
              <a:defRPr/>
            </a:pPr>
            <a:endParaRPr lang="uk-UA" altLang="en-US" sz="3200" dirty="0"/>
          </a:p>
        </p:txBody>
      </p:sp>
      <p:pic>
        <p:nvPicPr>
          <p:cNvPr id="184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86200"/>
            <a:ext cx="4687888"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4088" y="914400"/>
            <a:ext cx="25304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1463" y="344488"/>
            <a:ext cx="8675687" cy="525462"/>
          </a:xfrm>
        </p:spPr>
        <p:txBody>
          <a:bodyPr/>
          <a:lstStyle/>
          <a:p>
            <a:r>
              <a:rPr lang="en-US" altLang="en-US"/>
              <a:t>Type of SCM</a:t>
            </a:r>
            <a:endParaRPr lang="uk-UA" altLang="en-US"/>
          </a:p>
        </p:txBody>
      </p:sp>
      <p:pic>
        <p:nvPicPr>
          <p:cNvPr id="2048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066800"/>
            <a:ext cx="39576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8513" y="1143000"/>
            <a:ext cx="405923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Content Placeholder 1"/>
          <p:cNvSpPr txBox="1">
            <a:spLocks/>
          </p:cNvSpPr>
          <p:nvPr/>
        </p:nvSpPr>
        <p:spPr bwMode="auto">
          <a:xfrm>
            <a:off x="330200" y="4510088"/>
            <a:ext cx="81280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7013" indent="-227013" defTabSz="912813">
              <a:lnSpc>
                <a:spcPct val="90000"/>
              </a:lnSpc>
              <a:spcBef>
                <a:spcPts val="1000"/>
              </a:spcBef>
              <a:buClr>
                <a:schemeClr val="bg2"/>
              </a:buClr>
              <a:buFont typeface="Arial" panose="020B0604020202020204" pitchFamily="34" charset="0"/>
              <a:buChar char="•"/>
              <a:defRPr sz="2800">
                <a:solidFill>
                  <a:srgbClr val="000000"/>
                </a:solidFill>
                <a:latin typeface="Tahoma" panose="020B0604030504040204" pitchFamily="34" charset="0"/>
              </a:defRPr>
            </a:lvl1pPr>
            <a:lvl2pPr marL="684213" indent="-227013" defTabSz="912813">
              <a:lnSpc>
                <a:spcPct val="90000"/>
              </a:lnSpc>
              <a:spcBef>
                <a:spcPts val="500"/>
              </a:spcBef>
              <a:buClr>
                <a:schemeClr val="bg2"/>
              </a:buClr>
              <a:buFont typeface="Arial" panose="020B0604020202020204" pitchFamily="34" charset="0"/>
              <a:buChar char="•"/>
              <a:defRPr sz="2400">
                <a:solidFill>
                  <a:srgbClr val="000000"/>
                </a:solidFill>
                <a:latin typeface="Tahoma" panose="020B0604030504040204" pitchFamily="34" charset="0"/>
              </a:defRPr>
            </a:lvl2pPr>
            <a:lvl3pPr marL="1141413" indent="-227013" defTabSz="912813">
              <a:lnSpc>
                <a:spcPct val="90000"/>
              </a:lnSpc>
              <a:spcBef>
                <a:spcPts val="500"/>
              </a:spcBef>
              <a:buClr>
                <a:schemeClr val="bg2"/>
              </a:buClr>
              <a:buFont typeface="Arial" panose="020B0604020202020204" pitchFamily="34" charset="0"/>
              <a:buChar char="•"/>
              <a:defRPr sz="2000">
                <a:solidFill>
                  <a:srgbClr val="000000"/>
                </a:solidFill>
                <a:latin typeface="Tahoma" panose="020B0604030504040204" pitchFamily="34" charset="0"/>
              </a:defRPr>
            </a:lvl3pPr>
            <a:lvl4pPr marL="1598613" indent="-227013" defTabSz="912813">
              <a:lnSpc>
                <a:spcPct val="90000"/>
              </a:lnSpc>
              <a:spcBef>
                <a:spcPts val="500"/>
              </a:spcBef>
              <a:buClr>
                <a:schemeClr val="bg2"/>
              </a:buClr>
              <a:buFont typeface="Arial" panose="020B0604020202020204" pitchFamily="34" charset="0"/>
              <a:buChar char="•"/>
              <a:defRPr>
                <a:solidFill>
                  <a:srgbClr val="000000"/>
                </a:solidFill>
                <a:latin typeface="Tahoma" panose="020B0604030504040204" pitchFamily="34" charset="0"/>
              </a:defRPr>
            </a:lvl4pPr>
            <a:lvl5pPr marL="2055813" indent="-227013" defTabSz="912813">
              <a:lnSpc>
                <a:spcPct val="90000"/>
              </a:lnSpc>
              <a:spcBef>
                <a:spcPts val="500"/>
              </a:spcBef>
              <a:buClr>
                <a:schemeClr val="bg2"/>
              </a:buClr>
              <a:buFont typeface="Arial" panose="020B0604020202020204" pitchFamily="34" charset="0"/>
              <a:buChar char="•"/>
              <a:defRPr>
                <a:solidFill>
                  <a:srgbClr val="000000"/>
                </a:solidFill>
                <a:latin typeface="Tahoma" panose="020B0604030504040204" pitchFamily="34" charset="0"/>
              </a:defRPr>
            </a:lvl5pPr>
            <a:lvl6pPr marL="25130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6pPr>
            <a:lvl7pPr marL="29702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7pPr>
            <a:lvl8pPr marL="34274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8pPr>
            <a:lvl9pPr marL="38846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9pPr>
          </a:lstStyle>
          <a:p>
            <a:pPr>
              <a:buClr>
                <a:schemeClr val="tx2"/>
              </a:buClr>
              <a:buFont typeface="Wingdings" panose="05000000000000000000" pitchFamily="2" charset="2"/>
              <a:buChar char="§"/>
            </a:pPr>
            <a:r>
              <a:rPr lang="en-US" altLang="en-US" sz="2400"/>
              <a:t>Centralized: CVS, Perforce, </a:t>
            </a:r>
            <a:r>
              <a:rPr lang="en-US" altLang="en-US" sz="2400" b="1"/>
              <a:t>SVN,</a:t>
            </a:r>
            <a:r>
              <a:rPr lang="en-US" altLang="en-US" sz="2400"/>
              <a:t> Team Foundation Server (</a:t>
            </a:r>
            <a:r>
              <a:rPr lang="en-US" altLang="en-US" sz="2400" b="1"/>
              <a:t>TFS</a:t>
            </a:r>
            <a:r>
              <a:rPr lang="en-US" altLang="en-US" sz="2400"/>
              <a:t>)</a:t>
            </a:r>
          </a:p>
          <a:p>
            <a:pPr>
              <a:buClr>
                <a:schemeClr val="tx2"/>
              </a:buClr>
              <a:buFont typeface="Wingdings" panose="05000000000000000000" pitchFamily="2" charset="2"/>
              <a:buChar char="§"/>
            </a:pPr>
            <a:r>
              <a:rPr lang="en-US" altLang="en-US" sz="2400"/>
              <a:t>Distributed: </a:t>
            </a:r>
            <a:r>
              <a:rPr lang="en-US" altLang="en-US" sz="2400" b="1"/>
              <a:t>Git</a:t>
            </a:r>
            <a:r>
              <a:rPr lang="en-US" altLang="en-US" sz="2400"/>
              <a:t>, Mercurial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71463" y="344488"/>
            <a:ext cx="8675687" cy="525462"/>
          </a:xfrm>
        </p:spPr>
        <p:txBody>
          <a:bodyPr/>
          <a:lstStyle/>
          <a:p>
            <a:r>
              <a:rPr lang="en-US" altLang="en-US"/>
              <a:t>GIT Intro</a:t>
            </a:r>
            <a:endParaRPr lang="uk-UA" altLang="en-US"/>
          </a:p>
        </p:txBody>
      </p:sp>
      <p:sp>
        <p:nvSpPr>
          <p:cNvPr id="22531" name="Text Placeholder 2"/>
          <p:cNvSpPr>
            <a:spLocks noGrp="1"/>
          </p:cNvSpPr>
          <p:nvPr>
            <p:ph type="body" sz="quarter" idx="10"/>
          </p:nvPr>
        </p:nvSpPr>
        <p:spPr>
          <a:xfrm>
            <a:off x="271463" y="1233488"/>
            <a:ext cx="8674100" cy="4391025"/>
          </a:xfrm>
        </p:spPr>
        <p:txBody>
          <a:bodyPr/>
          <a:lstStyle/>
          <a:p>
            <a:pPr marL="227013" indent="-227013">
              <a:buClr>
                <a:schemeClr val="tx2"/>
              </a:buClr>
              <a:buFont typeface="Wingdings" panose="05000000000000000000" pitchFamily="2" charset="2"/>
              <a:buChar char="§"/>
            </a:pPr>
            <a:r>
              <a:rPr lang="en-US" altLang="en-US" sz="2400" b="1">
                <a:solidFill>
                  <a:srgbClr val="FF0000"/>
                </a:solidFill>
              </a:rPr>
              <a:t>Git</a:t>
            </a:r>
            <a:r>
              <a:rPr lang="en-US" altLang="en-US" sz="2400">
                <a:solidFill>
                  <a:srgbClr val="00B0F0"/>
                </a:solidFill>
              </a:rPr>
              <a:t> </a:t>
            </a:r>
            <a:r>
              <a:rPr lang="en-US" altLang="en-US" sz="2400"/>
              <a:t>– is a distributed revision control system with an emphasis on speed, data integrity, and support for distributed, non-linear workflows. </a:t>
            </a:r>
          </a:p>
          <a:p>
            <a:pPr marL="227013" indent="-227013">
              <a:buClr>
                <a:schemeClr val="tx2"/>
              </a:buClr>
              <a:buFont typeface="Wingdings" panose="05000000000000000000" pitchFamily="2" charset="2"/>
              <a:buChar char="§"/>
            </a:pPr>
            <a:r>
              <a:rPr lang="en-US" altLang="en-US" sz="2400" b="1">
                <a:solidFill>
                  <a:srgbClr val="FF0000"/>
                </a:solidFill>
              </a:rPr>
              <a:t>Git</a:t>
            </a:r>
            <a:r>
              <a:rPr lang="en-US" altLang="en-US" sz="2400">
                <a:solidFill>
                  <a:srgbClr val="00B0F0"/>
                </a:solidFill>
              </a:rPr>
              <a:t> </a:t>
            </a:r>
            <a:r>
              <a:rPr lang="en-US" altLang="en-US" sz="2400"/>
              <a:t>was initially designed and developed by </a:t>
            </a:r>
            <a:r>
              <a:rPr lang="en-US" altLang="en-US" sz="2400" i="1">
                <a:solidFill>
                  <a:srgbClr val="000099"/>
                </a:solidFill>
              </a:rPr>
              <a:t>Linus Torvalds</a:t>
            </a:r>
            <a:r>
              <a:rPr lang="en-US" altLang="en-US" sz="2400"/>
              <a:t> for Linux kernel development in 2005, and has since become the most widely adopted version control system for software development.</a:t>
            </a:r>
          </a:p>
          <a:p>
            <a:pPr marL="227013" indent="-227013">
              <a:buClr>
                <a:schemeClr val="tx2"/>
              </a:buClr>
              <a:buFont typeface="Wingdings" panose="05000000000000000000" pitchFamily="2" charset="2"/>
              <a:buChar char="§"/>
            </a:pPr>
            <a:r>
              <a:rPr lang="en-US" altLang="en-US" sz="2400"/>
              <a:t>Every Git working directory is a </a:t>
            </a:r>
            <a:r>
              <a:rPr lang="en-US" altLang="en-US" sz="2400" b="1"/>
              <a:t>full-fledged repository</a:t>
            </a:r>
            <a:r>
              <a:rPr lang="en-US" altLang="en-US" sz="2400"/>
              <a:t> with </a:t>
            </a:r>
            <a:r>
              <a:rPr lang="en-US" altLang="en-US" sz="2400" b="1"/>
              <a:t>complete history </a:t>
            </a:r>
            <a:r>
              <a:rPr lang="en-US" altLang="en-US" sz="2400"/>
              <a:t>and </a:t>
            </a:r>
            <a:r>
              <a:rPr lang="en-US" altLang="en-US" sz="2400" b="1"/>
              <a:t>full revision tracking capabilities</a:t>
            </a:r>
            <a:r>
              <a:rPr lang="en-US" altLang="en-US" sz="2400"/>
              <a:t>, not dependent on network access or a central server.</a:t>
            </a:r>
            <a:endParaRPr lang="uk-UA"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71463" y="344488"/>
            <a:ext cx="8675687" cy="525462"/>
          </a:xfrm>
        </p:spPr>
        <p:txBody>
          <a:bodyPr/>
          <a:lstStyle/>
          <a:p>
            <a:r>
              <a:rPr lang="en-US" altLang="en-US"/>
              <a:t>Before start</a:t>
            </a:r>
            <a:endParaRPr lang="uk-UA" altLang="en-US"/>
          </a:p>
        </p:txBody>
      </p:sp>
      <p:sp>
        <p:nvSpPr>
          <p:cNvPr id="25603" name="Text Placeholder 2"/>
          <p:cNvSpPr>
            <a:spLocks noGrp="1"/>
          </p:cNvSpPr>
          <p:nvPr>
            <p:ph type="body" sz="quarter" idx="10"/>
          </p:nvPr>
        </p:nvSpPr>
        <p:spPr>
          <a:xfrm>
            <a:off x="271463" y="1233488"/>
            <a:ext cx="8674100" cy="4391025"/>
          </a:xfrm>
        </p:spPr>
        <p:txBody>
          <a:bodyPr/>
          <a:lstStyle/>
          <a:p>
            <a:pPr>
              <a:buClr>
                <a:schemeClr val="tx2"/>
              </a:buClr>
              <a:buFont typeface="Wingdings" panose="05000000000000000000" pitchFamily="2" charset="2"/>
              <a:buChar char="§"/>
              <a:defRPr/>
            </a:pPr>
            <a:r>
              <a:rPr lang="en-US" altLang="en-US" dirty="0"/>
              <a:t>Firstly we need to check if we have a </a:t>
            </a:r>
            <a:r>
              <a:rPr lang="en-US" altLang="en-US" dirty="0" err="1"/>
              <a:t>git</a:t>
            </a:r>
            <a:r>
              <a:rPr lang="en-US" altLang="en-US" dirty="0"/>
              <a:t> client software.</a:t>
            </a:r>
          </a:p>
          <a:p>
            <a:pPr>
              <a:buClr>
                <a:schemeClr val="tx2"/>
              </a:buClr>
              <a:buFont typeface="Wingdings" panose="05000000000000000000" pitchFamily="2" charset="2"/>
              <a:buChar char="§"/>
              <a:defRPr/>
            </a:pPr>
            <a:r>
              <a:rPr lang="en-US" altLang="en-US" dirty="0"/>
              <a:t>Download and install </a:t>
            </a:r>
            <a:r>
              <a:rPr lang="en-US" altLang="en-US" b="1" dirty="0" err="1"/>
              <a:t>git</a:t>
            </a:r>
            <a:endParaRPr lang="en-US" altLang="en-US" dirty="0"/>
          </a:p>
          <a:p>
            <a:pPr marL="227013" indent="-227013">
              <a:buFont typeface="Arial" panose="020B0604020202020204" pitchFamily="34" charset="0"/>
              <a:buChar char="•"/>
              <a:defRPr/>
            </a:pPr>
            <a:endParaRPr lang="uk-UA" altLang="en-US" dirty="0"/>
          </a:p>
        </p:txBody>
      </p:sp>
      <p:sp>
        <p:nvSpPr>
          <p:cNvPr id="23556" name="TextBox 3"/>
          <p:cNvSpPr txBox="1">
            <a:spLocks noChangeArrowheads="1"/>
          </p:cNvSpPr>
          <p:nvPr/>
        </p:nvSpPr>
        <p:spPr bwMode="auto">
          <a:xfrm>
            <a:off x="2873375" y="2463800"/>
            <a:ext cx="44640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Linux OS</a:t>
            </a:r>
          </a:p>
          <a:p>
            <a:r>
              <a:rPr lang="en-US" altLang="en-US"/>
              <a:t>Debian Family (Debian, Ubuntu, Mint)</a:t>
            </a:r>
            <a:br>
              <a:rPr lang="en-US" altLang="en-US"/>
            </a:br>
            <a:r>
              <a:rPr lang="en-US" altLang="en-US"/>
              <a:t>#</a:t>
            </a:r>
            <a:r>
              <a:rPr lang="en-US" altLang="en-US">
                <a:latin typeface="Courier New" panose="02070309020205020404" pitchFamily="49" charset="0"/>
                <a:cs typeface="Courier New" panose="02070309020205020404" pitchFamily="49" charset="0"/>
              </a:rPr>
              <a:t>apt-get install git</a:t>
            </a:r>
          </a:p>
          <a:p>
            <a:endParaRPr lang="en-US" altLang="en-US">
              <a:latin typeface="Courier New" panose="02070309020205020404" pitchFamily="49" charset="0"/>
              <a:cs typeface="Courier New" panose="02070309020205020404" pitchFamily="49" charset="0"/>
            </a:endParaRPr>
          </a:p>
          <a:p>
            <a:r>
              <a:rPr lang="en-US" altLang="en-US"/>
              <a:t>Red Hat Family (RHEL, CentOS, Fedora)</a:t>
            </a:r>
            <a:br>
              <a:rPr lang="en-US" altLang="en-US"/>
            </a:br>
            <a:r>
              <a:rPr lang="en-US" altLang="en-US"/>
              <a:t>#</a:t>
            </a:r>
            <a:r>
              <a:rPr lang="en-US" altLang="en-US">
                <a:latin typeface="Courier New" panose="02070309020205020404" pitchFamily="49" charset="0"/>
                <a:cs typeface="Courier New" panose="02070309020205020404" pitchFamily="49" charset="0"/>
              </a:rPr>
              <a:t>yum install git</a:t>
            </a:r>
            <a:br>
              <a:rPr lang="en-US" altLang="en-US"/>
            </a:br>
            <a:endParaRPr lang="en-US" altLang="en-US">
              <a:latin typeface="Courier New" panose="02070309020205020404" pitchFamily="49" charset="0"/>
              <a:cs typeface="Courier New" panose="02070309020205020404" pitchFamily="49" charset="0"/>
            </a:endParaRPr>
          </a:p>
        </p:txBody>
      </p:sp>
      <p:pic>
        <p:nvPicPr>
          <p:cNvPr id="23557" name="Picture 6" descr="http://www.quadrobay.com/images/linux-logo-png-transparent.png"/>
          <p:cNvPicPr>
            <a:picLocks noChangeAspect="1" noChangeArrowheads="1"/>
          </p:cNvPicPr>
          <p:nvPr/>
        </p:nvPicPr>
        <p:blipFill>
          <a:blip r:embed="rId3">
            <a:extLst>
              <a:ext uri="{28A0092B-C50C-407E-A947-70E740481C1C}">
                <a14:useLocalDpi xmlns:a14="http://schemas.microsoft.com/office/drawing/2010/main" val="0"/>
              </a:ext>
            </a:extLst>
          </a:blip>
          <a:srcRect l="23250" t="7149" r="26083" b="14629"/>
          <a:stretch>
            <a:fillRect/>
          </a:stretch>
        </p:blipFill>
        <p:spPr bwMode="auto">
          <a:xfrm>
            <a:off x="685800" y="2463800"/>
            <a:ext cx="1447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4" descr="http://vignette1.wikia.nocookie.net/freeciv/images/e/e0/Windows_logo.png/revision/latest?cb=200710140608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4560888"/>
            <a:ext cx="1163637"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Box 6"/>
          <p:cNvSpPr txBox="1">
            <a:spLocks noChangeArrowheads="1"/>
          </p:cNvSpPr>
          <p:nvPr/>
        </p:nvSpPr>
        <p:spPr bwMode="auto">
          <a:xfrm>
            <a:off x="1981200" y="4559300"/>
            <a:ext cx="3500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MS Windows OS</a:t>
            </a:r>
            <a:br>
              <a:rPr lang="en-US" altLang="en-US"/>
            </a:br>
            <a:r>
              <a:rPr lang="en-US" altLang="en-US">
                <a:hlinkClick r:id="rId5"/>
              </a:rPr>
              <a:t>https://git-scm.com/download/win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1463" y="344488"/>
            <a:ext cx="8675687" cy="525462"/>
          </a:xfrm>
        </p:spPr>
        <p:txBody>
          <a:bodyPr/>
          <a:lstStyle/>
          <a:p>
            <a:r>
              <a:rPr lang="en-US" altLang="en-US"/>
              <a:t>If we need to know sth </a:t>
            </a:r>
            <a:r>
              <a:rPr lang="en-US" altLang="en-US">
                <a:sym typeface="Wingdings" panose="05000000000000000000" pitchFamily="2" charset="2"/>
              </a:rPr>
              <a:t></a:t>
            </a:r>
            <a:endParaRPr lang="uk-UA" altLang="en-US"/>
          </a:p>
        </p:txBody>
      </p:sp>
      <p:sp>
        <p:nvSpPr>
          <p:cNvPr id="27651" name="Text Placeholder 2"/>
          <p:cNvSpPr>
            <a:spLocks noGrp="1"/>
          </p:cNvSpPr>
          <p:nvPr>
            <p:ph type="body" sz="quarter" idx="10"/>
          </p:nvPr>
        </p:nvSpPr>
        <p:spPr>
          <a:xfrm>
            <a:off x="271463" y="1233488"/>
            <a:ext cx="8674100" cy="4391025"/>
          </a:xfrm>
        </p:spPr>
        <p:txBody>
          <a:bodyPr/>
          <a:lstStyle/>
          <a:p>
            <a:pPr>
              <a:buClr>
                <a:schemeClr val="tx2"/>
              </a:buClr>
              <a:buFont typeface="Wingdings" panose="05000000000000000000" pitchFamily="2" charset="2"/>
              <a:buChar char="§"/>
              <a:defRPr/>
            </a:pPr>
            <a:r>
              <a:rPr lang="en-US" altLang="en-US" dirty="0"/>
              <a:t>Help yourself</a:t>
            </a:r>
          </a:p>
          <a:p>
            <a:pPr marL="684213" lvl="1" indent="-227013">
              <a:buClr>
                <a:schemeClr val="tx2"/>
              </a:buClr>
              <a:buFont typeface="Arial" panose="020B0604020202020204" pitchFamily="34" charset="0"/>
              <a:buChar char="•"/>
              <a:defRPr/>
            </a:pP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git</a:t>
            </a:r>
            <a:r>
              <a:rPr lang="en-US" altLang="en-US" sz="2400" dirty="0">
                <a:latin typeface="Courier New" panose="02070309020205020404" pitchFamily="49" charset="0"/>
                <a:cs typeface="Courier New" panose="02070309020205020404" pitchFamily="49" charset="0"/>
              </a:rPr>
              <a:t> help &lt;command&gt;</a:t>
            </a:r>
          </a:p>
          <a:p>
            <a:pPr marL="684213" lvl="1" indent="-227013">
              <a:buClr>
                <a:schemeClr val="tx2"/>
              </a:buClr>
              <a:buFont typeface="Arial" panose="020B0604020202020204" pitchFamily="34" charset="0"/>
              <a:buChar char="•"/>
              <a:defRPr/>
            </a:pP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git</a:t>
            </a:r>
            <a:r>
              <a:rPr lang="en-US" altLang="en-US" sz="2400" dirty="0">
                <a:latin typeface="Courier New" panose="02070309020205020404" pitchFamily="49" charset="0"/>
                <a:cs typeface="Courier New" panose="02070309020205020404" pitchFamily="49" charset="0"/>
              </a:rPr>
              <a:t> &lt;command&gt; --help</a:t>
            </a:r>
          </a:p>
          <a:p>
            <a:pPr marL="684213" lvl="1" indent="-227013">
              <a:buClr>
                <a:schemeClr val="tx2"/>
              </a:buClr>
              <a:buFont typeface="Arial" panose="020B0604020202020204" pitchFamily="34" charset="0"/>
              <a:buChar char="•"/>
              <a:defRPr/>
            </a:pPr>
            <a:r>
              <a:rPr lang="en-US" altLang="en-US" sz="2400" dirty="0">
                <a:latin typeface="Courier New" panose="02070309020205020404" pitchFamily="49" charset="0"/>
                <a:cs typeface="Courier New" panose="02070309020205020404" pitchFamily="49" charset="0"/>
              </a:rPr>
              <a:t>$man </a:t>
            </a:r>
            <a:r>
              <a:rPr lang="en-US" altLang="en-US" sz="2400" dirty="0" err="1">
                <a:latin typeface="Courier New" panose="02070309020205020404" pitchFamily="49" charset="0"/>
                <a:cs typeface="Courier New" panose="02070309020205020404" pitchFamily="49" charset="0"/>
              </a:rPr>
              <a:t>git</a:t>
            </a:r>
            <a:r>
              <a:rPr lang="en-US" altLang="en-US" sz="2400" dirty="0">
                <a:latin typeface="Courier New" panose="02070309020205020404" pitchFamily="49" charset="0"/>
                <a:cs typeface="Courier New" panose="02070309020205020404" pitchFamily="49" charset="0"/>
              </a:rPr>
              <a:t>-&lt;command&gt;</a:t>
            </a:r>
          </a:p>
          <a:p>
            <a:pPr marL="227013" indent="-227013">
              <a:buFont typeface="Arial" panose="020B0604020202020204" pitchFamily="34" charset="0"/>
              <a:buChar char="•"/>
              <a:defRPr/>
            </a:pPr>
            <a:endParaRPr lang="uk-UA" altLang="en-US" dirty="0"/>
          </a:p>
        </p:txBody>
      </p:sp>
      <p:pic>
        <p:nvPicPr>
          <p:cNvPr id="25604" name="Picture 2" descr="http://translation-blog.multilizer.com/wp-content/uploads/2011/03/boo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782888"/>
            <a:ext cx="36703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1463" y="344488"/>
            <a:ext cx="8675687" cy="525462"/>
          </a:xfrm>
        </p:spPr>
        <p:txBody>
          <a:bodyPr/>
          <a:lstStyle/>
          <a:p>
            <a:r>
              <a:rPr lang="en-US" altLang="en-US"/>
              <a:t>Let’s configure git </a:t>
            </a:r>
            <a:r>
              <a:rPr lang="en-US" altLang="en-US">
                <a:sym typeface="Wingdings" panose="05000000000000000000" pitchFamily="2" charset="2"/>
              </a:rPr>
              <a:t></a:t>
            </a:r>
            <a:endParaRPr lang="uk-UA" altLang="en-US"/>
          </a:p>
        </p:txBody>
      </p:sp>
      <p:sp>
        <p:nvSpPr>
          <p:cNvPr id="3" name="Text Placeholder 2"/>
          <p:cNvSpPr>
            <a:spLocks noGrp="1"/>
          </p:cNvSpPr>
          <p:nvPr>
            <p:ph type="body" sz="quarter" idx="10"/>
          </p:nvPr>
        </p:nvSpPr>
        <p:spPr>
          <a:xfrm>
            <a:off x="271463" y="1233488"/>
            <a:ext cx="8674100" cy="4391025"/>
          </a:xfrm>
        </p:spPr>
        <p:txBody>
          <a:bodyPr/>
          <a:lstStyle/>
          <a:p>
            <a:pPr>
              <a:buClr>
                <a:schemeClr val="tx2"/>
              </a:buClr>
              <a:buFont typeface="Wingdings" panose="05000000000000000000" pitchFamily="2" charset="2"/>
              <a:buChar char="§"/>
              <a:defRPr/>
            </a:pPr>
            <a:r>
              <a:rPr lang="en-US" dirty="0" err="1"/>
              <a:t>Git</a:t>
            </a:r>
            <a:r>
              <a:rPr lang="en-US" dirty="0"/>
              <a:t> comes with tool called </a:t>
            </a:r>
            <a:r>
              <a:rPr lang="en-US" b="1" dirty="0" err="1">
                <a:solidFill>
                  <a:srgbClr val="00B0F0"/>
                </a:solidFill>
                <a:latin typeface="Courier New" panose="02070309020205020404" pitchFamily="49" charset="0"/>
                <a:cs typeface="Courier New" panose="02070309020205020404" pitchFamily="49" charset="0"/>
              </a:rPr>
              <a:t>git</a:t>
            </a:r>
            <a:r>
              <a:rPr lang="en-US" b="1" dirty="0">
                <a:solidFill>
                  <a:srgbClr val="00B0F0"/>
                </a:solidFill>
                <a:latin typeface="Courier New" panose="02070309020205020404" pitchFamily="49" charset="0"/>
                <a:cs typeface="Courier New" panose="02070309020205020404" pitchFamily="49" charset="0"/>
              </a:rPr>
              <a:t> </a:t>
            </a:r>
            <a:r>
              <a:rPr lang="en-US" b="1" dirty="0" err="1">
                <a:solidFill>
                  <a:srgbClr val="00B0F0"/>
                </a:solidFill>
                <a:latin typeface="Courier New" panose="02070309020205020404" pitchFamily="49" charset="0"/>
                <a:cs typeface="Courier New" panose="02070309020205020404" pitchFamily="49" charset="0"/>
              </a:rPr>
              <a:t>config</a:t>
            </a:r>
            <a:endParaRPr lang="en-US" b="1" dirty="0">
              <a:solidFill>
                <a:srgbClr val="00B0F0"/>
              </a:solidFill>
              <a:latin typeface="Courier New" panose="02070309020205020404" pitchFamily="49" charset="0"/>
              <a:cs typeface="Courier New" panose="02070309020205020404" pitchFamily="49" charset="0"/>
            </a:endParaRPr>
          </a:p>
          <a:p>
            <a:pPr>
              <a:buClr>
                <a:schemeClr val="tx2"/>
              </a:buClr>
              <a:buFont typeface="Wingdings" panose="05000000000000000000" pitchFamily="2" charset="2"/>
              <a:buChar char="§"/>
              <a:defRPr/>
            </a:pPr>
            <a:r>
              <a:rPr lang="en-US" dirty="0"/>
              <a:t>Identity</a:t>
            </a:r>
          </a:p>
          <a:p>
            <a:pPr lvl="1">
              <a:buClr>
                <a:schemeClr val="tx2"/>
              </a:buClr>
              <a:defRPr/>
            </a:pP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--global user.name “</a:t>
            </a:r>
            <a:r>
              <a:rPr lang="en-US" sz="2400" dirty="0" err="1">
                <a:latin typeface="Courier New" panose="02070309020205020404" pitchFamily="49" charset="0"/>
                <a:cs typeface="Courier New" panose="02070309020205020404" pitchFamily="49" charset="0"/>
              </a:rPr>
              <a:t>Vasia</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Pupkin</a:t>
            </a:r>
            <a:r>
              <a:rPr lang="en-US" sz="2400" dirty="0">
                <a:latin typeface="Courier New" panose="02070309020205020404" pitchFamily="49" charset="0"/>
                <a:cs typeface="Courier New" panose="02070309020205020404" pitchFamily="49" charset="0"/>
              </a:rPr>
              <a:t>“</a:t>
            </a:r>
          </a:p>
          <a:p>
            <a:pPr lvl="1">
              <a:buClr>
                <a:schemeClr val="tx2"/>
              </a:buClr>
              <a:defRPr/>
            </a:pP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--global </a:t>
            </a:r>
            <a:r>
              <a:rPr lang="en-US" sz="2400" dirty="0" err="1">
                <a:latin typeface="Courier New" panose="02070309020205020404" pitchFamily="49" charset="0"/>
                <a:cs typeface="Courier New" panose="02070309020205020404" pitchFamily="49" charset="0"/>
              </a:rPr>
              <a:t>user.email</a:t>
            </a:r>
            <a:r>
              <a:rPr lang="en-US" sz="2400" dirty="0">
                <a:latin typeface="Courier New" panose="02070309020205020404" pitchFamily="49" charset="0"/>
                <a:cs typeface="Courier New" panose="02070309020205020404" pitchFamily="49" charset="0"/>
              </a:rPr>
              <a:t> vpupkin@mail.com</a:t>
            </a:r>
          </a:p>
          <a:p>
            <a:pPr>
              <a:buClr>
                <a:schemeClr val="tx2"/>
              </a:buClr>
              <a:buFont typeface="Wingdings" panose="05000000000000000000" pitchFamily="2" charset="2"/>
              <a:buChar char="§"/>
              <a:defRPr/>
            </a:pPr>
            <a:r>
              <a:rPr lang="en-US" dirty="0"/>
              <a:t>Editor</a:t>
            </a:r>
          </a:p>
          <a:p>
            <a:pPr lvl="1">
              <a:buClr>
                <a:schemeClr val="tx2"/>
              </a:buClr>
              <a:defRPr/>
            </a:pP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--global </a:t>
            </a:r>
            <a:r>
              <a:rPr lang="en-US" sz="2400" dirty="0" err="1">
                <a:latin typeface="Courier New" panose="02070309020205020404" pitchFamily="49" charset="0"/>
                <a:cs typeface="Courier New" panose="02070309020205020404" pitchFamily="49" charset="0"/>
              </a:rPr>
              <a:t>core.editor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emacs</a:t>
            </a:r>
            <a:endParaRPr lang="en-US" sz="2400" dirty="0">
              <a:latin typeface="Courier New" panose="02070309020205020404" pitchFamily="49" charset="0"/>
              <a:cs typeface="Courier New" panose="02070309020205020404" pitchFamily="49" charset="0"/>
            </a:endParaRPr>
          </a:p>
          <a:p>
            <a:pPr>
              <a:buClr>
                <a:schemeClr val="tx2"/>
              </a:buClr>
              <a:buFont typeface="Wingdings" panose="05000000000000000000" pitchFamily="2" charset="2"/>
              <a:buChar char="§"/>
              <a:defRPr/>
            </a:pPr>
            <a:r>
              <a:rPr lang="en-US" dirty="0"/>
              <a:t>Check settings</a:t>
            </a:r>
          </a:p>
          <a:p>
            <a:pPr lvl="1">
              <a:buClr>
                <a:schemeClr val="tx2"/>
              </a:buClr>
              <a:defRPr/>
            </a:pP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uk-UA"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--global --list</a:t>
            </a:r>
          </a:p>
          <a:p>
            <a:pPr marL="457156" lvl="1" indent="0">
              <a:buClr>
                <a:schemeClr val="tx2"/>
              </a:buClr>
              <a:buFont typeface="Arial"/>
              <a:buNone/>
              <a:defRPr/>
            </a:pPr>
            <a:endParaRPr lang="en-US" sz="2400" dirty="0">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themeOverride>
</file>

<file path=ppt/theme/themeOverride2.xml><?xml version="1.0" encoding="utf-8"?>
<a:themeOverride xmlns:a="http://schemas.openxmlformats.org/drawingml/2006/main">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themeOverride>
</file>

<file path=ppt/theme/themeOverride3.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4.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5.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6.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template2016</Template>
  <TotalTime>13114</TotalTime>
  <Words>2074</Words>
  <Application>Microsoft Office PowerPoint</Application>
  <PresentationFormat>On-screen Show (4:3)</PresentationFormat>
  <Paragraphs>218</Paragraphs>
  <Slides>20</Slides>
  <Notes>12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Calibri</vt:lpstr>
      <vt:lpstr>Courier New</vt:lpstr>
      <vt:lpstr>Segoe UI</vt:lpstr>
      <vt:lpstr>Segoe UI Light</vt:lpstr>
      <vt:lpstr>Tahoma</vt:lpstr>
      <vt:lpstr>Wingdings</vt:lpstr>
      <vt:lpstr>Title Slides Brand Panel</vt:lpstr>
      <vt:lpstr>Blank Slides with Logo</vt:lpstr>
      <vt:lpstr>Chapter Slides</vt:lpstr>
      <vt:lpstr>Source Control Management, GIT</vt:lpstr>
      <vt:lpstr>Agenda</vt:lpstr>
      <vt:lpstr>SCM</vt:lpstr>
      <vt:lpstr>Fundamental Terms</vt:lpstr>
      <vt:lpstr>Type of SCM</vt:lpstr>
      <vt:lpstr>GIT Intro</vt:lpstr>
      <vt:lpstr>Before start</vt:lpstr>
      <vt:lpstr>If we need to know sth </vt:lpstr>
      <vt:lpstr>Let’s configure git </vt:lpstr>
      <vt:lpstr>Create repository</vt:lpstr>
      <vt:lpstr>GIT basics</vt:lpstr>
      <vt:lpstr>Git data transport commands</vt:lpstr>
      <vt:lpstr>Must know commands!</vt:lpstr>
      <vt:lpstr>Branch</vt:lpstr>
      <vt:lpstr>Let’s imagine</vt:lpstr>
      <vt:lpstr>Merging</vt:lpstr>
      <vt:lpstr>Team player / issue / bug fix philosophy </vt:lpstr>
      <vt:lpstr>PowerPoint Presentation</vt:lpstr>
      <vt:lpstr>References and Sources</vt:lpstr>
      <vt:lpstr>The end</vt:lpstr>
    </vt:vector>
  </TitlesOfParts>
  <Company>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Roman Mashchak</dc:creator>
  <cp:lastModifiedBy>Yulian Boyanov</cp:lastModifiedBy>
  <cp:revision>532</cp:revision>
  <dcterms:created xsi:type="dcterms:W3CDTF">2011-09-23T10:13:30Z</dcterms:created>
  <dcterms:modified xsi:type="dcterms:W3CDTF">2024-05-08T07:13:36Z</dcterms:modified>
</cp:coreProperties>
</file>