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9" r:id="rId2"/>
    <p:sldMasterId id="2147483890" r:id="rId3"/>
  </p:sldMasterIdLst>
  <p:notesMasterIdLst>
    <p:notesMasterId r:id="rId38"/>
  </p:notesMasterIdLst>
  <p:sldIdLst>
    <p:sldId id="419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21" r:id="rId35"/>
    <p:sldId id="422" r:id="rId36"/>
    <p:sldId id="42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15B1D7-BD12-436D-91B8-4E9339709C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195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37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21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8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90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70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5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97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06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29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6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19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74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40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23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67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30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5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71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39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37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4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04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D948B4-9A84-4BDD-8558-24D1CF0EFAAD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1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90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8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3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45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9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452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412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576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6333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87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76259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87176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73219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4280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2571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729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7619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09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uk-UA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04296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99298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25326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44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5/7/2024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98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60E1-7497-4760-A27A-1E913B466D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5391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7A095-3B48-4441-9653-AF11D30D55D5}" type="datetimeFigureOut">
              <a:rPr lang="en-US" smtClean="0">
                <a:solidFill>
                  <a:srgbClr val="000000"/>
                </a:solidFill>
              </a:rPr>
              <a:pPr>
                <a:defRPr/>
              </a:pPr>
              <a:t>5/7/2024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37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49096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36882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11245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4234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63430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78550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03256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04725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09690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261743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83914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543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0999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16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46908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5625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38315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56068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427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083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26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31559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780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99474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2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00894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79997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553942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426377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27996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54870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456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uk-UA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01550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3904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92024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Layou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99298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1443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5289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44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674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9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34" Type="http://schemas.openxmlformats.org/officeDocument/2006/relationships/slideLayout" Target="../slideLayouts/slideLayout58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3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slideLayout" Target="../slideLayouts/slideLayout56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Relationship Id="rId35" Type="http://schemas.openxmlformats.org/officeDocument/2006/relationships/slideLayout" Target="../slideLayouts/slideLayout59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6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  <a:p>
            <a:endParaRPr lang="uk-U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2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  <p:sldLayoutId id="2147483852" r:id="rId23"/>
    <p:sldLayoutId id="2147483853" r:id="rId24"/>
  </p:sldLayoutIdLst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60E1-7497-4760-A27A-1E913B466D1D}" type="slidenum">
              <a:rPr lang="uk-UA" smtClean="0"/>
              <a:t>‹#›</a:t>
            </a:fld>
            <a:endParaRPr lang="uk-UA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  <a:p>
            <a:endParaRPr lang="uk-U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6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  <p:sldLayoutId id="2147483909" r:id="rId19"/>
    <p:sldLayoutId id="2147483910" r:id="rId20"/>
    <p:sldLayoutId id="2147483911" r:id="rId21"/>
    <p:sldLayoutId id="2147483912" r:id="rId22"/>
    <p:sldLayoutId id="2147483913" r:id="rId23"/>
    <p:sldLayoutId id="2147483914" r:id="rId24"/>
    <p:sldLayoutId id="2147483915" r:id="rId25"/>
    <p:sldLayoutId id="2147483916" r:id="rId26"/>
    <p:sldLayoutId id="2147483917" r:id="rId27"/>
    <p:sldLayoutId id="2147483918" r:id="rId28"/>
    <p:sldLayoutId id="2147483919" r:id="rId29"/>
    <p:sldLayoutId id="2147483920" r:id="rId30"/>
    <p:sldLayoutId id="2147483921" r:id="rId31"/>
    <p:sldLayoutId id="2147483922" r:id="rId32"/>
    <p:sldLayoutId id="2147483923" r:id="rId33"/>
    <p:sldLayoutId id="2147483924" r:id="rId34"/>
    <p:sldLayoutId id="2147483925" r:id="rId3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w3schools.com/tags/ref_attributes.asp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" TargetMode="Externa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40000" y="2700000"/>
            <a:ext cx="6480000" cy="1447800"/>
          </a:xfrm>
        </p:spPr>
        <p:txBody>
          <a:bodyPr>
            <a:normAutofit/>
          </a:bodyPr>
          <a:lstStyle/>
          <a:p>
            <a:r>
              <a:rPr lang="en-US" sz="5400" b="1" dirty="0"/>
              <a:t>HTML5: Lesson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C9BBF6-389A-F0EC-7DB4-2DA9ACF18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2460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 Example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1186934"/>
            <a:ext cx="6641562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Favorite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cupcakes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:&lt;/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Chocolate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chip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cheesecake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Strawberry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delight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Italian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creme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124200"/>
            <a:ext cx="495446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0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Description lists </a:t>
            </a:r>
            <a:r>
              <a:rPr lang="en-US" dirty="0"/>
              <a:t>use one set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tags wrapped around one or more groups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(</a:t>
            </a:r>
            <a:r>
              <a:rPr lang="en-US" b="1" i="1" dirty="0"/>
              <a:t>name</a:t>
            </a:r>
            <a:r>
              <a:rPr lang="en-US" dirty="0"/>
              <a:t>)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(</a:t>
            </a:r>
            <a:r>
              <a:rPr lang="en-US" b="1" i="1" dirty="0"/>
              <a:t>value</a:t>
            </a:r>
            <a:r>
              <a:rPr lang="en-US" dirty="0"/>
              <a:t>) tags</a:t>
            </a:r>
            <a:r>
              <a:rPr lang="en-US" sz="2600" dirty="0"/>
              <a:t>.</a:t>
            </a:r>
          </a:p>
          <a:p>
            <a:r>
              <a:rPr lang="en-US" dirty="0"/>
              <a:t>You must </a:t>
            </a:r>
            <a:r>
              <a:rPr lang="en-US" b="1" i="1" dirty="0"/>
              <a:t>pair</a:t>
            </a:r>
            <a:r>
              <a:rPr lang="en-US" dirty="0"/>
              <a:t> at least one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with at least one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and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should always come first in the source order.</a:t>
            </a:r>
          </a:p>
        </p:txBody>
      </p:sp>
    </p:spTree>
    <p:extLst>
      <p:ext uri="{BB962C8B-B14F-4D97-AF65-F5344CB8AC3E}">
        <p14:creationId xmlns:p14="http://schemas.microsoft.com/office/powerpoint/2010/main" val="304247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 Example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371600"/>
            <a:ext cx="542328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Favorite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cupcakes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Cupcake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#1&lt;/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Chocolate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cheesecake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Cupcake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#2&lt;/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Strawberry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delight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Cupcake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#3&lt;/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Italian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creme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" t="6154" r="82500" b="66923"/>
          <a:stretch/>
        </p:blipFill>
        <p:spPr>
          <a:xfrm>
            <a:off x="4800600" y="3200400"/>
            <a:ext cx="3505200" cy="292264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8606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tag defines a </a:t>
            </a:r>
            <a:r>
              <a:rPr lang="en-US" b="1" i="1" dirty="0"/>
              <a:t>division</a:t>
            </a:r>
            <a:r>
              <a:rPr lang="en-US" dirty="0"/>
              <a:t> or a </a:t>
            </a:r>
            <a:r>
              <a:rPr lang="en-US" b="1" i="1" dirty="0"/>
              <a:t>section</a:t>
            </a:r>
            <a:r>
              <a:rPr lang="en-US" dirty="0"/>
              <a:t> in an HTML document.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element is often used as a </a:t>
            </a:r>
            <a:r>
              <a:rPr lang="en-US" b="1" i="1" dirty="0"/>
              <a:t>container</a:t>
            </a:r>
            <a:r>
              <a:rPr lang="en-US" dirty="0"/>
              <a:t> for other HTML elements to </a:t>
            </a:r>
            <a:r>
              <a:rPr lang="en-US" b="1" i="1" dirty="0"/>
              <a:t>style</a:t>
            </a:r>
            <a:r>
              <a:rPr lang="en-US" dirty="0"/>
              <a:t> them with </a:t>
            </a:r>
            <a:r>
              <a:rPr lang="en-US" b="1" dirty="0"/>
              <a:t>CSS</a:t>
            </a:r>
            <a:r>
              <a:rPr lang="en-US" dirty="0"/>
              <a:t> or to </a:t>
            </a:r>
            <a:r>
              <a:rPr lang="en-US" b="1" i="1" dirty="0"/>
              <a:t>perform certain tasks</a:t>
            </a:r>
            <a:r>
              <a:rPr lang="en-US" dirty="0"/>
              <a:t> with </a:t>
            </a:r>
            <a:r>
              <a:rPr lang="en-US" b="1" dirty="0"/>
              <a:t>JavaScript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16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066800"/>
            <a:ext cx="8229600" cy="4906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tag used for years to create </a:t>
            </a:r>
            <a:r>
              <a:rPr lang="en-US" b="1" i="1" dirty="0"/>
              <a:t>structure</a:t>
            </a:r>
            <a:r>
              <a:rPr lang="en-US" dirty="0"/>
              <a:t> of an HTML document.</a:t>
            </a:r>
          </a:p>
          <a:p>
            <a:r>
              <a:rPr lang="en-US" dirty="0"/>
              <a:t>Often includes a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or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 attribute.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4" r="51064"/>
          <a:stretch/>
        </p:blipFill>
        <p:spPr bwMode="auto">
          <a:xfrm>
            <a:off x="3733800" y="2743200"/>
            <a:ext cx="4114800" cy="352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26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span</a:t>
            </a:r>
            <a:r>
              <a:rPr lang="en-US" dirty="0"/>
              <a:t> Element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99" y="1066800"/>
            <a:ext cx="8546709" cy="39624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/>
              <a:t> tag is used to </a:t>
            </a:r>
            <a:r>
              <a:rPr lang="en-US" sz="2800" b="1" i="1" dirty="0"/>
              <a:t>group inline-elements</a:t>
            </a:r>
            <a:r>
              <a:rPr lang="en-US" sz="2800" dirty="0"/>
              <a:t> in a document.</a:t>
            </a:r>
          </a:p>
          <a:p>
            <a:r>
              <a:rPr lang="en-US" sz="28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/>
              <a:t> tag provides </a:t>
            </a:r>
            <a:r>
              <a:rPr lang="en-US" sz="2800" b="1" i="1" dirty="0"/>
              <a:t>no visual change</a:t>
            </a:r>
            <a:r>
              <a:rPr lang="en-US" sz="2800" dirty="0"/>
              <a:t> by itself.</a:t>
            </a:r>
          </a:p>
          <a:p>
            <a:r>
              <a:rPr lang="en-US" sz="2800" dirty="0"/>
              <a:t>When a text is hooked in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/>
              <a:t> element, you can </a:t>
            </a:r>
            <a:r>
              <a:rPr lang="en-US" sz="2800" b="1" i="1" dirty="0"/>
              <a:t>style it </a:t>
            </a:r>
            <a:r>
              <a:rPr lang="en-US" sz="2800" dirty="0"/>
              <a:t>with </a:t>
            </a:r>
            <a:r>
              <a:rPr lang="en-US" sz="2800" b="1" dirty="0"/>
              <a:t>CSS</a:t>
            </a:r>
            <a:r>
              <a:rPr lang="en-US" sz="2800" dirty="0"/>
              <a:t>, or </a:t>
            </a:r>
            <a:r>
              <a:rPr lang="en-US" sz="2800" b="1" i="1" dirty="0"/>
              <a:t>manipulate it</a:t>
            </a:r>
            <a:r>
              <a:rPr lang="en-US" sz="2800" dirty="0"/>
              <a:t> with </a:t>
            </a:r>
            <a:r>
              <a:rPr lang="en-US" sz="2800" b="1" dirty="0"/>
              <a:t>JavaScript</a:t>
            </a:r>
            <a:r>
              <a:rPr lang="en-US" sz="2800" dirty="0"/>
              <a:t>.</a:t>
            </a:r>
          </a:p>
          <a:p>
            <a:endParaRPr lang="en-US" sz="1600" dirty="0"/>
          </a:p>
          <a:p>
            <a:r>
              <a:rPr lang="en-US" sz="2800" dirty="0"/>
              <a:t>Example: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90799" y="4214524"/>
            <a:ext cx="618630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wrote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.&lt;/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1" t="13077" r="68334" b="76923"/>
          <a:stretch/>
        </p:blipFill>
        <p:spPr>
          <a:xfrm>
            <a:off x="3737400" y="5438037"/>
            <a:ext cx="4722600" cy="8078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8924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99" y="1066800"/>
            <a:ext cx="8546709" cy="1828800"/>
          </a:xfrm>
        </p:spPr>
        <p:txBody>
          <a:bodyPr>
            <a:noAutofit/>
          </a:bodyPr>
          <a:lstStyle/>
          <a:p>
            <a:r>
              <a:rPr lang="en-US" sz="2400" dirty="0"/>
              <a:t>Every HTML element has a </a:t>
            </a:r>
            <a:r>
              <a:rPr lang="en-US" sz="2400" b="1" i="1" dirty="0"/>
              <a:t>default display value</a:t>
            </a:r>
            <a:r>
              <a:rPr lang="en-US" sz="2400" dirty="0"/>
              <a:t> depending on what type of element it is. </a:t>
            </a:r>
          </a:p>
          <a:p>
            <a:r>
              <a:rPr lang="en-US" sz="2400" dirty="0"/>
              <a:t>The default display value for most elements is </a:t>
            </a:r>
            <a:r>
              <a:rPr lang="en-US" sz="2400" b="1" dirty="0"/>
              <a:t>block</a:t>
            </a:r>
            <a:r>
              <a:rPr lang="en-US" sz="2400" dirty="0"/>
              <a:t> or </a:t>
            </a:r>
            <a:r>
              <a:rPr lang="en-US" sz="2400" b="1" dirty="0"/>
              <a:t>inline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07" y="2851781"/>
            <a:ext cx="5863891" cy="32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New HTML5 Elements for Structuring and Organizing 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676400"/>
            <a:ext cx="8229600" cy="4297363"/>
          </a:xfrm>
        </p:spPr>
        <p:txBody>
          <a:bodyPr/>
          <a:lstStyle/>
          <a:p>
            <a:r>
              <a:rPr lang="en-US" dirty="0"/>
              <a:t>Use tags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footer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article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and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aside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now!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2467"/>
            <a:ext cx="7162800" cy="337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887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Markup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95400"/>
            <a:ext cx="8229600" cy="4678363"/>
          </a:xfrm>
        </p:spPr>
        <p:txBody>
          <a:bodyPr/>
          <a:lstStyle/>
          <a:p>
            <a:r>
              <a:rPr lang="en-US" dirty="0"/>
              <a:t>Tag names that are </a:t>
            </a:r>
            <a:r>
              <a:rPr lang="en-US" b="1" i="1" dirty="0"/>
              <a:t>intuitive</a:t>
            </a:r>
            <a:r>
              <a:rPr lang="en-US" dirty="0"/>
              <a:t>.</a:t>
            </a:r>
            <a:endParaRPr lang="en-US" b="1" i="1" dirty="0"/>
          </a:p>
          <a:p>
            <a:r>
              <a:rPr lang="en-US" dirty="0"/>
              <a:t>Makes it </a:t>
            </a:r>
            <a:r>
              <a:rPr lang="en-US" b="1" i="1" dirty="0"/>
              <a:t>easier</a:t>
            </a:r>
            <a:r>
              <a:rPr lang="en-US" dirty="0"/>
              <a:t> to </a:t>
            </a:r>
            <a:r>
              <a:rPr lang="en-US" b="1" i="1" dirty="0"/>
              <a:t>build</a:t>
            </a:r>
            <a:r>
              <a:rPr lang="en-US" dirty="0"/>
              <a:t> and </a:t>
            </a:r>
            <a:r>
              <a:rPr lang="en-US" b="1" i="1" dirty="0"/>
              <a:t>modify</a:t>
            </a:r>
            <a:r>
              <a:rPr lang="en-US" dirty="0"/>
              <a:t> HTML documents.</a:t>
            </a:r>
          </a:p>
          <a:p>
            <a:r>
              <a:rPr lang="en-US" dirty="0"/>
              <a:t>Makes it </a:t>
            </a:r>
            <a:r>
              <a:rPr lang="en-US" b="1" i="1" dirty="0"/>
              <a:t>easier</a:t>
            </a:r>
            <a:r>
              <a:rPr lang="en-US" dirty="0"/>
              <a:t> for Web browsers and other programs to </a:t>
            </a:r>
            <a:r>
              <a:rPr lang="en-US" b="1" i="1" dirty="0"/>
              <a:t>interpret</a:t>
            </a:r>
            <a:r>
              <a:rPr lang="en-US" dirty="0"/>
              <a:t>.</a:t>
            </a:r>
            <a:endParaRPr lang="en-US" b="1" i="1" dirty="0"/>
          </a:p>
          <a:p>
            <a:r>
              <a:rPr lang="en-US" dirty="0"/>
              <a:t>Developers can </a:t>
            </a:r>
            <a:r>
              <a:rPr lang="en-US" b="1" i="1" dirty="0"/>
              <a:t>still</a:t>
            </a:r>
            <a:r>
              <a:rPr lang="en-US" dirty="0"/>
              <a:t> use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in HTML5 documents</a:t>
            </a:r>
            <a:r>
              <a:rPr lang="uk-UA" dirty="0"/>
              <a:t>, </a:t>
            </a:r>
            <a:r>
              <a:rPr lang="en-US" dirty="0"/>
              <a:t>but should use </a:t>
            </a:r>
            <a:r>
              <a:rPr lang="en-US" b="1" i="1" dirty="0"/>
              <a:t>new</a:t>
            </a:r>
            <a:r>
              <a:rPr lang="en-US" dirty="0"/>
              <a:t> structure elements whenever appropriate.</a:t>
            </a:r>
          </a:p>
        </p:txBody>
      </p:sp>
    </p:spTree>
    <p:extLst>
      <p:ext uri="{BB962C8B-B14F-4D97-AF65-F5344CB8AC3E}">
        <p14:creationId xmlns:p14="http://schemas.microsoft.com/office/powerpoint/2010/main" val="276432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3716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/>
              <a:t>HTML5 offers </a:t>
            </a:r>
            <a:r>
              <a:rPr lang="en-US" sz="4600" b="1" i="1" dirty="0"/>
              <a:t>new semantic elements</a:t>
            </a:r>
            <a:r>
              <a:rPr lang="en-US" sz="4600" dirty="0"/>
              <a:t> to clearly define different parts of a web page:</a:t>
            </a:r>
          </a:p>
          <a:p>
            <a:endParaRPr lang="en-US" dirty="0"/>
          </a:p>
          <a:p>
            <a:pPr marL="361950" indent="354013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1950" indent="354013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1950" indent="354013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1950" indent="354013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1950" indent="354013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1950" indent="354013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1950" indent="354013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semantic tags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514600"/>
            <a:ext cx="3200400" cy="35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8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tables</a:t>
            </a:r>
          </a:p>
          <a:p>
            <a:r>
              <a:rPr lang="en-US" sz="2800" dirty="0"/>
              <a:t>HTML lists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2800" dirty="0"/>
              <a:t> and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sz="2800" dirty="0"/>
              <a:t> elements</a:t>
            </a:r>
          </a:p>
          <a:p>
            <a:r>
              <a:rPr lang="en-US" sz="2800" dirty="0"/>
              <a:t>Definition of Semantic Markup</a:t>
            </a:r>
          </a:p>
          <a:p>
            <a:r>
              <a:rPr lang="en-US" sz="2800" dirty="0"/>
              <a:t>New HTML5 Elements</a:t>
            </a:r>
          </a:p>
          <a:p>
            <a:r>
              <a:rPr lang="en-US" sz="2800" dirty="0"/>
              <a:t>Deprecated Elements</a:t>
            </a:r>
          </a:p>
          <a:p>
            <a:r>
              <a:rPr lang="en-US" sz="2800" dirty="0"/>
              <a:t>Practice task</a:t>
            </a:r>
          </a:p>
          <a:p>
            <a:r>
              <a:rPr lang="en-US" sz="28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73530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footer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608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element defines a </a:t>
            </a:r>
            <a:r>
              <a:rPr lang="en-US" b="1" i="1" dirty="0"/>
              <a:t>header</a:t>
            </a:r>
            <a:r>
              <a:rPr lang="en-US" dirty="0"/>
              <a:t> for a </a:t>
            </a:r>
            <a:r>
              <a:rPr lang="en-US" b="1" i="1" dirty="0"/>
              <a:t>document</a:t>
            </a:r>
            <a:r>
              <a:rPr lang="en-US" dirty="0"/>
              <a:t>, </a:t>
            </a:r>
            <a:r>
              <a:rPr lang="en-US" b="1" i="1" dirty="0"/>
              <a:t>section</a:t>
            </a:r>
            <a:r>
              <a:rPr lang="en-US" dirty="0"/>
              <a:t>, or </a:t>
            </a:r>
            <a:r>
              <a:rPr lang="en-US" b="1" i="1" dirty="0"/>
              <a:t>article</a:t>
            </a:r>
            <a:r>
              <a:rPr lang="en-US" dirty="0"/>
              <a:t>.</a:t>
            </a:r>
          </a:p>
          <a:p>
            <a:r>
              <a:rPr lang="en-US" dirty="0"/>
              <a:t>HTML 4.01 uses tag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with </a:t>
            </a:r>
            <a:r>
              <a:rPr lang="en-US" sz="2800" b="1" dirty="0">
                <a:solidFill>
                  <a:srgbClr val="0000FF"/>
                </a:solidFill>
              </a:rPr>
              <a:t>id</a:t>
            </a:r>
            <a:r>
              <a:rPr lang="en-US" dirty="0"/>
              <a:t> attribute </a:t>
            </a:r>
            <a:br>
              <a:rPr lang="en-US" dirty="0"/>
            </a:br>
            <a:r>
              <a:rPr lang="en-US" dirty="0"/>
              <a:t>(                                  ).</a:t>
            </a:r>
          </a:p>
          <a:p>
            <a:r>
              <a:rPr lang="en-US" dirty="0"/>
              <a:t>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footer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element defines a </a:t>
            </a:r>
            <a:r>
              <a:rPr lang="en-US" b="1" i="1" dirty="0"/>
              <a:t>footer</a:t>
            </a:r>
            <a:r>
              <a:rPr lang="en-US" dirty="0"/>
              <a:t> for a </a:t>
            </a:r>
            <a:r>
              <a:rPr lang="en-US" b="1" i="1" dirty="0"/>
              <a:t>document</a:t>
            </a:r>
            <a:r>
              <a:rPr lang="en-US" dirty="0"/>
              <a:t> or </a:t>
            </a:r>
            <a:r>
              <a:rPr lang="en-US" b="1" i="1" dirty="0"/>
              <a:t>section</a:t>
            </a:r>
            <a:r>
              <a:rPr lang="en-US" dirty="0"/>
              <a:t>, and typically contains information about the document or section, such as the </a:t>
            </a:r>
            <a:r>
              <a:rPr lang="en-US" b="1" i="1" dirty="0"/>
              <a:t>author name</a:t>
            </a:r>
            <a:r>
              <a:rPr lang="en-US" dirty="0"/>
              <a:t>, </a:t>
            </a:r>
            <a:r>
              <a:rPr lang="en-US" b="1" i="1" dirty="0"/>
              <a:t>copyright</a:t>
            </a:r>
            <a:r>
              <a:rPr lang="en-US" dirty="0"/>
              <a:t> </a:t>
            </a:r>
            <a:r>
              <a:rPr lang="en-US" b="1" i="1" dirty="0"/>
              <a:t>data</a:t>
            </a:r>
            <a:r>
              <a:rPr lang="en-US" dirty="0"/>
              <a:t>, </a:t>
            </a:r>
            <a:r>
              <a:rPr lang="en-US" b="1" i="1" dirty="0"/>
              <a:t>links</a:t>
            </a:r>
            <a:r>
              <a:rPr lang="en-US" dirty="0"/>
              <a:t> </a:t>
            </a:r>
            <a:r>
              <a:rPr lang="en-US" b="1" i="1" dirty="0"/>
              <a:t>to</a:t>
            </a:r>
            <a:r>
              <a:rPr lang="en-US" dirty="0"/>
              <a:t> </a:t>
            </a:r>
            <a:r>
              <a:rPr lang="en-US" b="1" i="1" dirty="0"/>
              <a:t>related</a:t>
            </a:r>
            <a:r>
              <a:rPr lang="en-US" dirty="0"/>
              <a:t> </a:t>
            </a:r>
            <a:r>
              <a:rPr lang="en-US" b="1" i="1" dirty="0"/>
              <a:t>documents</a:t>
            </a:r>
            <a:r>
              <a:rPr lang="en-US" dirty="0"/>
              <a:t>, and so on.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8493" y="2895600"/>
            <a:ext cx="383630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78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00" y="0"/>
            <a:ext cx="845640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footer</a:t>
            </a:r>
            <a:r>
              <a:rPr lang="en-US" dirty="0"/>
              <a:t> Elements (</a:t>
            </a:r>
            <a:r>
              <a:rPr lang="en-US" sz="3100" dirty="0"/>
              <a:t>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95400"/>
            <a:ext cx="8229600" cy="4678363"/>
          </a:xfrm>
        </p:spPr>
        <p:txBody>
          <a:bodyPr/>
          <a:lstStyle/>
          <a:p>
            <a:r>
              <a:rPr lang="en-US" dirty="0"/>
              <a:t>Can include </a:t>
            </a:r>
            <a:r>
              <a:rPr lang="en-US" b="1" i="1" dirty="0"/>
              <a:t>multiple</a:t>
            </a:r>
            <a:r>
              <a:rPr lang="en-US" dirty="0"/>
              <a:t> headers or footers in an HTML5 document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3132825" cy="374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357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footer</a:t>
            </a:r>
            <a:r>
              <a:rPr lang="en-US" dirty="0"/>
              <a:t> Markup Example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3404" y="1371600"/>
            <a:ext cx="8594019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Learning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HTML5&lt;/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comes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Published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"2016-03-19"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March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19, 2016&lt;/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888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article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tag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defines a part of an HTML document that consists of a “self-contained composition” </a:t>
            </a:r>
            <a:r>
              <a:rPr lang="en-US" b="1" i="1" dirty="0"/>
              <a:t>independent</a:t>
            </a:r>
            <a:r>
              <a:rPr lang="en-US" dirty="0"/>
              <a:t> from the rest of the content in the document.</a:t>
            </a:r>
          </a:p>
          <a:p>
            <a:r>
              <a:rPr lang="en-US" dirty="0"/>
              <a:t>Potential sources for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element:</a:t>
            </a:r>
          </a:p>
          <a:p>
            <a:pPr marL="982663" lvl="1" indent="-352425"/>
            <a:r>
              <a:rPr lang="en-US" sz="2600" dirty="0"/>
              <a:t>Blog post</a:t>
            </a:r>
          </a:p>
          <a:p>
            <a:pPr marL="982663" lvl="1" indent="-352425"/>
            <a:r>
              <a:rPr lang="en-US" sz="2600" dirty="0"/>
              <a:t>News story</a:t>
            </a:r>
          </a:p>
          <a:p>
            <a:pPr marL="982663" lvl="1" indent="-352425"/>
            <a:r>
              <a:rPr lang="en-US" sz="2600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3787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defines a </a:t>
            </a:r>
            <a:r>
              <a:rPr lang="en-US" b="1" i="1" dirty="0"/>
              <a:t>section</a:t>
            </a:r>
            <a:r>
              <a:rPr lang="en-US" dirty="0"/>
              <a:t> in a document, such as a </a:t>
            </a:r>
            <a:r>
              <a:rPr lang="en-US" b="1" i="1" dirty="0"/>
              <a:t>chapter</a:t>
            </a:r>
            <a:r>
              <a:rPr lang="en-US" dirty="0"/>
              <a:t>, </a:t>
            </a:r>
            <a:r>
              <a:rPr lang="en-US" b="1" i="1" dirty="0"/>
              <a:t>parts of a thesis</a:t>
            </a:r>
            <a:r>
              <a:rPr lang="en-US" dirty="0"/>
              <a:t>, or </a:t>
            </a:r>
            <a:r>
              <a:rPr lang="en-US" b="1" i="1" dirty="0"/>
              <a:t>parts of a Web page</a:t>
            </a:r>
            <a:r>
              <a:rPr lang="en-US" dirty="0"/>
              <a:t> whose content is distinct from each other.</a:t>
            </a:r>
          </a:p>
          <a:p>
            <a:r>
              <a:rPr lang="en-US" dirty="0"/>
              <a:t>According to the W3C, must contain at least one </a:t>
            </a:r>
            <a:r>
              <a:rPr lang="en-US" b="1" i="1" dirty="0"/>
              <a:t>heading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888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143000"/>
            <a:ext cx="8229600" cy="4830763"/>
          </a:xfrm>
        </p:spPr>
        <p:txBody>
          <a:bodyPr/>
          <a:lstStyle/>
          <a:p>
            <a:r>
              <a:rPr lang="en-US" dirty="0"/>
              <a:t>The tag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defines a </a:t>
            </a:r>
            <a:r>
              <a:rPr lang="en-US" b="1" i="1" dirty="0"/>
              <a:t>block</a:t>
            </a:r>
            <a:r>
              <a:rPr lang="en-US" dirty="0"/>
              <a:t> of navigation links and is useful for creating:</a:t>
            </a:r>
          </a:p>
          <a:p>
            <a:pPr lvl="1"/>
            <a:r>
              <a:rPr lang="en-US" dirty="0"/>
              <a:t>A set of </a:t>
            </a:r>
            <a:r>
              <a:rPr lang="en-US" b="1" i="1" dirty="0"/>
              <a:t>navigation links</a:t>
            </a:r>
            <a:r>
              <a:rPr lang="en-US" dirty="0"/>
              <a:t> as a document’s primary navigation;</a:t>
            </a:r>
          </a:p>
          <a:p>
            <a:pPr lvl="1"/>
            <a:r>
              <a:rPr lang="en-US" dirty="0"/>
              <a:t>A </a:t>
            </a:r>
            <a:r>
              <a:rPr lang="en-US" b="1" i="1" dirty="0"/>
              <a:t>table of contents</a:t>
            </a:r>
            <a:r>
              <a:rPr lang="en-US" dirty="0"/>
              <a:t>;</a:t>
            </a:r>
            <a:endParaRPr lang="en-US" b="1" i="1" dirty="0"/>
          </a:p>
          <a:p>
            <a:pPr lvl="1"/>
            <a:r>
              <a:rPr lang="en-US" b="1" i="1" dirty="0"/>
              <a:t>Previous-Home-Next</a:t>
            </a:r>
            <a:r>
              <a:rPr lang="en-US" dirty="0"/>
              <a:t> links.</a:t>
            </a:r>
          </a:p>
          <a:p>
            <a:pPr lvl="1"/>
            <a:r>
              <a:rPr lang="en-US" b="1" i="1" dirty="0"/>
              <a:t>Breadcrumbs</a:t>
            </a:r>
            <a:r>
              <a:rPr lang="en-US" dirty="0"/>
              <a:t> in a header;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1" r="10913" b="18480"/>
          <a:stretch/>
        </p:blipFill>
        <p:spPr>
          <a:xfrm>
            <a:off x="3449112" y="4800600"/>
            <a:ext cx="5391397" cy="14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dirty="0"/>
              <a:t> Example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0025" y="1278404"/>
            <a:ext cx="572464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hiphop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Hip-Hop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modern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swing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581400"/>
            <a:ext cx="4724400" cy="185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63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aside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143000"/>
            <a:ext cx="8229600" cy="4830763"/>
          </a:xfrm>
        </p:spPr>
        <p:txBody>
          <a:bodyPr/>
          <a:lstStyle/>
          <a:p>
            <a:r>
              <a:rPr lang="en-US" dirty="0"/>
              <a:t>The tag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used for </a:t>
            </a:r>
            <a:r>
              <a:rPr lang="en-US" b="1" i="1" dirty="0"/>
              <a:t>sidebars</a:t>
            </a:r>
            <a:r>
              <a:rPr lang="en-US" dirty="0"/>
              <a:t> and </a:t>
            </a:r>
            <a:r>
              <a:rPr lang="en-US" b="1" i="1" dirty="0"/>
              <a:t>notes-content</a:t>
            </a:r>
            <a:r>
              <a:rPr lang="en-US" dirty="0"/>
              <a:t> that’s related to the current topic but would </a:t>
            </a:r>
            <a:r>
              <a:rPr lang="en-US" b="1" i="1" dirty="0"/>
              <a:t>interrupt</a:t>
            </a:r>
            <a:r>
              <a:rPr lang="en-US" dirty="0"/>
              <a:t> the flow of the document if left inline.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537" y="3375804"/>
            <a:ext cx="6047326" cy="26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71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pPr>
              <a:spcAft>
                <a:spcPts val="100"/>
              </a:spcAft>
            </a:pPr>
            <a:r>
              <a:rPr lang="en-US" sz="2800" dirty="0"/>
              <a:t>HTML 4 Text-related Elements with New Meaning or Functionality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element should now be used to </a:t>
            </a:r>
            <a:r>
              <a:rPr lang="en-US" sz="2800" b="1" i="1" dirty="0"/>
              <a:t>offset</a:t>
            </a:r>
            <a:r>
              <a:rPr lang="en-US" sz="2800" dirty="0"/>
              <a:t> </a:t>
            </a:r>
            <a:r>
              <a:rPr lang="en-US" sz="2800" b="1" i="1" dirty="0"/>
              <a:t>text</a:t>
            </a:r>
            <a:r>
              <a:rPr lang="en-US" sz="2800" dirty="0"/>
              <a:t> without conveying importance, such as for </a:t>
            </a:r>
            <a:r>
              <a:rPr lang="en-US" sz="2800" b="1" i="1" dirty="0"/>
              <a:t>keywords</a:t>
            </a:r>
            <a:r>
              <a:rPr lang="en-US" sz="2800" dirty="0"/>
              <a:t>, </a:t>
            </a:r>
            <a:r>
              <a:rPr lang="en-US" sz="2800" b="1" i="1" dirty="0"/>
              <a:t>product names</a:t>
            </a:r>
            <a:r>
              <a:rPr lang="en-US" sz="2800" dirty="0"/>
              <a:t>, etc.</a:t>
            </a:r>
          </a:p>
          <a:p>
            <a:r>
              <a:rPr lang="en-US" sz="2800" dirty="0"/>
              <a:t>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strong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element indicates </a:t>
            </a:r>
            <a:r>
              <a:rPr lang="en-US" sz="2800" b="1" i="1" dirty="0"/>
              <a:t>strong</a:t>
            </a:r>
            <a:r>
              <a:rPr lang="en-US" sz="2800" dirty="0"/>
              <a:t> </a:t>
            </a:r>
            <a:r>
              <a:rPr lang="en-US" sz="2800" b="1" i="1" dirty="0"/>
              <a:t>importance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element should now be used to indicate a </a:t>
            </a:r>
            <a:r>
              <a:rPr lang="en-US" sz="2800" b="1" i="1" dirty="0"/>
              <a:t>technical term</a:t>
            </a:r>
            <a:r>
              <a:rPr lang="en-US" sz="2800" dirty="0"/>
              <a:t>, a </a:t>
            </a:r>
            <a:r>
              <a:rPr lang="en-US" sz="2800" b="1" i="1" dirty="0"/>
              <a:t>phrase from another language</a:t>
            </a:r>
            <a:r>
              <a:rPr lang="en-US" sz="2800" dirty="0"/>
              <a:t>, etc.</a:t>
            </a:r>
          </a:p>
          <a:p>
            <a:r>
              <a:rPr lang="en-US" sz="2800" dirty="0"/>
              <a:t>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element indicates </a:t>
            </a:r>
            <a:r>
              <a:rPr lang="en-US" sz="2800" b="1" i="1" dirty="0"/>
              <a:t>emphatic stress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0729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13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/>
              <a:t>Other Phrase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13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1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abbr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&gt;:</a:t>
            </a:r>
            <a:r>
              <a:rPr lang="en-US" sz="2100" dirty="0"/>
              <a:t> Defines an </a:t>
            </a:r>
            <a:r>
              <a:rPr lang="en-US" sz="2100" b="1" i="1" dirty="0"/>
              <a:t>abbreviation</a:t>
            </a:r>
            <a:r>
              <a:rPr lang="en-US" sz="2100" dirty="0"/>
              <a:t> or an </a:t>
            </a:r>
            <a:r>
              <a:rPr lang="en-US" sz="2100" b="1" i="1" dirty="0"/>
              <a:t>acronym</a:t>
            </a:r>
          </a:p>
          <a:p>
            <a:pPr>
              <a:tabLst>
                <a:tab pos="715963" algn="l"/>
              </a:tabLst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&gt;:</a:t>
            </a:r>
            <a:r>
              <a:rPr lang="en-US" sz="2100" dirty="0"/>
              <a:t> Defines </a:t>
            </a:r>
            <a:r>
              <a:rPr lang="en-US" sz="2100" b="1" i="1" dirty="0"/>
              <a:t>contact information </a:t>
            </a:r>
            <a:r>
              <a:rPr lang="en-US" sz="2100" dirty="0"/>
              <a:t>for the</a:t>
            </a:r>
            <a:r>
              <a:rPr lang="en-US" sz="2100" b="1" i="1" dirty="0"/>
              <a:t>   	author/owner</a:t>
            </a:r>
            <a:r>
              <a:rPr lang="en-US" sz="2100" dirty="0"/>
              <a:t> of a document</a:t>
            </a:r>
          </a:p>
          <a:p>
            <a:pPr>
              <a:tabLst>
                <a:tab pos="715963" algn="l"/>
              </a:tabLst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1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blockquote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&gt;:</a:t>
            </a:r>
            <a:r>
              <a:rPr lang="en-US" sz="2100" dirty="0"/>
              <a:t> Defines a </a:t>
            </a:r>
            <a:r>
              <a:rPr lang="en-US" sz="2100" b="1" i="1" dirty="0"/>
              <a:t>section that is quoted</a:t>
            </a:r>
            <a:r>
              <a:rPr lang="en-US" sz="2100" dirty="0"/>
              <a:t> from another 	source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cite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&gt;:</a:t>
            </a:r>
            <a:r>
              <a:rPr lang="en-US" sz="2100" dirty="0"/>
              <a:t> Defines the </a:t>
            </a:r>
            <a:r>
              <a:rPr lang="en-US" sz="2100" b="1" i="1" dirty="0"/>
              <a:t>title of a work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&gt;:</a:t>
            </a:r>
            <a:r>
              <a:rPr lang="en-US" sz="2100" dirty="0"/>
              <a:t> Defines a piece of </a:t>
            </a:r>
            <a:r>
              <a:rPr lang="en-US" sz="2100" b="1" i="1" dirty="0"/>
              <a:t>computer</a:t>
            </a:r>
            <a:r>
              <a:rPr lang="en-US" sz="2100" dirty="0"/>
              <a:t> </a:t>
            </a:r>
            <a:r>
              <a:rPr lang="en-US" sz="2100" b="1" i="1" dirty="0"/>
              <a:t>code</a:t>
            </a:r>
            <a:r>
              <a:rPr lang="en-US" sz="2100" dirty="0"/>
              <a:t>.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dfn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  <a:r>
              <a:rPr lang="en-US" sz="2100" dirty="0"/>
              <a:t> Represents the </a:t>
            </a:r>
            <a:r>
              <a:rPr lang="en-US" sz="2100" b="1" i="1" dirty="0"/>
              <a:t>defining instance</a:t>
            </a:r>
            <a:r>
              <a:rPr lang="en-US" sz="2100" dirty="0"/>
              <a:t>.</a:t>
            </a:r>
            <a:endParaRPr lang="en-US" sz="2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1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kbd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&gt;:</a:t>
            </a:r>
            <a:r>
              <a:rPr lang="en-US" sz="2100" dirty="0"/>
              <a:t> Defines </a:t>
            </a:r>
            <a:r>
              <a:rPr lang="en-US" sz="2100" b="1" i="1" dirty="0"/>
              <a:t>keyboard input</a:t>
            </a:r>
            <a:r>
              <a:rPr lang="en-US" sz="2100" dirty="0"/>
              <a:t>.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mark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&gt;:</a:t>
            </a:r>
            <a:r>
              <a:rPr lang="en-US" sz="2100" dirty="0"/>
              <a:t> Defines </a:t>
            </a:r>
            <a:r>
              <a:rPr lang="en-US" sz="2100" b="1" i="1" dirty="0"/>
              <a:t>marked/highlighted</a:t>
            </a:r>
            <a:r>
              <a:rPr lang="en-US" sz="2100" dirty="0"/>
              <a:t> text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1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samp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&gt;:</a:t>
            </a:r>
            <a:r>
              <a:rPr lang="en-US" sz="2100" dirty="0"/>
              <a:t> Defines sample </a:t>
            </a:r>
            <a:r>
              <a:rPr lang="en-US" sz="2100" b="1" i="1" dirty="0"/>
              <a:t>output</a:t>
            </a:r>
            <a:r>
              <a:rPr lang="en-US" sz="2100" dirty="0"/>
              <a:t> from a </a:t>
            </a:r>
            <a:r>
              <a:rPr lang="en-US" sz="2100" b="1" i="1" dirty="0"/>
              <a:t>computer program</a:t>
            </a:r>
            <a:r>
              <a:rPr lang="en-US" sz="2100" dirty="0"/>
              <a:t>.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small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100" dirty="0"/>
              <a:t> Define a smaller text for </a:t>
            </a:r>
            <a:r>
              <a:rPr lang="en-US" sz="2100" b="1" i="1" dirty="0"/>
              <a:t>small print</a:t>
            </a:r>
            <a:r>
              <a:rPr lang="en-US" sz="2100" dirty="0"/>
              <a:t>.</a:t>
            </a:r>
          </a:p>
          <a:p>
            <a:pPr lvl="0"/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1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&gt;:</a:t>
            </a:r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Defines a </a:t>
            </a:r>
            <a:r>
              <a:rPr lang="en-US" sz="21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program variable.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&gt;:</a:t>
            </a:r>
            <a:r>
              <a:rPr lang="en-US" sz="2100" dirty="0"/>
              <a:t> Defines a </a:t>
            </a:r>
            <a:r>
              <a:rPr lang="en-US" sz="2100" b="1" i="1" dirty="0"/>
              <a:t>short quotation</a:t>
            </a:r>
            <a:endParaRPr lang="en-US" sz="21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8676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00" y="152400"/>
            <a:ext cx="8229600" cy="914400"/>
          </a:xfrm>
        </p:spPr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19200"/>
            <a:ext cx="86088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The HTML tables allow to </a:t>
            </a:r>
            <a:r>
              <a:rPr lang="en-US" sz="2800" b="1" i="1" dirty="0"/>
              <a:t>arrange data</a:t>
            </a:r>
            <a:r>
              <a:rPr lang="en-US" sz="2800" dirty="0"/>
              <a:t> like </a:t>
            </a:r>
            <a:r>
              <a:rPr lang="en-US" sz="2800" b="1" i="1" dirty="0"/>
              <a:t>text</a:t>
            </a:r>
            <a:r>
              <a:rPr lang="en-US" sz="2800" dirty="0"/>
              <a:t>, </a:t>
            </a:r>
            <a:r>
              <a:rPr lang="en-US" sz="2800" b="1" i="1" dirty="0"/>
              <a:t>images</a:t>
            </a:r>
            <a:r>
              <a:rPr lang="en-US" sz="2800" dirty="0"/>
              <a:t>, </a:t>
            </a:r>
            <a:r>
              <a:rPr lang="en-US" sz="2800" b="1" i="1" dirty="0"/>
              <a:t>links</a:t>
            </a:r>
            <a:r>
              <a:rPr lang="en-US" sz="2800" dirty="0"/>
              <a:t>, </a:t>
            </a:r>
            <a:r>
              <a:rPr lang="en-US" sz="2800" b="1" i="1" dirty="0"/>
              <a:t>other tables</a:t>
            </a:r>
            <a:r>
              <a:rPr lang="en-US" sz="2800" dirty="0"/>
              <a:t>, etc. into </a:t>
            </a:r>
            <a:r>
              <a:rPr lang="en-US" sz="2800" b="1" i="1" dirty="0"/>
              <a:t>rows</a:t>
            </a:r>
            <a:r>
              <a:rPr lang="en-US" sz="2800" dirty="0"/>
              <a:t> and </a:t>
            </a:r>
            <a:r>
              <a:rPr lang="en-US" sz="2800" b="1" i="1" dirty="0"/>
              <a:t>columns</a:t>
            </a:r>
            <a:r>
              <a:rPr lang="en-US" sz="2800" dirty="0"/>
              <a:t> of </a:t>
            </a:r>
            <a:r>
              <a:rPr lang="en-US" sz="2800" b="1" i="1" dirty="0"/>
              <a:t>cells</a:t>
            </a:r>
            <a:r>
              <a:rPr lang="en-US" sz="2800" dirty="0"/>
              <a:t>.</a:t>
            </a:r>
          </a:p>
          <a:p>
            <a:pPr marL="542925" indent="-276225"/>
            <a:r>
              <a:rPr lang="en-US" sz="2400" dirty="0">
                <a:latin typeface="Courier New" panose="02070309020205020404" pitchFamily="49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itchFamily="49" charset="0"/>
              </a:rPr>
              <a:t>table</a:t>
            </a:r>
            <a:r>
              <a:rPr lang="en-US" sz="2400" dirty="0">
                <a:latin typeface="Courier New" panose="02070309020205020404" pitchFamily="49" charset="0"/>
                <a:cs typeface="Courier New" pitchFamily="49" charset="0"/>
              </a:rPr>
              <a:t>&gt;</a:t>
            </a:r>
            <a:r>
              <a:rPr lang="en-US" sz="2800" dirty="0"/>
              <a:t> defines overall </a:t>
            </a:r>
            <a:r>
              <a:rPr lang="en-US" sz="2800" b="1" i="1" dirty="0"/>
              <a:t>table</a:t>
            </a:r>
          </a:p>
          <a:p>
            <a:pPr marL="542925" indent="-276225"/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defines </a:t>
            </a:r>
            <a:r>
              <a:rPr lang="en-US" sz="2800" b="1" i="1" dirty="0"/>
              <a:t>rows</a:t>
            </a:r>
          </a:p>
          <a:p>
            <a:pPr marL="542925" indent="-276225"/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defines </a:t>
            </a:r>
            <a:r>
              <a:rPr lang="en-US" sz="2800" b="1" i="1" dirty="0"/>
              <a:t>column</a:t>
            </a:r>
            <a:r>
              <a:rPr lang="en-US" sz="2800" dirty="0"/>
              <a:t> </a:t>
            </a:r>
            <a:r>
              <a:rPr lang="en-US" sz="2800" b="1" i="1" dirty="0"/>
              <a:t>headers</a:t>
            </a:r>
          </a:p>
          <a:p>
            <a:pPr marL="542925" indent="-276225"/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defines </a:t>
            </a:r>
            <a:r>
              <a:rPr lang="en-US" sz="2800" b="1" i="1" dirty="0"/>
              <a:t>cells</a:t>
            </a:r>
          </a:p>
          <a:p>
            <a:pPr marL="542925" indent="-276225"/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caption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adds a </a:t>
            </a:r>
            <a:r>
              <a:rPr lang="en-US" sz="2800" b="1" i="1" dirty="0"/>
              <a:t>caption</a:t>
            </a:r>
            <a:r>
              <a:rPr lang="en-US" sz="2800" dirty="0"/>
              <a:t> </a:t>
            </a:r>
            <a:r>
              <a:rPr lang="en-US" sz="2800" b="1" i="1" dirty="0"/>
              <a:t>above</a:t>
            </a:r>
            <a:r>
              <a:rPr lang="en-US" sz="2800" dirty="0"/>
              <a:t> or </a:t>
            </a:r>
            <a:r>
              <a:rPr lang="en-US" sz="2800" b="1" i="1" dirty="0"/>
              <a:t>below</a:t>
            </a:r>
            <a:r>
              <a:rPr lang="en-US" sz="2800" dirty="0"/>
              <a:t> table</a:t>
            </a:r>
          </a:p>
          <a:p>
            <a:r>
              <a:rPr lang="en-US" sz="2800" dirty="0"/>
              <a:t>Long, scrolling tables use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thead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tfoot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,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tbody</a:t>
            </a:r>
            <a:r>
              <a:rPr lang="en-US" sz="2800" dirty="0"/>
              <a:t>&gt; tags</a:t>
            </a:r>
          </a:p>
        </p:txBody>
      </p:sp>
    </p:spTree>
    <p:extLst>
      <p:ext uri="{BB962C8B-B14F-4D97-AF65-F5344CB8AC3E}">
        <p14:creationId xmlns:p14="http://schemas.microsoft.com/office/powerpoint/2010/main" val="2075489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While new elements become available, the W3C </a:t>
            </a:r>
            <a:r>
              <a:rPr lang="en-US" sz="2800" b="1" i="1" dirty="0"/>
              <a:t>earmarks</a:t>
            </a:r>
            <a:r>
              <a:rPr lang="en-US" sz="2800" dirty="0"/>
              <a:t> other elements for </a:t>
            </a:r>
            <a:r>
              <a:rPr lang="en-US" sz="2800" b="1" i="1" dirty="0"/>
              <a:t>eventual removal</a:t>
            </a:r>
            <a:r>
              <a:rPr lang="en-US" sz="2800" dirty="0"/>
              <a:t> because their functionality is </a:t>
            </a:r>
            <a:r>
              <a:rPr lang="en-US" sz="2800" b="1" i="1" dirty="0"/>
              <a:t>no longer useful</a:t>
            </a:r>
            <a:r>
              <a:rPr lang="en-US" sz="2800" dirty="0"/>
              <a:t>. 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Removing elements from the list of available HTML elements is referred to as </a:t>
            </a:r>
            <a:r>
              <a:rPr lang="en-US" sz="2800" b="1" dirty="0"/>
              <a:t>deprecation.</a:t>
            </a:r>
            <a:endParaRPr lang="en-US" sz="2400" b="1" dirty="0"/>
          </a:p>
          <a:p>
            <a:pPr marL="715963"/>
            <a:r>
              <a:rPr lang="en-US" sz="2400" b="1" dirty="0"/>
              <a:t>Note:</a:t>
            </a:r>
            <a:r>
              <a:rPr lang="en-US" sz="2400" dirty="0"/>
              <a:t> The same thing applies to attributes and CSS properties.</a:t>
            </a:r>
          </a:p>
        </p:txBody>
      </p:sp>
    </p:spTree>
    <p:extLst>
      <p:ext uri="{BB962C8B-B14F-4D97-AF65-F5344CB8AC3E}">
        <p14:creationId xmlns:p14="http://schemas.microsoft.com/office/powerpoint/2010/main" val="656069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Deprecated in HTML5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19200"/>
            <a:ext cx="8229600" cy="405389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big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: Defined big text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center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: Defined centered text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: Defined font, color, and size for text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: Defined an embedded applet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: Defined a window (a frame) in a frameset</a:t>
            </a:r>
          </a:p>
          <a:p>
            <a:endParaRPr lang="en-US" dirty="0"/>
          </a:p>
          <a:p>
            <a:r>
              <a:rPr lang="en-US" dirty="0"/>
              <a:t>The fix: Use </a:t>
            </a:r>
            <a:r>
              <a:rPr lang="en-US" b="1" dirty="0"/>
              <a:t>CSS</a:t>
            </a:r>
            <a:r>
              <a:rPr lang="en-US" dirty="0"/>
              <a:t> instead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5209935"/>
            <a:ext cx="4963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3"/>
              </a:rPr>
              <a:t>https://www.w3schools.com/tags/default.asp</a:t>
            </a:r>
            <a:endParaRPr lang="uk-UA" sz="2000" dirty="0"/>
          </a:p>
        </p:txBody>
      </p:sp>
      <p:sp>
        <p:nvSpPr>
          <p:cNvPr id="5" name="Rectangle 4"/>
          <p:cNvSpPr/>
          <p:nvPr/>
        </p:nvSpPr>
        <p:spPr>
          <a:xfrm>
            <a:off x="990600" y="563880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https://www.w3schools.com/tags/ref_attributes.asp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265980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Practice task</a:t>
            </a:r>
            <a:endParaRPr lang="uk-U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9906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/>
              <a:t>Create the HTML table with next structure: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Create lists (ordered and unordered)</a:t>
            </a:r>
          </a:p>
          <a:p>
            <a:endParaRPr lang="uk-U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37" y="1518632"/>
            <a:ext cx="5979900" cy="19635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91000"/>
            <a:ext cx="7497975" cy="208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60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304000" cy="4525963"/>
          </a:xfrm>
        </p:spPr>
        <p:txBody>
          <a:bodyPr>
            <a:normAutofit/>
          </a:bodyPr>
          <a:lstStyle/>
          <a:p>
            <a:r>
              <a:rPr lang="en-US" dirty="0"/>
              <a:t>Go to page: </a:t>
            </a:r>
            <a:r>
              <a:rPr lang="en-US" dirty="0">
                <a:hlinkClick r:id="rId2"/>
              </a:rPr>
              <a:t>https://www.w3schools.com/tags/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to examine with all HTML Tags.</a:t>
            </a:r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427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3024140" y="4396548"/>
            <a:ext cx="309571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Thank You!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6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/>
              <a:t>Contacts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68363" y="2057400"/>
            <a:ext cx="2897460" cy="2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Europe Headquarters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52 V. Velykoho Str.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Lviv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79053, Ukraine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Tel:   +380-32-2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40-9090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Fax:  +380-32-2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40-9080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E-mail: info@softserveinc.com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Website: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www.softserveinc.com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724400" y="2073275"/>
            <a:ext cx="3733800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US Headquarters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12800 University Drive, Suite 250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Fort Myers, FL 33907, USA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Tel: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239-690-3111 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Fax: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239-690-3116</a:t>
            </a: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302027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Example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838200"/>
            <a:ext cx="7837402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border=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first row --&gt;</a:t>
            </a:r>
            <a:b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&gt;Quarter&lt;/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first column in first row --&gt;</a:t>
            </a:r>
            <a:b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&gt;Total Sales&lt;/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first row, second column --&gt;</a:t>
            </a:r>
            <a:b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second row --&gt;</a:t>
            </a:r>
            <a:b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&gt;Q1&lt;/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&gt;$4,349&lt;/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third row --&gt;</a:t>
            </a:r>
            <a:b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&gt;Q2&lt;/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&gt;$2,984&lt;/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fourth row --&gt;</a:t>
            </a:r>
            <a:b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&gt;Q3&lt;/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&gt;$3,570&lt;/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fifth row --&gt;</a:t>
            </a:r>
            <a:b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&gt;Q4&lt;/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&gt;$7,215&lt;/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667000"/>
            <a:ext cx="42862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7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438400"/>
            <a:ext cx="22860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3468" y="1066800"/>
            <a:ext cx="7157729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"40%"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sunny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precipitation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2018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weather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Season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Winter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Summer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Autumn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Sunny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&gt;34&lt;/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&gt;48&lt;/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&gt;67&lt;/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&gt;29&lt;/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Precipitation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&gt;17&lt;/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&gt;24&lt;/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&gt;19&lt;/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&gt;42&lt;/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362200"/>
            <a:ext cx="5764876" cy="144780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42629" y="4412902"/>
            <a:ext cx="383630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border-collapse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collapse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three list types in HTML:</a:t>
            </a:r>
          </a:p>
          <a:p>
            <a:pPr lvl="1"/>
            <a:r>
              <a:rPr lang="en-US" b="1" dirty="0"/>
              <a:t>ordered list</a:t>
            </a:r>
            <a:r>
              <a:rPr lang="en-US" dirty="0"/>
              <a:t> – used to </a:t>
            </a:r>
            <a:r>
              <a:rPr lang="en-US" b="1" i="1" dirty="0"/>
              <a:t>group</a:t>
            </a:r>
            <a:r>
              <a:rPr lang="en-US" dirty="0"/>
              <a:t> a set of related items in a </a:t>
            </a:r>
            <a:r>
              <a:rPr lang="en-US" b="1" i="1" dirty="0"/>
              <a:t>specific order</a:t>
            </a:r>
          </a:p>
          <a:p>
            <a:pPr lvl="1"/>
            <a:r>
              <a:rPr lang="en-US" b="1" dirty="0"/>
              <a:t>unordered list</a:t>
            </a:r>
            <a:r>
              <a:rPr lang="en-US" dirty="0"/>
              <a:t> – used to </a:t>
            </a:r>
            <a:r>
              <a:rPr lang="en-US" b="1" i="1" dirty="0"/>
              <a:t>group</a:t>
            </a:r>
            <a:r>
              <a:rPr lang="en-US" dirty="0"/>
              <a:t> a set of related items in </a:t>
            </a:r>
            <a:r>
              <a:rPr lang="en-US" b="1" i="1" dirty="0"/>
              <a:t>no particular order</a:t>
            </a:r>
          </a:p>
          <a:p>
            <a:pPr lvl="1"/>
            <a:r>
              <a:rPr lang="en-US" b="1" dirty="0"/>
              <a:t>description list</a:t>
            </a:r>
            <a:r>
              <a:rPr lang="en-US" dirty="0"/>
              <a:t> – used to display </a:t>
            </a:r>
            <a:r>
              <a:rPr lang="en-US" b="1" i="1" dirty="0"/>
              <a:t>name/value</a:t>
            </a:r>
            <a:r>
              <a:rPr lang="en-US" dirty="0"/>
              <a:t> pairs such as terms and definitions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685000" cy="4525963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Ordered lists </a:t>
            </a:r>
            <a:r>
              <a:rPr lang="en-US" dirty="0"/>
              <a:t>use one set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tags wrapped around one or more sets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tags:</a:t>
            </a:r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tag can include attributes: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reversed</a:t>
            </a:r>
            <a:r>
              <a:rPr lang="en-US" dirty="0"/>
              <a:t>: </a:t>
            </a:r>
            <a:r>
              <a:rPr lang="en-US" b="1" i="1" dirty="0"/>
              <a:t>reverses</a:t>
            </a:r>
            <a:r>
              <a:rPr lang="en-US" dirty="0"/>
              <a:t> the order of the list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/>
              <a:t>: specifies the </a:t>
            </a:r>
            <a:r>
              <a:rPr lang="en-US" b="1" i="1" dirty="0"/>
              <a:t>start value</a:t>
            </a:r>
            <a:r>
              <a:rPr lang="en-US" dirty="0"/>
              <a:t> of the ordered list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: specifies list item </a:t>
            </a:r>
            <a:r>
              <a:rPr lang="en-US" b="1" i="1" dirty="0"/>
              <a:t>marker</a:t>
            </a:r>
            <a:r>
              <a:rPr lang="en-US" dirty="0"/>
              <a:t>, such as "1" for displaying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126228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 Example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1263135"/>
            <a:ext cx="6641562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Favorite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cupcakes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:&lt;/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Chocolate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chip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cheesecake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Strawberry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delight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Italian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creme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200400"/>
            <a:ext cx="4953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Unordered lists </a:t>
            </a:r>
            <a:r>
              <a:rPr lang="en-US" dirty="0"/>
              <a:t>use one set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tags wrapped around one or more sets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tags:</a:t>
            </a:r>
          </a:p>
          <a:p>
            <a:r>
              <a:rPr lang="en-US" b="1" i="1" dirty="0"/>
              <a:t>Round bullet</a:t>
            </a:r>
            <a:r>
              <a:rPr lang="en-US" dirty="0"/>
              <a:t> symbol is the </a:t>
            </a:r>
            <a:r>
              <a:rPr lang="en-US" b="1" i="1" dirty="0"/>
              <a:t>default</a:t>
            </a:r>
            <a:r>
              <a:rPr lang="en-US" dirty="0"/>
              <a:t> marker for list items</a:t>
            </a:r>
          </a:p>
          <a:p>
            <a:r>
              <a:rPr lang="en-US" dirty="0"/>
              <a:t>Can change bullet symbols</a:t>
            </a:r>
          </a:p>
          <a:p>
            <a:pPr lvl="1"/>
            <a:r>
              <a:rPr lang="en-US" dirty="0"/>
              <a:t>For </a:t>
            </a:r>
            <a:r>
              <a:rPr lang="en-US" b="1" i="1" dirty="0"/>
              <a:t>squares</a:t>
            </a:r>
            <a:r>
              <a:rPr lang="en-US" dirty="0"/>
              <a:t>, add                           to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/>
              <a:t> </a:t>
            </a:r>
            <a:r>
              <a:rPr lang="en-US" dirty="0"/>
              <a:t>tag</a:t>
            </a:r>
          </a:p>
          <a:p>
            <a:pPr lvl="1"/>
            <a:r>
              <a:rPr lang="en-US" dirty="0"/>
              <a:t>For empty </a:t>
            </a:r>
            <a:r>
              <a:rPr lang="en-US" b="1" i="1" dirty="0"/>
              <a:t>circles</a:t>
            </a:r>
            <a:r>
              <a:rPr lang="en-US" dirty="0"/>
              <a:t>, add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81400" y="4343400"/>
            <a:ext cx="258115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95800" y="5181600"/>
            <a:ext cx="258115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8560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2405</Words>
  <Application>Microsoft Office PowerPoint</Application>
  <PresentationFormat>On-screen Show (4:3)</PresentationFormat>
  <Paragraphs>235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Segoe UI</vt:lpstr>
      <vt:lpstr>Segoe UI Light</vt:lpstr>
      <vt:lpstr>Verdana</vt:lpstr>
      <vt:lpstr>Wingdings</vt:lpstr>
      <vt:lpstr>1_Office Theme</vt:lpstr>
      <vt:lpstr>Office Theme</vt:lpstr>
      <vt:lpstr>HTML5: Lesson #2</vt:lpstr>
      <vt:lpstr>Agenda</vt:lpstr>
      <vt:lpstr>HTML Tables</vt:lpstr>
      <vt:lpstr>HTML Table Example</vt:lpstr>
      <vt:lpstr>HTML colspan, rowspan</vt:lpstr>
      <vt:lpstr>HTML Lists</vt:lpstr>
      <vt:lpstr>Ordered List</vt:lpstr>
      <vt:lpstr>Ordered List Example</vt:lpstr>
      <vt:lpstr>Unordered List</vt:lpstr>
      <vt:lpstr>Unordered List Example</vt:lpstr>
      <vt:lpstr>Description List</vt:lpstr>
      <vt:lpstr>Description List Example</vt:lpstr>
      <vt:lpstr>div Element</vt:lpstr>
      <vt:lpstr>div Element</vt:lpstr>
      <vt:lpstr>span Element</vt:lpstr>
      <vt:lpstr>Block and Inline Elements</vt:lpstr>
      <vt:lpstr>New HTML5 Elements for Structuring and Organizing Content </vt:lpstr>
      <vt:lpstr>Semantic Markup</vt:lpstr>
      <vt:lpstr>Better semantic tags</vt:lpstr>
      <vt:lpstr>header and footer Elements</vt:lpstr>
      <vt:lpstr>header and footer Elements (continued)</vt:lpstr>
      <vt:lpstr>header and footer Markup Example</vt:lpstr>
      <vt:lpstr>article Element</vt:lpstr>
      <vt:lpstr>section Element</vt:lpstr>
      <vt:lpstr>nav Element</vt:lpstr>
      <vt:lpstr>nav Example</vt:lpstr>
      <vt:lpstr>aside Element</vt:lpstr>
      <vt:lpstr>HTML 4 Text-related Elements with New Meaning or Functionality in HTML5</vt:lpstr>
      <vt:lpstr>Other Phrase Tags</vt:lpstr>
      <vt:lpstr>Deprecation</vt:lpstr>
      <vt:lpstr>Deprecated in HTML5 Elements</vt:lpstr>
      <vt:lpstr>Practice task</vt:lpstr>
      <vt:lpstr>Homework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2024-05-07T14:46:21Z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