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9" r:id="rId2"/>
    <p:sldMasterId id="2147483890" r:id="rId3"/>
  </p:sldMasterIdLst>
  <p:notesMasterIdLst>
    <p:notesMasterId r:id="rId41"/>
  </p:notesMasterIdLst>
  <p:sldIdLst>
    <p:sldId id="419" r:id="rId4"/>
    <p:sldId id="405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60" r:id="rId14"/>
    <p:sldId id="430" r:id="rId15"/>
    <p:sldId id="431" r:id="rId16"/>
    <p:sldId id="432" r:id="rId17"/>
    <p:sldId id="433" r:id="rId18"/>
    <p:sldId id="434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89" r:id="rId28"/>
    <p:sldId id="490" r:id="rId29"/>
    <p:sldId id="474" r:id="rId30"/>
    <p:sldId id="475" r:id="rId31"/>
    <p:sldId id="476" r:id="rId32"/>
    <p:sldId id="477" r:id="rId33"/>
    <p:sldId id="478" r:id="rId34"/>
    <p:sldId id="479" r:id="rId35"/>
    <p:sldId id="480" r:id="rId36"/>
    <p:sldId id="481" r:id="rId37"/>
    <p:sldId id="482" r:id="rId38"/>
    <p:sldId id="452" r:id="rId39"/>
    <p:sldId id="42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96" autoAdjust="0"/>
  </p:normalViewPr>
  <p:slideViewPr>
    <p:cSldViewPr>
      <p:cViewPr varScale="1">
        <p:scale>
          <a:sx n="58" d="100"/>
          <a:sy n="58" d="100"/>
        </p:scale>
        <p:origin x="21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15B1D7-BD12-436D-91B8-4E9339709C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195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29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881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697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695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01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388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865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44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48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9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19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02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Submit</a:t>
            </a:r>
            <a:r>
              <a:rPr lang="en-US" dirty="0">
                <a:sym typeface="Wingdings" panose="05000000000000000000" pitchFamily="2" charset="2"/>
              </a:rPr>
              <a:t> POST /form/saved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65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W-1@mn--.com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15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48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119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68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32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73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80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13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174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830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49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74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D948B4-9A84-4BDD-8558-24D1CF0EFAAD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15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105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85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49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758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08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EBFB8C-BBFF-4397-A51C-1E9259642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452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412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576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6333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87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76259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87176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73219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4280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2571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729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7619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09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uk-UA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04296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25326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44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A095-3B48-4441-9653-AF11D30D55D5}" type="datetimeFigureOut">
              <a:rPr lang="en-US">
                <a:solidFill>
                  <a:srgbClr val="000000"/>
                </a:solidFill>
              </a:rPr>
              <a:pPr>
                <a:defRPr/>
              </a:pPr>
              <a:t>5/7/2024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5EB2-3C35-4F4B-BF3E-340B87E494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98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60E1-7497-4760-A27A-1E913B466D1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5391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7A095-3B48-4441-9653-AF11D30D55D5}" type="datetimeFigureOut">
              <a:rPr lang="en-US" smtClean="0">
                <a:solidFill>
                  <a:srgbClr val="000000"/>
                </a:solidFill>
              </a:rPr>
              <a:pPr>
                <a:defRPr/>
              </a:pPr>
              <a:t>5/7/2024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37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49096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36882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11245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4234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63430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78550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03256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04725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09690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261743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83914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543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0999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16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46908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5625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38315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56068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427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083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26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31559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780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99474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2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00894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279997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553942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426377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7996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54870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456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None/>
            </a:pPr>
            <a:endParaRPr lang="uk-UA">
              <a:solidFill>
                <a:prstClr val="black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01550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904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92024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Layou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199298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1443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5289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44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8674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9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34" Type="http://schemas.openxmlformats.org/officeDocument/2006/relationships/slideLayout" Target="../slideLayouts/slideLayout58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3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slideLayout" Target="../slideLayouts/slideLayout56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Relationship Id="rId35" Type="http://schemas.openxmlformats.org/officeDocument/2006/relationships/slideLayout" Target="../slideLayouts/slideLayout59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6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>
                <a:solidFill>
                  <a:prstClr val="white"/>
                </a:solidFill>
              </a:rPr>
              <a:pPr/>
              <a:t>‹#›</a:t>
            </a:fld>
            <a:endParaRPr lang="uk-UA">
              <a:solidFill>
                <a:prstClr val="white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  <a:p>
            <a:endParaRPr lang="uk-U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2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</p:sldLayoutIdLst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B4997-8C75-4C47-8C4D-19761D593210}" type="datetimeFigureOut">
              <a:rPr lang="uk-UA" smtClean="0"/>
              <a:t>07.05.2024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60E1-7497-4760-A27A-1E913B466D1D}" type="slidenum">
              <a:rPr lang="uk-UA" smtClean="0"/>
              <a:t>‹#›</a:t>
            </a:fld>
            <a:endParaRPr lang="uk-UA"/>
          </a:p>
        </p:txBody>
      </p:sp>
      <p:sp>
        <p:nvSpPr>
          <p:cNvPr id="7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  <a:p>
            <a:endParaRPr lang="uk-U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6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  <p:sldLayoutId id="2147483909" r:id="rId19"/>
    <p:sldLayoutId id="2147483910" r:id="rId20"/>
    <p:sldLayoutId id="2147483911" r:id="rId21"/>
    <p:sldLayoutId id="2147483912" r:id="rId22"/>
    <p:sldLayoutId id="2147483913" r:id="rId23"/>
    <p:sldLayoutId id="2147483914" r:id="rId24"/>
    <p:sldLayoutId id="2147483915" r:id="rId25"/>
    <p:sldLayoutId id="2147483916" r:id="rId26"/>
    <p:sldLayoutId id="2147483917" r:id="rId27"/>
    <p:sldLayoutId id="2147483918" r:id="rId28"/>
    <p:sldLayoutId id="2147483919" r:id="rId29"/>
    <p:sldLayoutId id="2147483920" r:id="rId30"/>
    <p:sldLayoutId id="2147483921" r:id="rId31"/>
    <p:sldLayoutId id="2147483922" r:id="rId32"/>
    <p:sldLayoutId id="2147483923" r:id="rId33"/>
    <p:sldLayoutId id="2147483924" r:id="rId34"/>
    <p:sldLayoutId id="2147483925" r:id="rId3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codepen.io/mdem/pen/vzENg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codepen.io/mdem/pen/VGYvpv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codepen.io/mdem/pen/JaoYVG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40000" y="2700000"/>
            <a:ext cx="6480000" cy="1447800"/>
          </a:xfrm>
        </p:spPr>
        <p:txBody>
          <a:bodyPr>
            <a:normAutofit/>
          </a:bodyPr>
          <a:lstStyle/>
          <a:p>
            <a:r>
              <a:rPr lang="en-US" sz="5400" b="1" dirty="0"/>
              <a:t>HTML5: Lesson #3</a:t>
            </a:r>
            <a:endParaRPr lang="en-US" sz="44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666F68-2357-653A-D8EE-112C9D0A2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2460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Can be a problem with some </a:t>
            </a:r>
            <a:r>
              <a:rPr lang="en-US" sz="2800" b="1" i="1" dirty="0"/>
              <a:t>older</a:t>
            </a:r>
            <a:r>
              <a:rPr lang="en-US" sz="2800" dirty="0"/>
              <a:t> browsers.</a:t>
            </a:r>
          </a:p>
          <a:p>
            <a:pPr lvl="1"/>
            <a:r>
              <a:rPr lang="en-US" sz="2400" dirty="0"/>
              <a:t>Cannot render canvas drawings or animation, for example.</a:t>
            </a:r>
          </a:p>
          <a:p>
            <a:r>
              <a:rPr lang="en-US" sz="2800" dirty="0"/>
              <a:t>Fallback adds an </a:t>
            </a:r>
            <a:r>
              <a:rPr lang="en-US" sz="2800" b="1" i="1" dirty="0"/>
              <a:t>image</a:t>
            </a:r>
            <a:r>
              <a:rPr lang="en-US" sz="2800" dirty="0"/>
              <a:t>, </a:t>
            </a:r>
            <a:r>
              <a:rPr lang="en-US" sz="2800" b="1" i="1" dirty="0"/>
              <a:t>text</a:t>
            </a:r>
            <a:r>
              <a:rPr lang="en-US" sz="2800" dirty="0"/>
              <a:t>, or some other </a:t>
            </a:r>
            <a:r>
              <a:rPr lang="en-US" sz="2800" b="1" i="1" dirty="0"/>
              <a:t>HTML</a:t>
            </a:r>
            <a:r>
              <a:rPr lang="en-US" sz="2800" dirty="0"/>
              <a:t> </a:t>
            </a:r>
            <a:r>
              <a:rPr lang="en-US" sz="2800" b="1" i="1" dirty="0"/>
              <a:t>content</a:t>
            </a:r>
            <a:r>
              <a:rPr lang="en-US" sz="2800" dirty="0"/>
              <a:t> within the canvas element that displays if the drawing cannot.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4419600"/>
            <a:ext cx="757130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canvas</a:t>
            </a:r>
            <a:r>
              <a:rPr kumimoji="0" lang="uk-UA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</a:t>
            </a:r>
            <a:r>
              <a:rPr kumimoji="0" lang="uk-UA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US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</a:t>
            </a:r>
            <a:r>
              <a:rPr kumimoji="0" lang="uk-UA" altLang="uk-UA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ectangle</a:t>
            </a:r>
            <a:r>
              <a:rPr kumimoji="0" lang="uk-UA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</a:t>
            </a:r>
            <a:r>
              <a:rPr kumimoji="0" lang="uk-UA" altLang="uk-UA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height</a:t>
            </a:r>
            <a:r>
              <a:rPr kumimoji="0" lang="uk-UA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"100" </a:t>
            </a:r>
            <a:r>
              <a:rPr kumimoji="0" lang="uk-UA" altLang="uk-UA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width</a:t>
            </a:r>
            <a:r>
              <a:rPr kumimoji="0" lang="uk-UA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"200"</a:t>
            </a:r>
            <a:r>
              <a:rPr kumimoji="0" lang="uk-UA" altLang="uk-U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Your</a:t>
            </a:r>
            <a:r>
              <a:rPr kumimoji="0" lang="uk-UA" altLang="uk-U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browser</a:t>
            </a:r>
            <a:r>
              <a:rPr kumimoji="0" lang="uk-UA" altLang="uk-U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doesn't</a:t>
            </a:r>
            <a:r>
              <a:rPr kumimoji="0" lang="uk-UA" altLang="uk-U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support</a:t>
            </a:r>
            <a:r>
              <a:rPr kumimoji="0" lang="uk-UA" altLang="uk-U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</a:t>
            </a:r>
            <a:r>
              <a:rPr kumimoji="0" lang="uk-UA" altLang="uk-UA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canvas</a:t>
            </a:r>
            <a:r>
              <a:rPr kumimoji="0" lang="uk-UA" altLang="uk-U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".</a:t>
            </a:r>
            <a:br>
              <a:rPr kumimoji="0" lang="uk-UA" altLang="uk-U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canvas</a:t>
            </a:r>
            <a:r>
              <a:rPr kumimoji="0" lang="uk-UA" altLang="uk-U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65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Vector Graphics (SVG)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19200"/>
            <a:ext cx="83802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A language for describing 2D vector graphics in </a:t>
            </a:r>
            <a:r>
              <a:rPr lang="en-US" sz="2800" b="1" dirty="0"/>
              <a:t>Extensible Markup Language</a:t>
            </a:r>
            <a:r>
              <a:rPr lang="en-US" sz="2800" dirty="0"/>
              <a:t> (</a:t>
            </a:r>
            <a:r>
              <a:rPr lang="en-US" sz="2800" b="1" dirty="0"/>
              <a:t>XML</a:t>
            </a:r>
            <a:r>
              <a:rPr lang="en-US" sz="2800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Vector graphic </a:t>
            </a:r>
            <a:r>
              <a:rPr lang="en-US" sz="2800" b="1" i="1" dirty="0"/>
              <a:t>changes size</a:t>
            </a:r>
            <a:r>
              <a:rPr lang="en-US" sz="2800" dirty="0"/>
              <a:t> to fit screen, whether PC monitor or smartphone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SVG is not new, </a:t>
            </a:r>
            <a:br>
              <a:rPr lang="en-US" sz="2800" dirty="0"/>
            </a:br>
            <a:r>
              <a:rPr lang="en-US" sz="2800" dirty="0"/>
              <a:t>but HTML5 can </a:t>
            </a:r>
            <a:br>
              <a:rPr lang="en-US" sz="2800" dirty="0"/>
            </a:br>
            <a:r>
              <a:rPr lang="en-US" sz="2800" b="1" i="1" dirty="0"/>
              <a:t>embed</a:t>
            </a:r>
            <a:r>
              <a:rPr lang="en-US" sz="2800" dirty="0"/>
              <a:t> SVG objects </a:t>
            </a:r>
            <a:br>
              <a:rPr lang="en-US" sz="2800" dirty="0"/>
            </a:br>
            <a:r>
              <a:rPr lang="en-US" sz="2800" dirty="0"/>
              <a:t>in Web pages </a:t>
            </a:r>
            <a:br>
              <a:rPr lang="en-US" sz="2800" dirty="0"/>
            </a:br>
            <a:r>
              <a:rPr lang="en-US" sz="2800" dirty="0"/>
              <a:t>without using </a:t>
            </a:r>
            <a:br>
              <a:rPr lang="en-US" sz="2800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embed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tags using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tag.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532E8-29C9-4A51-AF10-A429BF7F60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099444"/>
            <a:ext cx="4810475" cy="30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Example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" y="1381541"/>
            <a:ext cx="8594019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&lt;!DOCTYPE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lang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meta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charset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"UTF-8"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&gt;SVG </a:t>
            </a:r>
            <a:r>
              <a:rPr kumimoji="0" lang="uk-UA" alt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body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svg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xmlns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"http://www.w3.org/2000/svg"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version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"1.1" </a:t>
            </a:r>
            <a:endParaRPr kumimoji="0" lang="en-US" altLang="uk-UA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width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"200"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height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"200"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&lt;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polygon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points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"100,10 40,180 190,60 10,60 160,180" </a:t>
            </a:r>
            <a:endParaRPr kumimoji="0" lang="en-US" altLang="uk-UA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style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fill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aqua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stroke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orange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  <a:endParaRPr kumimoji="0" lang="en-US" altLang="uk-U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stroke-width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fill-rule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evenodd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&lt;/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svg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body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 t="25478" r="70719" b="8280"/>
          <a:stretch/>
        </p:blipFill>
        <p:spPr>
          <a:xfrm>
            <a:off x="5257800" y="990600"/>
            <a:ext cx="2057400" cy="19812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072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Canvas Instead of SVG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If the drawing is </a:t>
            </a:r>
            <a:r>
              <a:rPr lang="en-US" sz="2600" b="1" i="1" dirty="0"/>
              <a:t>relatively small</a:t>
            </a:r>
            <a:r>
              <a:rPr lang="en-US" sz="2600" dirty="0"/>
              <a:t>, use </a:t>
            </a:r>
            <a:r>
              <a:rPr lang="en-US" sz="2600" b="1" dirty="0"/>
              <a:t>canvas</a:t>
            </a:r>
            <a:r>
              <a:rPr lang="en-US" sz="2600" dirty="0"/>
              <a:t>.</a:t>
            </a:r>
          </a:p>
          <a:p>
            <a:r>
              <a:rPr lang="en-US" sz="2600" dirty="0"/>
              <a:t>If the drawing requires a </a:t>
            </a:r>
            <a:r>
              <a:rPr lang="en-US" sz="2600" b="1" i="1" dirty="0"/>
              <a:t>large number</a:t>
            </a:r>
            <a:r>
              <a:rPr lang="en-US" sz="2600" dirty="0"/>
              <a:t> of objects, use </a:t>
            </a:r>
            <a:r>
              <a:rPr lang="en-US" sz="2600" b="1" dirty="0"/>
              <a:t>canvas</a:t>
            </a:r>
            <a:r>
              <a:rPr lang="en-US" sz="2600" dirty="0"/>
              <a:t>; </a:t>
            </a:r>
            <a:r>
              <a:rPr lang="en-US" sz="2600" b="1" dirty="0"/>
              <a:t>SVG</a:t>
            </a:r>
            <a:r>
              <a:rPr lang="en-US" sz="2600" dirty="0"/>
              <a:t> degrades as it continually </a:t>
            </a:r>
            <a:r>
              <a:rPr lang="en-US" sz="2600" b="1" i="1" dirty="0"/>
              <a:t>adds</a:t>
            </a:r>
            <a:r>
              <a:rPr lang="en-US" sz="2600" dirty="0"/>
              <a:t> </a:t>
            </a:r>
            <a:r>
              <a:rPr lang="en-US" sz="2600" b="1" i="1" dirty="0"/>
              <a:t>objects</a:t>
            </a:r>
            <a:r>
              <a:rPr lang="en-US" sz="2600" dirty="0"/>
              <a:t> to the </a:t>
            </a:r>
            <a:r>
              <a:rPr lang="en-US" sz="2600" b="1" dirty="0"/>
              <a:t>DOM</a:t>
            </a:r>
          </a:p>
          <a:p>
            <a:r>
              <a:rPr lang="en-US" sz="2600" dirty="0"/>
              <a:t>Generally, use </a:t>
            </a:r>
            <a:r>
              <a:rPr lang="en-US" sz="2600" b="1" dirty="0"/>
              <a:t>canvas</a:t>
            </a:r>
            <a:r>
              <a:rPr lang="en-US" sz="2600" dirty="0"/>
              <a:t> for </a:t>
            </a:r>
            <a:r>
              <a:rPr lang="en-US" sz="2600" b="1" i="1" dirty="0"/>
              <a:t>small</a:t>
            </a:r>
            <a:r>
              <a:rPr lang="en-US" sz="2600" dirty="0"/>
              <a:t> screens and </a:t>
            </a:r>
            <a:r>
              <a:rPr lang="en-US" sz="2600" b="1" dirty="0"/>
              <a:t>SVG</a:t>
            </a:r>
            <a:r>
              <a:rPr lang="en-US" sz="2600" dirty="0"/>
              <a:t> for </a:t>
            </a:r>
            <a:r>
              <a:rPr lang="en-US" sz="2600" b="1" i="1" dirty="0"/>
              <a:t>larger</a:t>
            </a:r>
            <a:r>
              <a:rPr lang="en-US" sz="2600" dirty="0"/>
              <a:t> screens.</a:t>
            </a:r>
          </a:p>
          <a:p>
            <a:r>
              <a:rPr lang="en-US" sz="2600" dirty="0"/>
              <a:t>If you must create </a:t>
            </a:r>
            <a:r>
              <a:rPr lang="en-US" sz="2600" b="1" i="1" dirty="0"/>
              <a:t>highly detailed</a:t>
            </a:r>
            <a:r>
              <a:rPr lang="en-US" sz="2600" dirty="0"/>
              <a:t> vector documents that must </a:t>
            </a:r>
            <a:r>
              <a:rPr lang="en-US" sz="2600" b="1" i="1" dirty="0"/>
              <a:t>scale</a:t>
            </a:r>
            <a:r>
              <a:rPr lang="en-US" sz="2600" dirty="0"/>
              <a:t> well, go with </a:t>
            </a:r>
            <a:r>
              <a:rPr lang="en-US" sz="2600" b="1" dirty="0"/>
              <a:t>SVG</a:t>
            </a:r>
            <a:r>
              <a:rPr lang="en-US" sz="2600" dirty="0"/>
              <a:t>.</a:t>
            </a:r>
          </a:p>
          <a:p>
            <a:r>
              <a:rPr lang="en-US" sz="2600" dirty="0"/>
              <a:t>If you are displaying </a:t>
            </a:r>
            <a:r>
              <a:rPr lang="en-US" sz="2600" b="1" i="1" dirty="0"/>
              <a:t>real-time data output</a:t>
            </a:r>
            <a:r>
              <a:rPr lang="en-US" sz="2600" dirty="0"/>
              <a:t>, such as </a:t>
            </a:r>
            <a:r>
              <a:rPr lang="en-US" sz="2600" b="1" i="1" dirty="0"/>
              <a:t>maps</a:t>
            </a:r>
            <a:r>
              <a:rPr lang="en-US" sz="2600" dirty="0"/>
              <a:t>, </a:t>
            </a:r>
            <a:r>
              <a:rPr lang="en-US" sz="2600" b="1" i="1" dirty="0"/>
              <a:t>weather</a:t>
            </a:r>
            <a:r>
              <a:rPr lang="en-US" sz="2600" dirty="0"/>
              <a:t> </a:t>
            </a:r>
            <a:r>
              <a:rPr lang="en-US" sz="2600" b="1" i="1" dirty="0"/>
              <a:t>data</a:t>
            </a:r>
            <a:r>
              <a:rPr lang="en-US" sz="2600" dirty="0"/>
              <a:t>, and so on, use </a:t>
            </a:r>
            <a:r>
              <a:rPr lang="en-US" sz="2600" b="1" dirty="0"/>
              <a:t>canvas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249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video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990600"/>
            <a:ext cx="8229600" cy="4983163"/>
          </a:xfrm>
        </p:spPr>
        <p:txBody>
          <a:bodyPr/>
          <a:lstStyle/>
          <a:p>
            <a:r>
              <a:rPr lang="en-US" sz="2800" dirty="0"/>
              <a:t>Tag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/>
              <a:t> enables you to </a:t>
            </a:r>
            <a:r>
              <a:rPr lang="en-US" sz="2800" b="1" i="1" dirty="0"/>
              <a:t>include</a:t>
            </a:r>
            <a:r>
              <a:rPr lang="en-US" sz="2800" dirty="0"/>
              <a:t> </a:t>
            </a:r>
            <a:r>
              <a:rPr lang="en-US" sz="2800" b="1" i="1" dirty="0"/>
              <a:t>video</a:t>
            </a:r>
            <a:r>
              <a:rPr lang="en-US" sz="2800" dirty="0"/>
              <a:t> in HTML documents using minimal code.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Markup 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5660" y="2666573"/>
            <a:ext cx="787908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autoplay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autoplay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"video_file.mp4"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/mp4"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video_file.ogv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ogv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support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059451"/>
            <a:ext cx="38671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3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video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poster</a:t>
            </a:r>
            <a:r>
              <a:rPr lang="en-US" dirty="0"/>
              <a:t>: displays a </a:t>
            </a:r>
            <a:r>
              <a:rPr lang="en-US" b="1" i="1" dirty="0"/>
              <a:t>static image</a:t>
            </a:r>
            <a:r>
              <a:rPr lang="en-US" dirty="0"/>
              <a:t> file before the video loads;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autoplay</a:t>
            </a:r>
            <a:r>
              <a:rPr lang="en-US" dirty="0"/>
              <a:t>: start playing the video </a:t>
            </a:r>
            <a:r>
              <a:rPr lang="en-US" b="1" i="1" dirty="0"/>
              <a:t>automatically</a:t>
            </a:r>
            <a:r>
              <a:rPr lang="en-US" dirty="0"/>
              <a:t> upon page load;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controls</a:t>
            </a:r>
            <a:r>
              <a:rPr lang="en-US" dirty="0"/>
              <a:t>: displays a </a:t>
            </a:r>
            <a:r>
              <a:rPr lang="en-US" b="1" i="1" dirty="0"/>
              <a:t>set of controls</a:t>
            </a:r>
            <a:r>
              <a:rPr lang="en-US" dirty="0"/>
              <a:t> for playing, pausing, and stopping the video, and controlling the volume;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dirty="0"/>
              <a:t>: </a:t>
            </a:r>
            <a:r>
              <a:rPr lang="en-US" b="1" i="1" dirty="0"/>
              <a:t>repeats</a:t>
            </a:r>
            <a:r>
              <a:rPr lang="en-US" dirty="0"/>
              <a:t> the video</a:t>
            </a:r>
          </a:p>
        </p:txBody>
      </p:sp>
    </p:spTree>
    <p:extLst>
      <p:ext uri="{BB962C8B-B14F-4D97-AF65-F5344CB8AC3E}">
        <p14:creationId xmlns:p14="http://schemas.microsoft.com/office/powerpoint/2010/main" val="356071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audio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</a:t>
            </a:r>
            <a:r>
              <a:rPr lang="en-US" sz="2800" dirty="0"/>
              <a:t>enables you to </a:t>
            </a:r>
            <a:r>
              <a:rPr lang="en-US" sz="2800" b="1" i="1" dirty="0"/>
              <a:t>include</a:t>
            </a:r>
            <a:r>
              <a:rPr lang="en-US" sz="2800" dirty="0"/>
              <a:t> </a:t>
            </a:r>
            <a:r>
              <a:rPr lang="en-US" sz="2800" b="1" i="1" dirty="0"/>
              <a:t>audio</a:t>
            </a:r>
            <a:r>
              <a:rPr lang="en-US" sz="2800" dirty="0"/>
              <a:t> (music, other sounds) in HTML documents using minimal code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Markup example: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3479948"/>
            <a:ext cx="811151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audio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src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"sound.mp3" </a:t>
            </a:r>
            <a:r>
              <a:rPr kumimoji="0" lang="uk-UA" altLang="uk-U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controls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controls</a:t>
            </a:r>
            <a:r>
              <a:rPr kumimoji="0" lang="uk-UA" altLang="uk-UA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267200"/>
            <a:ext cx="3701847" cy="6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18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53886"/>
            <a:ext cx="87612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Use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</a:t>
            </a:r>
            <a:r>
              <a:rPr lang="en-US" sz="2800" b="1" i="1" dirty="0"/>
              <a:t>start</a:t>
            </a:r>
            <a:r>
              <a:rPr lang="en-US" sz="2800" dirty="0"/>
              <a:t> and </a:t>
            </a:r>
            <a:r>
              <a:rPr lang="en-US" sz="2800" b="1" i="1" dirty="0"/>
              <a:t>end</a:t>
            </a:r>
            <a:r>
              <a:rPr lang="en-US" sz="2800" dirty="0"/>
              <a:t> tags.</a:t>
            </a:r>
          </a:p>
          <a:p>
            <a:r>
              <a:rPr lang="en-US" sz="2800" dirty="0"/>
              <a:t>All form content and fields are </a:t>
            </a:r>
            <a:r>
              <a:rPr lang="en-US" sz="2800" b="1" i="1" dirty="0"/>
              <a:t>between</a:t>
            </a:r>
            <a:r>
              <a:rPr lang="en-US" sz="28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dirty="0"/>
              <a:t> tags.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Common syntax: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1521" y="3048000"/>
            <a:ext cx="755847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some_script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uk-UA" altLang="uk-UA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uk-UA" altLang="uk-UA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uk-UA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uk-UA" altLang="uk-UA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kumimoji="0" lang="uk-UA" altLang="uk-UA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uk-UA" altLang="uk-UA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r>
              <a:rPr kumimoji="0" lang="uk-UA" altLang="uk-UA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32AC7D-4F7E-4D79-BAD3-AFB4B07AFFC0}"/>
              </a:ext>
            </a:extLst>
          </p:cNvPr>
          <p:cNvSpPr/>
          <p:nvPr/>
        </p:nvSpPr>
        <p:spPr>
          <a:xfrm>
            <a:off x="230400" y="4648200"/>
            <a:ext cx="796844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Aft>
                <a:spcPts val="1200"/>
              </a:spcAft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2400" dirty="0"/>
              <a:t>: specifies where to send the form-data when a form is submitted</a:t>
            </a:r>
            <a:endParaRPr lang="en-US" sz="2400" b="1" i="1" dirty="0"/>
          </a:p>
          <a:p>
            <a:pPr marL="742950" lvl="1" indent="-285750">
              <a:spcAft>
                <a:spcPts val="1200"/>
              </a:spcAft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2400" dirty="0"/>
              <a:t>: specifies the </a:t>
            </a:r>
            <a:r>
              <a:rPr lang="en-US" sz="2400" b="1" i="1" dirty="0"/>
              <a:t>HTTP method</a:t>
            </a:r>
            <a:r>
              <a:rPr lang="en-US" sz="2400" b="1" dirty="0"/>
              <a:t> </a:t>
            </a:r>
            <a:r>
              <a:rPr lang="en-US" sz="2400" dirty="0"/>
              <a:t>to use when </a:t>
            </a:r>
            <a:r>
              <a:rPr lang="en-US" sz="2400" b="1" i="1" dirty="0"/>
              <a:t>sending</a:t>
            </a:r>
            <a:r>
              <a:rPr lang="en-US" sz="2400" dirty="0"/>
              <a:t> form-data (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706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Form </a:t>
            </a:r>
            <a:r>
              <a:rPr lang="en-US" sz="32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element is used with </a:t>
            </a:r>
            <a:r>
              <a:rPr lang="en-US" b="1" i="1" dirty="0"/>
              <a:t>many</a:t>
            </a:r>
            <a:r>
              <a:rPr lang="en-US" dirty="0"/>
              <a:t> forms to group </a:t>
            </a:r>
            <a:r>
              <a:rPr lang="en-US" b="1" i="1" dirty="0"/>
              <a:t>related</a:t>
            </a:r>
            <a:r>
              <a:rPr lang="en-US" dirty="0"/>
              <a:t> elements.</a:t>
            </a:r>
          </a:p>
          <a:p>
            <a:r>
              <a:rPr lang="en-US" dirty="0"/>
              <a:t>The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tag draws a </a:t>
            </a:r>
            <a:r>
              <a:rPr lang="en-US" b="1" i="1" dirty="0"/>
              <a:t>box</a:t>
            </a:r>
            <a:r>
              <a:rPr lang="en-US" dirty="0"/>
              <a:t> around individual elements and/or around the entire form.</a:t>
            </a:r>
          </a:p>
        </p:txBody>
      </p:sp>
    </p:spTree>
    <p:extLst>
      <p:ext uri="{BB962C8B-B14F-4D97-AF65-F5344CB8AC3E}">
        <p14:creationId xmlns:p14="http://schemas.microsoft.com/office/powerpoint/2010/main" val="303655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Form Example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3234" y="1028343"/>
            <a:ext cx="5974713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some_script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altLang="uk-UA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uk-UA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154" r="77917" b="66923"/>
          <a:stretch/>
        </p:blipFill>
        <p:spPr>
          <a:xfrm>
            <a:off x="4800600" y="3733800"/>
            <a:ext cx="3810000" cy="25160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659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Image Basics</a:t>
            </a:r>
          </a:p>
          <a:p>
            <a:r>
              <a:rPr lang="en-US" sz="2800" dirty="0"/>
              <a:t>Canvas</a:t>
            </a:r>
          </a:p>
          <a:p>
            <a:r>
              <a:rPr lang="en-US" sz="2800" dirty="0"/>
              <a:t>Scalable Vector Graphics</a:t>
            </a:r>
          </a:p>
          <a:p>
            <a:r>
              <a:rPr lang="en-US" sz="2800" dirty="0"/>
              <a:t>Video &amp; Audio support</a:t>
            </a:r>
          </a:p>
          <a:p>
            <a:r>
              <a:rPr lang="en-US" sz="2800" dirty="0"/>
              <a:t>Forms and Input</a:t>
            </a:r>
          </a:p>
          <a:p>
            <a:r>
              <a:rPr lang="en-US" sz="2800" dirty="0"/>
              <a:t>Data validation</a:t>
            </a:r>
          </a:p>
          <a:p>
            <a:r>
              <a:rPr lang="en-US" sz="2800" dirty="0"/>
              <a:t>Practice task</a:t>
            </a:r>
          </a:p>
        </p:txBody>
      </p:sp>
    </p:spTree>
    <p:extLst>
      <p:ext uri="{BB962C8B-B14F-4D97-AF65-F5344CB8AC3E}">
        <p14:creationId xmlns:p14="http://schemas.microsoft.com/office/powerpoint/2010/main" val="173530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Form input</a:t>
            </a:r>
            <a:r>
              <a:rPr lang="en-US" sz="3000" dirty="0"/>
              <a:t> is the </a:t>
            </a:r>
            <a:r>
              <a:rPr lang="en-US" sz="3000" b="1" i="1" dirty="0"/>
              <a:t>information</a:t>
            </a:r>
            <a:r>
              <a:rPr lang="en-US" sz="3000" dirty="0"/>
              <a:t> a user enters into </a:t>
            </a:r>
            <a:r>
              <a:rPr lang="en-US" sz="3000" b="1" i="1" dirty="0"/>
              <a:t>fields</a:t>
            </a:r>
            <a:r>
              <a:rPr lang="en-US" sz="3000" dirty="0"/>
              <a:t> in a Web or client application form.</a:t>
            </a:r>
          </a:p>
          <a:p>
            <a:r>
              <a:rPr lang="en-US" sz="3000" dirty="0"/>
              <a:t>HTML 4.01 define next input elements: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defines a single-line text field;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defines a password field;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defines a checkbox;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defines a radio button;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defines a file-select field and a "Browse" button (for file uploads)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Input </a:t>
            </a:r>
            <a:r>
              <a:rPr lang="en-US" sz="32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229600" cy="4525963"/>
          </a:xfrm>
        </p:spPr>
        <p:txBody>
          <a:bodyPr/>
          <a:lstStyle/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button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defines a clickable button (mostly used with a JavaScript to activate a script);</a:t>
            </a:r>
            <a:endParaRPr lang="en-US" dirty="0"/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defines a submit </a:t>
            </a:r>
            <a:b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button;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defines a reset </a:t>
            </a:r>
            <a:b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button;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defines an image </a:t>
            </a:r>
            <a:b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the submit button;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defines a hidden </a:t>
            </a:r>
            <a:b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field.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154" r="73575" b="42307"/>
          <a:stretch/>
        </p:blipFill>
        <p:spPr>
          <a:xfrm>
            <a:off x="5029200" y="2524069"/>
            <a:ext cx="3624453" cy="38290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838200" y="5983827"/>
            <a:ext cx="3892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https://codepen.io/mdem/pen/vzENgG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15647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95400"/>
            <a:ext cx="8229600" cy="467836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HTML5 introduces several </a:t>
            </a:r>
            <a:r>
              <a:rPr lang="en-US" sz="3000" b="1" i="1" dirty="0"/>
              <a:t>new</a:t>
            </a:r>
            <a:r>
              <a:rPr lang="en-US" sz="3000" dirty="0"/>
              <a:t> form and input element attributes; some are: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dirty="0"/>
              <a:t> for entering a </a:t>
            </a:r>
            <a:r>
              <a:rPr lang="en-US" b="1" i="1" dirty="0"/>
              <a:t>single Web address</a:t>
            </a:r>
            <a:r>
              <a:rPr lang="en-US" dirty="0"/>
              <a:t>;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email</a:t>
            </a:r>
            <a:r>
              <a:rPr lang="en-US" sz="2600" dirty="0"/>
              <a:t>:</a:t>
            </a:r>
            <a:r>
              <a:rPr lang="en-US" dirty="0"/>
              <a:t> for a </a:t>
            </a:r>
            <a:r>
              <a:rPr lang="en-US" b="1" i="1" dirty="0"/>
              <a:t>single email address</a:t>
            </a:r>
            <a:r>
              <a:rPr lang="en-US" dirty="0"/>
              <a:t> or a </a:t>
            </a:r>
            <a:r>
              <a:rPr lang="en-US" b="1" i="1" dirty="0"/>
              <a:t>list of email addresses</a:t>
            </a:r>
            <a:r>
              <a:rPr lang="en-US" dirty="0"/>
              <a:t>;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search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/>
              <a:t> to </a:t>
            </a:r>
            <a:r>
              <a:rPr lang="en-US" b="1" i="1" dirty="0"/>
              <a:t>prompt</a:t>
            </a:r>
            <a:r>
              <a:rPr lang="en-US" dirty="0"/>
              <a:t> users to enter text they want to </a:t>
            </a:r>
            <a:r>
              <a:rPr lang="en-US" b="1" i="1" dirty="0"/>
              <a:t>search</a:t>
            </a:r>
            <a:r>
              <a:rPr lang="en-US" dirty="0"/>
              <a:t> for;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dirty="0"/>
              <a:t>: defines a date control (year, month, day (no time));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: defines a control for entering a time;</a:t>
            </a:r>
          </a:p>
        </p:txBody>
      </p:sp>
    </p:spTree>
    <p:extLst>
      <p:ext uri="{BB962C8B-B14F-4D97-AF65-F5344CB8AC3E}">
        <p14:creationId xmlns:p14="http://schemas.microsoft.com/office/powerpoint/2010/main" val="421561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01610"/>
            <a:ext cx="8229600" cy="4525963"/>
          </a:xfrm>
        </p:spPr>
        <p:txBody>
          <a:bodyPr/>
          <a:lstStyle/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dirty="0"/>
              <a:t> defines a field for entering a number;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: defines a range control (like a slider control) ;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/>
              <a:t>: defines a color </a:t>
            </a:r>
            <a:br>
              <a:rPr lang="en-US" dirty="0"/>
            </a:br>
            <a:r>
              <a:rPr lang="en-US" dirty="0"/>
              <a:t>picker;</a:t>
            </a:r>
          </a:p>
          <a:p>
            <a:pPr lvl="1"/>
            <a:r>
              <a:rPr lang="en-US" sz="2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dirty="0"/>
              <a:t>: defines a field for </a:t>
            </a:r>
            <a:br>
              <a:rPr lang="en-US" dirty="0"/>
            </a:br>
            <a:r>
              <a:rPr lang="en-US" dirty="0"/>
              <a:t>entering a telephone </a:t>
            </a:r>
            <a:br>
              <a:rPr lang="en-US" dirty="0"/>
            </a:br>
            <a:r>
              <a:rPr lang="en-US" dirty="0"/>
              <a:t>number.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614" r="74160" b="41527"/>
          <a:stretch/>
        </p:blipFill>
        <p:spPr>
          <a:xfrm>
            <a:off x="4915786" y="2362200"/>
            <a:ext cx="3544214" cy="40014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62000" y="5727573"/>
            <a:ext cx="388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https://codepen.io/mdem/pen/VGYvpv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5852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Input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143000"/>
            <a:ext cx="84564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You also can to create an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dirty="0"/>
              <a:t> element with predefined values in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datalist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/>
              <a:t> </a:t>
            </a:r>
            <a:r>
              <a:rPr lang="en-US" sz="2800" dirty="0"/>
              <a:t>tag.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40832" y="2209800"/>
            <a:ext cx="664797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browsers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&lt;/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browsers-list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browsers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datalist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browsers-list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Internet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Explorer"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Chrome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Safari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datalist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74" y="4518095"/>
            <a:ext cx="3493294" cy="17526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084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B745-FB9D-4DDE-B069-B9D9317A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element Attributes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4009-3C61-462F-83AF-ED779F1E1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1066800"/>
            <a:ext cx="8608800" cy="5029200"/>
          </a:xfrm>
        </p:spPr>
        <p:txBody>
          <a:bodyPr>
            <a:noAutofit/>
          </a:bodyPr>
          <a:lstStyle/>
          <a:p>
            <a:r>
              <a:rPr lang="en-US" sz="2400" b="1" spc="-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autocomplete:</a:t>
            </a:r>
            <a:r>
              <a:rPr lang="en-US" sz="2400" spc="-50" dirty="0"/>
              <a:t> specifies whether an element should have autocomplete enabled (on, off)</a:t>
            </a:r>
          </a:p>
          <a:p>
            <a:r>
              <a:rPr lang="en-US" sz="2400" b="1" spc="-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checked:</a:t>
            </a:r>
            <a:r>
              <a:rPr lang="en-US" sz="2400" spc="-50" dirty="0"/>
              <a:t> specifies that an element should be pre-selected when the page loads (for type "checkbox" or "radio")</a:t>
            </a:r>
          </a:p>
          <a:p>
            <a:r>
              <a:rPr lang="en-US" sz="2400" b="1" spc="-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disabled:</a:t>
            </a:r>
            <a:r>
              <a:rPr lang="en-US" sz="2400" spc="-50" dirty="0"/>
              <a:t> specifies that an element should be disabled</a:t>
            </a:r>
          </a:p>
          <a:p>
            <a:r>
              <a:rPr lang="en-US" sz="2400" b="1" spc="-5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formaction</a:t>
            </a:r>
            <a:r>
              <a:rPr lang="en-US" sz="2400" b="1" spc="-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spc="-50" dirty="0"/>
              <a:t> specifies the URL of the file that will process the input control when the form is submitted (for type "submit" and "image")</a:t>
            </a:r>
          </a:p>
          <a:p>
            <a:r>
              <a:rPr lang="en-US" sz="2400" b="1" spc="-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</a:t>
            </a:r>
            <a:r>
              <a:rPr lang="en-US" sz="2400" spc="-50" dirty="0"/>
              <a:t> specifies the height of an element (only for type "image")</a:t>
            </a:r>
          </a:p>
          <a:p>
            <a:r>
              <a:rPr lang="en-US" sz="2400" b="1" spc="-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</a:t>
            </a:r>
            <a:r>
              <a:rPr lang="en-US" sz="2400" spc="-50" dirty="0"/>
              <a:t> specifies the width of an element (only for type "image")</a:t>
            </a:r>
          </a:p>
        </p:txBody>
      </p:sp>
    </p:spTree>
    <p:extLst>
      <p:ext uri="{BB962C8B-B14F-4D97-AF65-F5344CB8AC3E}">
        <p14:creationId xmlns:p14="http://schemas.microsoft.com/office/powerpoint/2010/main" val="264663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B745-FB9D-4DDE-B069-B9D9317A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element Attributes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E4009-3C61-462F-83AF-ED779F1E1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0" y="1066800"/>
            <a:ext cx="8229600" cy="5029200"/>
          </a:xfrm>
        </p:spPr>
        <p:txBody>
          <a:bodyPr>
            <a:noAutofit/>
          </a:bodyPr>
          <a:lstStyle/>
          <a:p>
            <a:r>
              <a:rPr lang="en-US" sz="2400" b="1" spc="-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max:</a:t>
            </a:r>
            <a:r>
              <a:rPr lang="en-US" sz="2400" spc="-50" dirty="0"/>
              <a:t> specifies a maximum value for an element</a:t>
            </a:r>
          </a:p>
          <a:p>
            <a:r>
              <a:rPr lang="en-US" sz="2400" b="1" spc="-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min:</a:t>
            </a:r>
            <a:r>
              <a:rPr lang="en-US" sz="2400" spc="-50" dirty="0"/>
              <a:t> specifies a minimum value for an element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/>
              <a:t> specifies the maximum number of characters allowed in an element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  <a:r>
              <a:rPr lang="en-US" sz="2400" dirty="0"/>
              <a:t> specifies the name of an element</a:t>
            </a:r>
          </a:p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/>
              <a:t> specifies that an input field is read-only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size:</a:t>
            </a:r>
            <a:r>
              <a:rPr lang="en-US" sz="2400" dirty="0"/>
              <a:t> specifies the width, in characters, of an element</a:t>
            </a:r>
          </a:p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/>
              <a:t> specifies the URL of the image to use as a submit button (only for type="image")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step:</a:t>
            </a:r>
            <a:r>
              <a:rPr lang="en-US" sz="2400" dirty="0"/>
              <a:t> specifies the interval between legal numbers in an input field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value:</a:t>
            </a:r>
            <a:r>
              <a:rPr lang="en-US" sz="2400" dirty="0"/>
              <a:t> specifies the value of an element</a:t>
            </a:r>
          </a:p>
        </p:txBody>
      </p:sp>
    </p:spTree>
    <p:extLst>
      <p:ext uri="{BB962C8B-B14F-4D97-AF65-F5344CB8AC3E}">
        <p14:creationId xmlns:p14="http://schemas.microsoft.com/office/powerpoint/2010/main" val="2523330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HTML control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0668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tag create a </a:t>
            </a:r>
            <a:r>
              <a:rPr lang="en-US" b="1" i="1" dirty="0"/>
              <a:t>drop-down list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tags inside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element define the </a:t>
            </a:r>
            <a:r>
              <a:rPr lang="en-US" b="1" i="1" dirty="0"/>
              <a:t>available options</a:t>
            </a:r>
            <a:r>
              <a:rPr lang="en-US" dirty="0"/>
              <a:t> in the list.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lang="en-US" dirty="0"/>
              <a:t> attribute specifies that a user can enter more than one value in an element</a:t>
            </a:r>
          </a:p>
          <a:p>
            <a:r>
              <a:rPr lang="en-US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tag </a:t>
            </a:r>
            <a:br>
              <a:rPr lang="en-US" dirty="0"/>
            </a:br>
            <a:r>
              <a:rPr lang="en-US" dirty="0"/>
              <a:t>defines a </a:t>
            </a:r>
            <a:r>
              <a:rPr lang="en-US" b="1" i="1" dirty="0"/>
              <a:t>multi-line </a:t>
            </a:r>
            <a:br>
              <a:rPr lang="en-US" b="1" i="1" dirty="0"/>
            </a:br>
            <a:r>
              <a:rPr lang="en-US" b="1" i="1" dirty="0"/>
              <a:t>text</a:t>
            </a:r>
            <a:r>
              <a:rPr lang="en-US" dirty="0"/>
              <a:t> input control.</a:t>
            </a:r>
          </a:p>
          <a:p>
            <a:r>
              <a:rPr lang="en-US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tag </a:t>
            </a:r>
            <a:br>
              <a:rPr lang="en-US" dirty="0"/>
            </a:br>
            <a:r>
              <a:rPr lang="en-US" dirty="0"/>
              <a:t>defines a </a:t>
            </a:r>
            <a:r>
              <a:rPr lang="en-US" b="1" i="1" dirty="0"/>
              <a:t>clickable </a:t>
            </a:r>
            <a:br>
              <a:rPr lang="en-US" b="1" i="1" dirty="0"/>
            </a:br>
            <a:r>
              <a:rPr lang="en-US" b="1" i="1" dirty="0"/>
              <a:t>button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inside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element you can </a:t>
            </a:r>
            <a:r>
              <a:rPr lang="en-US" b="1" i="1" dirty="0"/>
              <a:t>put</a:t>
            </a:r>
            <a:r>
              <a:rPr lang="en-US" dirty="0"/>
              <a:t> </a:t>
            </a:r>
            <a:br>
              <a:rPr lang="en-US" dirty="0"/>
            </a:br>
            <a:r>
              <a:rPr lang="en-US" b="1" i="1" dirty="0"/>
              <a:t>content</a:t>
            </a:r>
            <a:r>
              <a:rPr lang="en-US" dirty="0"/>
              <a:t>, like </a:t>
            </a:r>
            <a:r>
              <a:rPr lang="en-US" b="1" i="1" dirty="0"/>
              <a:t>text</a:t>
            </a:r>
            <a:r>
              <a:rPr lang="en-US" dirty="0"/>
              <a:t> or </a:t>
            </a:r>
            <a:br>
              <a:rPr lang="en-US" dirty="0"/>
            </a:br>
            <a:r>
              <a:rPr lang="en-US" b="1" i="1" dirty="0"/>
              <a:t>images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922" r="67474" b="43847"/>
          <a:stretch/>
        </p:blipFill>
        <p:spPr>
          <a:xfrm>
            <a:off x="3983537" y="2743200"/>
            <a:ext cx="4461254" cy="36576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99209" y="5867400"/>
            <a:ext cx="3872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https://codepen.io/mdem/pen/JaoYVG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8118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192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The process of </a:t>
            </a:r>
            <a:r>
              <a:rPr lang="en-US" sz="3000" b="1" i="1" dirty="0"/>
              <a:t>verifying</a:t>
            </a:r>
            <a:r>
              <a:rPr lang="en-US" sz="3000" dirty="0"/>
              <a:t> that information entered or captured in a form is in the </a:t>
            </a:r>
            <a:r>
              <a:rPr lang="en-US" sz="3000" b="1" i="1" dirty="0"/>
              <a:t>correct format</a:t>
            </a:r>
            <a:r>
              <a:rPr lang="en-US" sz="3000" dirty="0"/>
              <a:t> and usable </a:t>
            </a:r>
            <a:r>
              <a:rPr lang="en-US" sz="3000" b="1" i="1" dirty="0"/>
              <a:t>before</a:t>
            </a:r>
            <a:r>
              <a:rPr lang="en-US" sz="3000" dirty="0"/>
              <a:t> sending the data to the </a:t>
            </a:r>
            <a:r>
              <a:rPr lang="en-US" sz="3000" b="1" i="1" dirty="0"/>
              <a:t>server</a:t>
            </a:r>
          </a:p>
          <a:p>
            <a:r>
              <a:rPr lang="en-US" sz="3000" dirty="0"/>
              <a:t>Some things </a:t>
            </a:r>
            <a:r>
              <a:rPr lang="en-US" sz="3000" b="1" i="1" dirty="0"/>
              <a:t>verified</a:t>
            </a:r>
            <a:r>
              <a:rPr lang="en-US" sz="3000" dirty="0"/>
              <a:t> during validation:</a:t>
            </a:r>
          </a:p>
          <a:p>
            <a:pPr lvl="1"/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required fields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empty</a:t>
            </a:r>
          </a:p>
          <a:p>
            <a:pPr lvl="1"/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email addresses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</a:t>
            </a:r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</a:t>
            </a:r>
          </a:p>
          <a:p>
            <a:pPr lvl="1"/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</a:t>
            </a:r>
          </a:p>
          <a:p>
            <a:pPr lvl="1"/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does not </a:t>
            </a:r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appear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 </a:t>
            </a:r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numeric field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vice versa</a:t>
            </a:r>
          </a:p>
        </p:txBody>
      </p:sp>
    </p:spTree>
    <p:extLst>
      <p:ext uri="{BB962C8B-B14F-4D97-AF65-F5344CB8AC3E}">
        <p14:creationId xmlns:p14="http://schemas.microsoft.com/office/powerpoint/2010/main" val="1831398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</a:t>
            </a:r>
            <a:r>
              <a:rPr lang="en-US" sz="32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validation of input means the browser </a:t>
            </a:r>
            <a:r>
              <a:rPr lang="en-US" b="1" i="1" dirty="0"/>
              <a:t>checks</a:t>
            </a:r>
            <a:r>
              <a:rPr lang="en-US" dirty="0"/>
              <a:t> the data the user inputs.</a:t>
            </a:r>
          </a:p>
          <a:p>
            <a:pPr lvl="1"/>
            <a:r>
              <a:rPr lang="en-US" dirty="0"/>
              <a:t>also referred to as </a:t>
            </a:r>
            <a:r>
              <a:rPr lang="en-US" b="1" dirty="0"/>
              <a:t>client-side validation</a:t>
            </a:r>
          </a:p>
          <a:p>
            <a:r>
              <a:rPr lang="en-US" b="1" dirty="0"/>
              <a:t>Server-side validation</a:t>
            </a:r>
            <a:r>
              <a:rPr lang="en-US" dirty="0"/>
              <a:t> occurs when server validates data </a:t>
            </a:r>
            <a:r>
              <a:rPr lang="en-US" b="1" i="1" dirty="0"/>
              <a:t>received</a:t>
            </a:r>
            <a:r>
              <a:rPr lang="en-US" dirty="0"/>
              <a:t> from an input form.</a:t>
            </a:r>
          </a:p>
        </p:txBody>
      </p:sp>
    </p:spTree>
    <p:extLst>
      <p:ext uri="{BB962C8B-B14F-4D97-AF65-F5344CB8AC3E}">
        <p14:creationId xmlns:p14="http://schemas.microsoft.com/office/powerpoint/2010/main" val="261066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raster image</a:t>
            </a:r>
            <a:r>
              <a:rPr lang="en-US" dirty="0"/>
              <a:t> is made up of pixels.</a:t>
            </a:r>
          </a:p>
          <a:p>
            <a:pPr lvl="1"/>
            <a:r>
              <a:rPr lang="en-US" dirty="0"/>
              <a:t>Example: A photograph</a:t>
            </a:r>
          </a:p>
          <a:p>
            <a:pPr lvl="1"/>
            <a:r>
              <a:rPr lang="en-US" dirty="0"/>
              <a:t>Formats: </a:t>
            </a:r>
            <a:r>
              <a:rPr lang="en-US" i="1" dirty="0"/>
              <a:t>JPG</a:t>
            </a:r>
            <a:r>
              <a:rPr lang="en-US" dirty="0"/>
              <a:t>, </a:t>
            </a:r>
            <a:r>
              <a:rPr lang="en-US" i="1" dirty="0"/>
              <a:t>PNG</a:t>
            </a:r>
            <a:r>
              <a:rPr lang="en-US" dirty="0"/>
              <a:t>, </a:t>
            </a:r>
            <a:r>
              <a:rPr lang="en-US" i="1" dirty="0"/>
              <a:t>GIF</a:t>
            </a:r>
            <a:r>
              <a:rPr lang="en-US" dirty="0"/>
              <a:t>, </a:t>
            </a:r>
            <a:r>
              <a:rPr lang="en-US" i="1" dirty="0"/>
              <a:t>BMP</a:t>
            </a:r>
          </a:p>
          <a:p>
            <a:r>
              <a:rPr lang="en-US" dirty="0"/>
              <a:t>A </a:t>
            </a:r>
            <a:r>
              <a:rPr lang="en-US" b="1" i="1" dirty="0"/>
              <a:t>vector image</a:t>
            </a:r>
            <a:r>
              <a:rPr lang="en-US" dirty="0"/>
              <a:t> is made up of lines and curves based on mathematical expressions.</a:t>
            </a:r>
          </a:p>
          <a:p>
            <a:pPr lvl="1"/>
            <a:r>
              <a:rPr lang="en-US" dirty="0"/>
              <a:t>Example: Adobe Illustrator AI file</a:t>
            </a:r>
          </a:p>
          <a:p>
            <a:pPr lvl="1"/>
            <a:r>
              <a:rPr lang="en-US" dirty="0"/>
              <a:t>Formats: </a:t>
            </a:r>
            <a:r>
              <a:rPr lang="en-US" i="1" dirty="0"/>
              <a:t>PNG</a:t>
            </a:r>
            <a:r>
              <a:rPr lang="en-US" dirty="0"/>
              <a:t> or </a:t>
            </a:r>
            <a:r>
              <a:rPr lang="en-US" i="1" dirty="0"/>
              <a:t>GIF</a:t>
            </a:r>
            <a:r>
              <a:rPr lang="en-US" dirty="0"/>
              <a:t> for Web display</a:t>
            </a:r>
          </a:p>
        </p:txBody>
      </p:sp>
    </p:spTree>
    <p:extLst>
      <p:ext uri="{BB962C8B-B14F-4D97-AF65-F5344CB8AC3E}">
        <p14:creationId xmlns:p14="http://schemas.microsoft.com/office/powerpoint/2010/main" val="3752203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required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email</a:t>
            </a:r>
            <a:r>
              <a:rPr lang="en-US" dirty="0"/>
              <a:t>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required</a:t>
            </a:r>
            <a:r>
              <a:rPr lang="en-US" dirty="0"/>
              <a:t> attribute </a:t>
            </a:r>
            <a:r>
              <a:rPr lang="en-US" b="1" i="1" dirty="0"/>
              <a:t>requires</a:t>
            </a:r>
            <a:r>
              <a:rPr lang="en-US" dirty="0"/>
              <a:t> information in a field when the form is </a:t>
            </a:r>
            <a:r>
              <a:rPr lang="en-US" b="1" i="1" dirty="0"/>
              <a:t>submitted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uk-UA" altLang="uk-UA" sz="3000" b="1" dirty="0" err="1">
                <a:solidFill>
                  <a:srgbClr val="0000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type</a:t>
            </a:r>
            <a:r>
              <a:rPr lang="uk-UA" altLang="uk-UA" sz="3000" b="1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uk-UA" altLang="uk-UA" sz="3000" b="1" dirty="0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uk-UA" altLang="uk-UA" sz="3000" b="1" dirty="0" err="1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email</a:t>
            </a:r>
            <a:r>
              <a:rPr lang="uk-UA" altLang="uk-UA" sz="3000" b="1" dirty="0">
                <a:solidFill>
                  <a:srgbClr val="008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lang="en-US" b="1" i="1" dirty="0"/>
              <a:t> </a:t>
            </a:r>
            <a:r>
              <a:rPr lang="en-US" dirty="0"/>
              <a:t>attribute</a:t>
            </a:r>
            <a:r>
              <a:rPr lang="en-US" b="1" i="1" dirty="0"/>
              <a:t> </a:t>
            </a:r>
            <a:r>
              <a:rPr lang="en-US" dirty="0"/>
              <a:t>requires the user to enter an </a:t>
            </a:r>
            <a:r>
              <a:rPr lang="en-US" b="1" i="1" dirty="0"/>
              <a:t>email address</a:t>
            </a:r>
            <a:r>
              <a:rPr lang="en-US" dirty="0"/>
              <a:t>.</a:t>
            </a:r>
          </a:p>
          <a:p>
            <a:r>
              <a:rPr lang="en-US" dirty="0"/>
              <a:t>Markup example: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3000" y="4922223"/>
            <a:ext cx="684354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28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required </a:t>
            </a:r>
            <a:r>
              <a:rPr lang="en-US" dirty="0"/>
              <a:t>Example</a:t>
            </a:r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21"/>
          <a:stretch/>
        </p:blipFill>
        <p:spPr bwMode="auto">
          <a:xfrm>
            <a:off x="1676400" y="1752600"/>
            <a:ext cx="5413893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829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1430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sz="2800" b="1" i="1" dirty="0"/>
              <a:t> </a:t>
            </a:r>
            <a:r>
              <a:rPr lang="en-US" sz="2800" dirty="0"/>
              <a:t>attribute</a:t>
            </a:r>
            <a:r>
              <a:rPr lang="en-US" sz="2800" b="1" i="1" dirty="0"/>
              <a:t> </a:t>
            </a:r>
            <a:r>
              <a:rPr lang="en-US" sz="2800" dirty="0"/>
              <a:t>provides a </a:t>
            </a:r>
            <a:r>
              <a:rPr lang="en-US" sz="2800" b="1" i="1" dirty="0"/>
              <a:t>format</a:t>
            </a:r>
            <a:r>
              <a:rPr lang="en-US" sz="2800" dirty="0"/>
              <a:t> (a </a:t>
            </a:r>
            <a:r>
              <a:rPr lang="en-US" sz="2800" b="1" dirty="0"/>
              <a:t>regular expression</a:t>
            </a:r>
            <a:r>
              <a:rPr lang="en-US" sz="2800" dirty="0"/>
              <a:t>) for an input field, which is used to </a:t>
            </a:r>
            <a:r>
              <a:rPr lang="en-US" sz="2800" b="1" i="1" dirty="0"/>
              <a:t>validate</a:t>
            </a:r>
            <a:r>
              <a:rPr lang="en-US" sz="2800" dirty="0"/>
              <a:t> whatever is entered into the field.</a:t>
            </a:r>
          </a:p>
          <a:p>
            <a:r>
              <a:rPr lang="en-US" sz="2800" dirty="0"/>
              <a:t>Markup example: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" y="3735620"/>
            <a:ext cx="8340745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uk-UA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some_script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mployeeID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"[A-Z</a:t>
            </a:r>
            <a:r>
              <a:rPr lang="en-US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"Employee ID is two capital letters </a:t>
            </a:r>
            <a:endParaRPr kumimoji="0" lang="en-US" altLang="uk-UA" sz="20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followed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595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Attribute </a:t>
            </a:r>
            <a:r>
              <a:rPr lang="en-US" sz="32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attribute with these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types: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text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search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url</a:t>
            </a:r>
          </a:p>
          <a:p>
            <a:pPr lvl="1"/>
            <a:r>
              <a:rPr lang="en-US" sz="2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tel</a:t>
            </a:r>
            <a:endParaRPr lang="en-US" sz="2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email</a:t>
            </a:r>
          </a:p>
          <a:p>
            <a:pPr lvl="1"/>
            <a:r>
              <a:rPr lang="en-US" sz="2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password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2C416-A741-E48C-8EB8-0A9776EED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906984"/>
            <a:ext cx="4496104" cy="18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20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placeholder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Placeholder text</a:t>
            </a:r>
            <a:r>
              <a:rPr lang="en-US" dirty="0"/>
              <a:t> is text displayed inside an input field when the field is </a:t>
            </a:r>
            <a:r>
              <a:rPr lang="en-US" b="1" i="1" dirty="0"/>
              <a:t>empty</a:t>
            </a:r>
            <a:r>
              <a:rPr lang="en-US" dirty="0"/>
              <a:t>.</a:t>
            </a:r>
          </a:p>
          <a:p>
            <a:r>
              <a:rPr lang="en-US" dirty="0"/>
              <a:t>When you click on or tab to the input field and start typing, the newly entered text </a:t>
            </a:r>
            <a:r>
              <a:rPr lang="en-US" b="1" i="1" dirty="0"/>
              <a:t>replaces</a:t>
            </a:r>
            <a:r>
              <a:rPr lang="en-US" dirty="0"/>
              <a:t> the placeholder text.</a:t>
            </a:r>
          </a:p>
          <a:p>
            <a:r>
              <a:rPr lang="en-US" dirty="0"/>
              <a:t>Markup example: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4953000"/>
            <a:ext cx="700544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endParaRPr kumimoji="0" lang="en-US" altLang="uk-UA" sz="24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placeholder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41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autofocus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95400"/>
            <a:ext cx="8229600" cy="46783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3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autofocus</a:t>
            </a:r>
            <a:r>
              <a:rPr lang="en-US" b="1" i="1" dirty="0"/>
              <a:t> </a:t>
            </a:r>
            <a:r>
              <a:rPr lang="en-US" dirty="0"/>
              <a:t>attribute </a:t>
            </a:r>
            <a:r>
              <a:rPr lang="en-US" b="1" i="1" dirty="0"/>
              <a:t>moves</a:t>
            </a:r>
            <a:r>
              <a:rPr lang="en-US" dirty="0"/>
              <a:t> the focus to a particular input field when a Web page loads.</a:t>
            </a:r>
          </a:p>
          <a:p>
            <a:r>
              <a:rPr lang="en-US" dirty="0"/>
              <a:t>Markup example: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3659023"/>
            <a:ext cx="8000908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uk-UA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 </a:t>
            </a:r>
            <a:r>
              <a:rPr lang="uk-UA" altLang="uk-UA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uk-UA" altLang="uk-UA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uk-UA" altLang="uk-UA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uk-UA" sz="2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some_script</a:t>
            </a:r>
            <a:r>
              <a:rPr lang="uk-UA" altLang="uk-UA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uk-UA" altLang="uk-UA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uk-UA" sz="22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uk-UA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uk-UA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/&gt;&lt;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uk-UA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&lt;/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uk-UA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uk-UA" sz="2200" b="1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autofocus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autofocus</a:t>
            </a:r>
            <a:r>
              <a:rPr kumimoji="0" lang="uk-UA" altLang="uk-UA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uk-UA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uk-UA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uk-UA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altLang="uk-UA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uk-UA" altLang="uk-U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40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task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066801"/>
            <a:ext cx="8229600" cy="5257799"/>
          </a:xfrm>
        </p:spPr>
        <p:txBody>
          <a:bodyPr>
            <a:normAutofit/>
          </a:bodyPr>
          <a:lstStyle/>
          <a:p>
            <a:r>
              <a:rPr lang="en-US" sz="2600" dirty="0"/>
              <a:t>Create a </a:t>
            </a:r>
            <a:r>
              <a:rPr lang="en-US" sz="2600" b="1" i="1" dirty="0"/>
              <a:t>HTML form</a:t>
            </a:r>
            <a:r>
              <a:rPr lang="en-US" sz="2600" dirty="0"/>
              <a:t> like the image below (100% accuracy is not required). 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Put appropriate </a:t>
            </a:r>
            <a:r>
              <a:rPr lang="en-US" sz="2600" b="1" i="1" dirty="0"/>
              <a:t>validation</a:t>
            </a:r>
            <a:r>
              <a:rPr lang="en-US" sz="2600" dirty="0"/>
              <a:t> and </a:t>
            </a:r>
            <a:r>
              <a:rPr lang="en-US" sz="2600" b="1" i="1" dirty="0"/>
              <a:t>placeholders</a:t>
            </a:r>
            <a:r>
              <a:rPr lang="en-US" sz="2600" dirty="0"/>
              <a:t>. </a:t>
            </a:r>
            <a:endParaRPr lang="uk-UA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D5EB2-3C35-4F4B-BF3E-340B87E494C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81200"/>
            <a:ext cx="5638095" cy="374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47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3024140" y="4396548"/>
            <a:ext cx="30957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Thank You!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dirty="0"/>
              <a:t>Contacts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68363" y="2057400"/>
            <a:ext cx="2897460" cy="2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Europe Headquarters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52 V. Velykoho Str.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Lviv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79053, Ukraine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Tel:   +380-32-2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40-9090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Fax:  +380-32-2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40-9080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E-mail: info@softserveinc.com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Website: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www.softserveinc.com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724400" y="2073275"/>
            <a:ext cx="373380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US Headquarters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12800 University Drive, Suite 250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Fort Myers, FL 33907, USA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Tel: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239-690-3111 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Fax: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239-690-3116</a:t>
            </a: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302027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to add images to an HTML document.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/>
              <a:t> attribute and the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alt</a:t>
            </a:r>
            <a:r>
              <a:rPr lang="en-US" dirty="0"/>
              <a:t> attribute are required to be fully valid.</a:t>
            </a:r>
          </a:p>
          <a:p>
            <a:r>
              <a:rPr lang="en-US" dirty="0"/>
              <a:t>The W3C requires the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dirty="0"/>
              <a:t> attribute for accessibility by people with </a:t>
            </a:r>
            <a:r>
              <a:rPr lang="en-US" b="1" i="1" dirty="0"/>
              <a:t>disabilities</a:t>
            </a:r>
            <a:r>
              <a:rPr lang="en-US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667000"/>
            <a:ext cx="748794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img</a:t>
            </a:r>
            <a:r>
              <a:rPr kumimoji="0" lang="uk-UA" altLang="uk-UA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src</a:t>
            </a:r>
            <a:r>
              <a:rPr kumimoji="0" lang="uk-UA" altLang="uk-UA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images</a:t>
            </a:r>
            <a:r>
              <a:rPr kumimoji="0" lang="uk-UA" altLang="uk-UA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/redball.jpg" </a:t>
            </a:r>
            <a:endParaRPr kumimoji="0" lang="en-US" altLang="uk-UA" sz="2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uk-UA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</a:t>
            </a:r>
            <a:r>
              <a:rPr kumimoji="0" lang="uk-UA" altLang="uk-UA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alt</a:t>
            </a:r>
            <a:r>
              <a:rPr kumimoji="0" lang="uk-UA" altLang="uk-UA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Red</a:t>
            </a:r>
            <a:r>
              <a:rPr kumimoji="0" lang="uk-UA" altLang="uk-UA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ball</a:t>
            </a:r>
            <a:r>
              <a:rPr kumimoji="0" lang="uk-UA" altLang="uk-UA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graphic</a:t>
            </a:r>
            <a:r>
              <a:rPr kumimoji="0" lang="uk-UA" altLang="uk-UA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4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ourier New" pitchFamily="49" charset="0"/>
                <a:cs typeface="Courier New" pitchFamily="49" charset="0"/>
              </a:rPr>
              <a:t>figure</a:t>
            </a:r>
            <a:r>
              <a:rPr lang="en-US" dirty="0"/>
              <a:t> and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figcaption</a:t>
            </a:r>
            <a:r>
              <a:rPr lang="en-US" dirty="0"/>
              <a:t> Elements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figure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element specifies the </a:t>
            </a:r>
            <a:r>
              <a:rPr lang="en-US" b="1" i="1" dirty="0"/>
              <a:t>type of figure</a:t>
            </a:r>
            <a:r>
              <a:rPr lang="en-US" dirty="0"/>
              <a:t> you’re adding</a:t>
            </a:r>
          </a:p>
          <a:p>
            <a:r>
              <a:rPr lang="en-US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figcaption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element adds a </a:t>
            </a:r>
            <a:r>
              <a:rPr lang="en-US" b="1" i="1" dirty="0"/>
              <a:t>caption</a:t>
            </a:r>
            <a:r>
              <a:rPr lang="en-US" dirty="0"/>
              <a:t> to an image on a Web page</a:t>
            </a:r>
          </a:p>
          <a:p>
            <a:pPr lvl="1"/>
            <a:r>
              <a:rPr lang="en-US" dirty="0"/>
              <a:t>Can display the caption </a:t>
            </a:r>
            <a:r>
              <a:rPr lang="en-US" b="1" i="1" dirty="0"/>
              <a:t>before</a:t>
            </a:r>
            <a:r>
              <a:rPr lang="en-US" dirty="0"/>
              <a:t> or </a:t>
            </a:r>
            <a:r>
              <a:rPr lang="en-US" b="1" i="1" dirty="0"/>
              <a:t>after</a:t>
            </a:r>
            <a:r>
              <a:rPr lang="en-US" dirty="0"/>
              <a:t> the image</a:t>
            </a:r>
          </a:p>
        </p:txBody>
      </p:sp>
    </p:spTree>
    <p:extLst>
      <p:ext uri="{BB962C8B-B14F-4D97-AF65-F5344CB8AC3E}">
        <p14:creationId xmlns:p14="http://schemas.microsoft.com/office/powerpoint/2010/main" val="83052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ourier New" pitchFamily="49" charset="0"/>
                <a:cs typeface="Courier New" pitchFamily="49" charset="0"/>
              </a:rPr>
              <a:t>figure</a:t>
            </a:r>
            <a:r>
              <a:rPr lang="en-US" dirty="0"/>
              <a:t> and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figcaption</a:t>
            </a:r>
            <a:r>
              <a:rPr lang="en-US" dirty="0"/>
              <a:t> Example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7400" y="3178294"/>
            <a:ext cx="4572000" cy="2531040"/>
            <a:chOff x="762000" y="1747770"/>
            <a:chExt cx="5143501" cy="3245581"/>
          </a:xfrm>
        </p:grpSpPr>
        <p:pic>
          <p:nvPicPr>
            <p:cNvPr id="4" name="Content Placeholder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" t="7482" r="59593" b="17376"/>
            <a:stretch/>
          </p:blipFill>
          <p:spPr bwMode="auto">
            <a:xfrm>
              <a:off x="963065" y="1747770"/>
              <a:ext cx="3600450" cy="2949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"/>
            <p:cNvSpPr txBox="1">
              <a:spLocks noChangeArrowheads="1"/>
            </p:cNvSpPr>
            <p:nvPr/>
          </p:nvSpPr>
          <p:spPr bwMode="auto">
            <a:xfrm>
              <a:off x="762000" y="4638152"/>
              <a:ext cx="5143501" cy="355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Illustration: © MightyIsland/iStockphoto</a:t>
              </a: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5800" y="1307683"/>
            <a:ext cx="749115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figure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img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src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"doghappy.jpg"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alt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Happy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dog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</a:t>
            </a:r>
            <a:endParaRPr kumimoji="0" lang="en-US" altLang="uk-UA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width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"100"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height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"125"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figcaption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Happy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dogs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are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good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dogs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figcaption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figure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62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Example </a:t>
            </a:r>
          </a:p>
        </p:txBody>
      </p:sp>
      <p:pic>
        <p:nvPicPr>
          <p:cNvPr id="6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" t="7695" r="22536" b="16814"/>
          <a:stretch/>
        </p:blipFill>
        <p:spPr>
          <a:xfrm>
            <a:off x="2590799" y="3639128"/>
            <a:ext cx="5288449" cy="2195205"/>
          </a:xfr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438400" y="5834333"/>
            <a:ext cx="2895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Illustrations: © MightyIsland/iStockphoto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3523" y="1053805"/>
            <a:ext cx="7491153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figure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img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src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"doghappy.jpg"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alt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Happy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dog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</a:t>
            </a:r>
            <a:endParaRPr kumimoji="0" lang="en-US" altLang="uk-UA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width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"100"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height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"125"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img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src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"dogpaws.jpg"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alt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Dog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paws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</a:t>
            </a:r>
            <a:endParaRPr kumimoji="0" lang="en-US" altLang="uk-UA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width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"100"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height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"125"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img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src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"dogwalk.jpg"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alt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Walking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dog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</a:t>
            </a:r>
            <a:endParaRPr kumimoji="0" lang="en-US" altLang="uk-UA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width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"100" 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height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"125"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figcaption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Happy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dogs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are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good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dogs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figcaption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figure</a:t>
            </a:r>
            <a:r>
              <a:rPr kumimoji="0" lang="uk-UA" altLang="uk-U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08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00" y="1219200"/>
            <a:ext cx="8229600" cy="4754563"/>
          </a:xfrm>
        </p:spPr>
        <p:txBody>
          <a:bodyPr/>
          <a:lstStyle/>
          <a:p>
            <a:r>
              <a:rPr lang="en-US" sz="2800" dirty="0"/>
              <a:t>Use </a:t>
            </a:r>
            <a:r>
              <a:rPr lang="en-US" sz="2800" b="1" dirty="0"/>
              <a:t>JavaScript</a:t>
            </a:r>
            <a:r>
              <a:rPr lang="en-US" sz="2800" dirty="0"/>
              <a:t> to draw </a:t>
            </a:r>
            <a:r>
              <a:rPr lang="en-US" sz="2800" b="1" i="1" dirty="0"/>
              <a:t>pixel-based</a:t>
            </a:r>
            <a:r>
              <a:rPr lang="en-US" sz="2800" dirty="0"/>
              <a:t> shapes on a </a:t>
            </a:r>
            <a:r>
              <a:rPr lang="en-US" sz="2800" b="1" i="1" dirty="0"/>
              <a:t>canvas</a:t>
            </a:r>
            <a:r>
              <a:rPr lang="en-US" sz="2800" dirty="0"/>
              <a:t>.</a:t>
            </a:r>
          </a:p>
          <a:p>
            <a:r>
              <a:rPr lang="en-US" sz="2800" dirty="0"/>
              <a:t>Include </a:t>
            </a:r>
            <a:r>
              <a:rPr lang="en-US" sz="2800" b="1" i="1" dirty="0"/>
              <a:t>color</a:t>
            </a:r>
            <a:r>
              <a:rPr lang="en-US" sz="2800" dirty="0"/>
              <a:t>, </a:t>
            </a:r>
            <a:r>
              <a:rPr lang="en-US" sz="2800" b="1" i="1" dirty="0"/>
              <a:t>gradients</a:t>
            </a:r>
            <a:r>
              <a:rPr lang="en-US" sz="2800" dirty="0"/>
              <a:t>, and </a:t>
            </a:r>
            <a:r>
              <a:rPr lang="en-US" sz="2800" b="1" i="1" dirty="0"/>
              <a:t>pattern</a:t>
            </a:r>
            <a:r>
              <a:rPr lang="en-US" sz="2800" dirty="0"/>
              <a:t> </a:t>
            </a:r>
            <a:r>
              <a:rPr lang="en-US" sz="2800" b="1" i="1" dirty="0"/>
              <a:t>fills</a:t>
            </a:r>
            <a:r>
              <a:rPr lang="en-US" sz="2800" dirty="0"/>
              <a:t>.</a:t>
            </a:r>
          </a:p>
          <a:p>
            <a:r>
              <a:rPr lang="en-US" sz="2800" b="1" i="1" dirty="0"/>
              <a:t>Render text </a:t>
            </a:r>
            <a:r>
              <a:rPr lang="en-US" sz="2800" dirty="0"/>
              <a:t>with various embellishments.</a:t>
            </a:r>
          </a:p>
          <a:p>
            <a:r>
              <a:rPr lang="en-US" sz="2800" b="1" i="1" dirty="0"/>
              <a:t>Animate objects</a:t>
            </a:r>
            <a:r>
              <a:rPr lang="en-US" sz="2800" dirty="0"/>
              <a:t> by making them </a:t>
            </a:r>
            <a:r>
              <a:rPr lang="en-US" sz="2800" b="1" i="1" dirty="0"/>
              <a:t>move</a:t>
            </a:r>
            <a:r>
              <a:rPr lang="en-US" sz="2800" dirty="0"/>
              <a:t>, </a:t>
            </a:r>
            <a:r>
              <a:rPr lang="en-US" sz="2800" b="1" i="1" dirty="0"/>
              <a:t>change</a:t>
            </a:r>
            <a:r>
              <a:rPr lang="en-US" sz="2800" dirty="0"/>
              <a:t> </a:t>
            </a:r>
            <a:r>
              <a:rPr lang="en-US" sz="2800" b="1" i="1" dirty="0"/>
              <a:t>scale</a:t>
            </a:r>
            <a:r>
              <a:rPr lang="en-US" sz="2800" dirty="0"/>
              <a:t>, and so on.</a:t>
            </a:r>
          </a:p>
          <a:p>
            <a:pPr>
              <a:spcAft>
                <a:spcPts val="1200"/>
              </a:spcAft>
            </a:pPr>
            <a:r>
              <a:rPr lang="en-US" sz="2800" dirty="0"/>
              <a:t>Basic syntax for the canvas element: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200" y="5029200"/>
            <a:ext cx="769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canvas</a:t>
            </a:r>
            <a:r>
              <a:rPr kumimoji="0" lang="uk-UA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</a:t>
            </a:r>
            <a:r>
              <a:rPr kumimoji="0" lang="uk-UA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US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</a:t>
            </a:r>
            <a:r>
              <a:rPr kumimoji="0" lang="uk-UA" altLang="uk-UA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ectangle</a:t>
            </a:r>
            <a:r>
              <a:rPr kumimoji="0" lang="uk-UA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</a:t>
            </a:r>
            <a:r>
              <a:rPr kumimoji="0" lang="uk-UA" altLang="uk-UA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height</a:t>
            </a:r>
            <a:r>
              <a:rPr kumimoji="0" lang="uk-UA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"100" </a:t>
            </a:r>
            <a:r>
              <a:rPr kumimoji="0" lang="uk-UA" altLang="uk-UA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width</a:t>
            </a:r>
            <a:r>
              <a:rPr kumimoji="0" lang="uk-UA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"200"</a:t>
            </a:r>
            <a:r>
              <a:rPr kumimoji="0" lang="en-US" altLang="uk-UA" sz="20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kumimoji="0" lang="uk-UA" altLang="uk-UA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21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Example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1143000"/>
            <a:ext cx="78374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&lt;!DOCTYPE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lang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meta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charset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"UTF-8"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Canvas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Example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title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head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body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onload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drawRectangle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canvas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US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ectangle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height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"100"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width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"200"</a:t>
            </a:r>
            <a:r>
              <a:rPr kumimoji="0" lang="en-US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function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drawRectangle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{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5838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canvas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45838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</a:t>
            </a:r>
            <a:r>
              <a:rPr kumimoji="0" lang="uk-UA" altLang="uk-UA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660E7A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document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A4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getElementById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ectangle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var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5838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context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45838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5838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canvas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A4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getContext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'2d'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5838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context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.fillStyle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rgb</a:t>
            </a:r>
            <a:r>
              <a:rPr kumimoji="0" lang="uk-UA" altLang="uk-UA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(255, 0, 255)'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5838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context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uk-UA" altLang="uk-U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A7A4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fillRect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20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200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100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script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body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b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&lt;/</a:t>
            </a:r>
            <a:r>
              <a:rPr kumimoji="0" lang="uk-UA" altLang="uk-U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html</a:t>
            </a:r>
            <a:r>
              <a:rPr kumimoji="0" lang="uk-UA" altLang="uk-UA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</a:t>
            </a:r>
            <a:endParaRPr kumimoji="0" lang="uk-UA" altLang="uk-UA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990600"/>
            <a:ext cx="3171825" cy="1476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6993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2788</Words>
  <Application>Microsoft Office PowerPoint</Application>
  <PresentationFormat>On-screen Show (4:3)</PresentationFormat>
  <Paragraphs>287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Segoe UI</vt:lpstr>
      <vt:lpstr>Segoe UI Light</vt:lpstr>
      <vt:lpstr>Verdana</vt:lpstr>
      <vt:lpstr>Wingdings</vt:lpstr>
      <vt:lpstr>1_Office Theme</vt:lpstr>
      <vt:lpstr>Office Theme</vt:lpstr>
      <vt:lpstr>HTML5: Lesson #3</vt:lpstr>
      <vt:lpstr>Agenda</vt:lpstr>
      <vt:lpstr>Image Basics</vt:lpstr>
      <vt:lpstr>The img element</vt:lpstr>
      <vt:lpstr>figure and figcaption Elements </vt:lpstr>
      <vt:lpstr>figure and figcaption Example </vt:lpstr>
      <vt:lpstr>Side by Side Example </vt:lpstr>
      <vt:lpstr>Canvas</vt:lpstr>
      <vt:lpstr>Canvas Example</vt:lpstr>
      <vt:lpstr>Fallback</vt:lpstr>
      <vt:lpstr>Scalable Vector Graphics (SVG)</vt:lpstr>
      <vt:lpstr>SVG Example</vt:lpstr>
      <vt:lpstr>When to Use Canvas Instead of SVG</vt:lpstr>
      <vt:lpstr>video Element</vt:lpstr>
      <vt:lpstr>video Attributes</vt:lpstr>
      <vt:lpstr>audio Element</vt:lpstr>
      <vt:lpstr>Creating a Form</vt:lpstr>
      <vt:lpstr>Creating a Form (continued)</vt:lpstr>
      <vt:lpstr>Simple Form Example</vt:lpstr>
      <vt:lpstr>Forms and Input</vt:lpstr>
      <vt:lpstr>Forms and Input (continued)</vt:lpstr>
      <vt:lpstr>Forms and Input</vt:lpstr>
      <vt:lpstr>Forms and Input</vt:lpstr>
      <vt:lpstr>Forms and Input</vt:lpstr>
      <vt:lpstr>Input element Attributes</vt:lpstr>
      <vt:lpstr>Input element Attributes</vt:lpstr>
      <vt:lpstr>Other HTML control elements</vt:lpstr>
      <vt:lpstr>Validation</vt:lpstr>
      <vt:lpstr>Validation (continued)</vt:lpstr>
      <vt:lpstr>Form required and email Attributes</vt:lpstr>
      <vt:lpstr>required Example</vt:lpstr>
      <vt:lpstr>Form pattern Attribute</vt:lpstr>
      <vt:lpstr>Form pattern Attribute (continued)</vt:lpstr>
      <vt:lpstr>Form placeholder Attribute</vt:lpstr>
      <vt:lpstr>Form autofocus Attribute</vt:lpstr>
      <vt:lpstr>Practice task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2011-03-27T18:00:15Z</dcterms:created>
  <dcterms:modified xsi:type="dcterms:W3CDTF">2024-05-14T13:43:42Z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