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  <p:sldMasterId id="2147483892" r:id="rId3"/>
  </p:sldMasterIdLst>
  <p:notesMasterIdLst>
    <p:notesMasterId r:id="rId34"/>
  </p:notesMasterIdLst>
  <p:sldIdLst>
    <p:sldId id="404" r:id="rId4"/>
    <p:sldId id="384" r:id="rId5"/>
    <p:sldId id="386" r:id="rId6"/>
    <p:sldId id="385" r:id="rId7"/>
    <p:sldId id="387" r:id="rId8"/>
    <p:sldId id="388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513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401" r:id="rId26"/>
    <p:sldId id="402" r:id="rId27"/>
    <p:sldId id="403" r:id="rId28"/>
    <p:sldId id="506" r:id="rId29"/>
    <p:sldId id="507" r:id="rId30"/>
    <p:sldId id="508" r:id="rId31"/>
    <p:sldId id="407" r:id="rId32"/>
    <p:sldId id="4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4660"/>
  </p:normalViewPr>
  <p:slideViewPr>
    <p:cSldViewPr>
      <p:cViewPr varScale="1">
        <p:scale>
          <a:sx n="78" d="100"/>
          <a:sy n="78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15B1D7-BD12-436D-91B8-4E9339709C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17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2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D948B4-9A84-4BDD-8558-24D1CF0EFAAD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45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04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12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48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 between Reset</a:t>
            </a:r>
            <a:r>
              <a:rPr lang="en-US" baseline="0" dirty="0"/>
              <a:t> and Normalize</a:t>
            </a:r>
            <a:endParaRPr lang="en-US" dirty="0"/>
          </a:p>
          <a:p>
            <a:r>
              <a:rPr lang="en-US" dirty="0"/>
              <a:t>http://nicolasgallagher.com/about-normalize-css/</a:t>
            </a:r>
          </a:p>
          <a:p>
            <a:r>
              <a:rPr lang="en-US" dirty="0"/>
              <a:t>https://htmlacademy.ru/blog/64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62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00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2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06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0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267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1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710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6063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2773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5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1993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45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92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16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7160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307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972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28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7900" y="6404743"/>
            <a:ext cx="546100" cy="45008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83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8400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7A095-3B48-4441-9653-AF11D30D55D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5/13/2024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20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2822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5384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51925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04466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57991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52579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87529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09126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31549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5863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3016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02357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44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186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40122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751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7116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903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47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71917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414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27545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822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287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0458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81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17388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660128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74416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2012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51781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29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86950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364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4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12082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61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61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7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4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928" r:id="rId25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4997-8C75-4C47-8C4D-19761D59321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pecifics-on-css-specificity/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eyerweb.com/eric/tools/css/res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necolas.github.io/normalize.cs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pecificity.keegan.st/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depen.io/mdem/pen/RYPXpV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dem/pen/XPbvRv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dem/pen/mGJNLq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elements.as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000" y="2700000"/>
            <a:ext cx="6480000" cy="1447800"/>
          </a:xfrm>
        </p:spPr>
        <p:txBody>
          <a:bodyPr>
            <a:normAutofit/>
          </a:bodyPr>
          <a:lstStyle/>
          <a:p>
            <a:r>
              <a:rPr lang="en-US" sz="5400" b="1" dirty="0"/>
              <a:t>CSS3</a:t>
            </a:r>
            <a:r>
              <a:rPr lang="en-US" sz="5400" b="1"/>
              <a:t>: Lesson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D37DFD-FF9E-8B8A-5895-5FBE43DA8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0228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General</a:t>
            </a:r>
            <a:endParaRPr lang="uk-UA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062714"/>
              </p:ext>
            </p:extLst>
          </p:nvPr>
        </p:nvGraphicFramePr>
        <p:xfrm>
          <a:off x="230400" y="1138758"/>
          <a:ext cx="8610600" cy="4723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Selector</a:t>
                      </a:r>
                      <a:endParaRPr lang="en-US" sz="20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8510" marR="8510" marT="144000" marB="14400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  <a:endParaRPr lang="en-US" sz="20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8510" marR="8510" marT="144000" marB="14400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8510" marR="8510" marT="144000" marB="144000"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u="none" dirty="0" err="1"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=value]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10" marR="851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8510" marR="851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all elements with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</a:t>
                      </a:r>
                      <a:r>
                        <a:rPr lang="en-US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picture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u="none" dirty="0" err="1"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~=value]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10" marR="851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~=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flower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8510" marR="851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all elements with a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attribute containing the word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flower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u="none" dirty="0" err="1"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^=value]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10" marR="851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^=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"https"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8510" marR="851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every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 whose 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attribute value begins with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"https"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u="none" dirty="0" err="1"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$=value]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10" marR="851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$=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".pdf"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8510" marR="851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every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 whose 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attribute value ends with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".pdf"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u="none" dirty="0" err="1"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*=value]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8510" marR="851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"w3schools"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8510" marR="851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every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 whose 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attribute value contains the substring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"w3schools"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47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Specificity</a:t>
            </a:r>
            <a:endParaRPr lang="uk-U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2011363"/>
          </a:xfrm>
        </p:spPr>
        <p:txBody>
          <a:bodyPr>
            <a:noAutofit/>
          </a:bodyPr>
          <a:lstStyle/>
          <a:p>
            <a:r>
              <a:rPr lang="en-US" sz="2800" b="1" dirty="0"/>
              <a:t>Specificity</a:t>
            </a:r>
            <a:r>
              <a:rPr lang="en-US" sz="2800" dirty="0"/>
              <a:t> is the means by which a browser </a:t>
            </a:r>
            <a:r>
              <a:rPr lang="en-US" sz="2800" b="1" i="1" dirty="0"/>
              <a:t>decides</a:t>
            </a:r>
            <a:r>
              <a:rPr lang="en-US" sz="2800" dirty="0"/>
              <a:t> which CSS property values are the </a:t>
            </a:r>
            <a:r>
              <a:rPr lang="en-US" sz="2800" b="1" i="1" dirty="0"/>
              <a:t>most relevant</a:t>
            </a:r>
            <a:r>
              <a:rPr lang="en-US" sz="2800" dirty="0"/>
              <a:t> to an element and therefore will be applied.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specificity</a:t>
            </a:r>
            <a:r>
              <a:rPr lang="en-US" sz="2800" dirty="0"/>
              <a:t> is a </a:t>
            </a:r>
            <a:r>
              <a:rPr lang="en-US" sz="2800" b="1" i="1" dirty="0"/>
              <a:t>weight</a:t>
            </a:r>
            <a:r>
              <a:rPr lang="en-US" sz="2800" dirty="0"/>
              <a:t> that is applied to a given CSS declaration based on the </a:t>
            </a:r>
            <a:r>
              <a:rPr lang="en-US" sz="2800" b="1" i="1" dirty="0"/>
              <a:t>count of each</a:t>
            </a:r>
            <a:r>
              <a:rPr lang="en-US" sz="2800" dirty="0"/>
              <a:t> selector type. </a:t>
            </a:r>
          </a:p>
          <a:p>
            <a:r>
              <a:rPr lang="en-US" sz="2800" dirty="0"/>
              <a:t>Details: </a:t>
            </a:r>
            <a:r>
              <a:rPr lang="en-US" sz="2800" dirty="0">
                <a:hlinkClick r:id="rId2"/>
              </a:rPr>
              <a:t>https://css-tricks.com/specifics-on-css-specificity/</a:t>
            </a:r>
            <a:r>
              <a:rPr lang="en-US" sz="2800" dirty="0"/>
              <a:t> </a:t>
            </a:r>
            <a:br>
              <a:rPr lang="en-US" sz="2800" dirty="0"/>
            </a:b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18668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CSS Specificity Value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0" y="3429000"/>
            <a:ext cx="4572180" cy="273823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4436" y="1346508"/>
            <a:ext cx="4343400" cy="25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"/>
            <a:ext cx="551950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!important</a:t>
            </a:r>
            <a:r>
              <a:rPr lang="en-US" dirty="0"/>
              <a:t> exception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!important </a:t>
            </a:r>
            <a:r>
              <a:rPr lang="en-US" dirty="0"/>
              <a:t>rule is used on a style declaration, this declaration </a:t>
            </a:r>
            <a:r>
              <a:rPr lang="en-US" b="1" i="1" dirty="0"/>
              <a:t>overrides</a:t>
            </a:r>
            <a:r>
              <a:rPr lang="en-US" dirty="0"/>
              <a:t> any other declaration made in the CSS, wherever it is in the declaration list. </a:t>
            </a:r>
          </a:p>
          <a:p>
            <a:r>
              <a:rPr lang="en-US" dirty="0"/>
              <a:t>Although,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!important</a:t>
            </a:r>
            <a:r>
              <a:rPr lang="en-US" b="1" dirty="0"/>
              <a:t> </a:t>
            </a:r>
            <a:r>
              <a:rPr lang="en-US" dirty="0"/>
              <a:t>has nothing to do with specificity.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!important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i="1" dirty="0"/>
              <a:t>bad practice</a:t>
            </a:r>
            <a:r>
              <a:rPr lang="en-US" i="1" dirty="0"/>
              <a:t> </a:t>
            </a:r>
            <a:r>
              <a:rPr lang="en-US" dirty="0"/>
              <a:t>and should be avoided because it makes debugging more difficult by breaking the natural cascading in your stylesheets.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627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Default Styles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Web browsers have </a:t>
            </a:r>
            <a:r>
              <a:rPr lang="en-US" sz="2800" b="1" i="1" dirty="0"/>
              <a:t>default CSS styles</a:t>
            </a:r>
            <a:r>
              <a:rPr lang="en-US" sz="2800" dirty="0"/>
              <a:t> for HTML elements.</a:t>
            </a:r>
          </a:p>
          <a:p>
            <a:r>
              <a:rPr lang="en-US" sz="2800" dirty="0"/>
              <a:t>Also these styles are </a:t>
            </a:r>
            <a:r>
              <a:rPr lang="en-US" sz="2800" b="1" i="1" dirty="0"/>
              <a:t>different</a:t>
            </a:r>
            <a:r>
              <a:rPr lang="en-US" sz="2800" dirty="0"/>
              <a:t> for different browsers, so same markup may look different.</a:t>
            </a:r>
          </a:p>
          <a:p>
            <a:r>
              <a:rPr lang="en-US" sz="2800" dirty="0"/>
              <a:t>To ensure </a:t>
            </a:r>
            <a:r>
              <a:rPr lang="en-US" sz="2800" b="1" i="1" dirty="0"/>
              <a:t>same markup</a:t>
            </a:r>
            <a:r>
              <a:rPr lang="en-US" sz="2800" dirty="0"/>
              <a:t> looks the same it is recommended to use "reset" or "normalize" stylesheets (second is preferred):</a:t>
            </a:r>
          </a:p>
          <a:p>
            <a:pPr lvl="1"/>
            <a:r>
              <a:rPr lang="en-US" sz="2400" dirty="0"/>
              <a:t>Reset CSS: </a:t>
            </a:r>
            <a:r>
              <a:rPr lang="en-US" sz="2000" dirty="0">
                <a:hlinkClick r:id="rId3"/>
              </a:rPr>
              <a:t>http://meyerweb.com/eric/tools/css/reset/</a:t>
            </a:r>
            <a:r>
              <a:rPr lang="en-US" sz="2000" dirty="0"/>
              <a:t> </a:t>
            </a:r>
          </a:p>
          <a:p>
            <a:pPr lvl="1"/>
            <a:r>
              <a:rPr lang="en-US" sz="2400" dirty="0"/>
              <a:t>Normalize CSS: </a:t>
            </a:r>
            <a:r>
              <a:rPr lang="en-US" sz="2000" dirty="0">
                <a:hlinkClick r:id="rId4"/>
              </a:rPr>
              <a:t>http://necolas.github.io/normalize.css/</a:t>
            </a:r>
            <a:r>
              <a:rPr lang="en-US" sz="2000" dirty="0"/>
              <a:t> </a:t>
            </a:r>
            <a:endParaRPr lang="en-US" sz="2400" dirty="0"/>
          </a:p>
          <a:p>
            <a:pPr lvl="1"/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0819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Specificity Calculator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4297" y="5948647"/>
            <a:ext cx="3505200" cy="33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http://specificity.keegan.st/</a:t>
            </a:r>
            <a:r>
              <a:rPr lang="en-US" sz="2000" dirty="0"/>
              <a:t> </a:t>
            </a:r>
            <a:endParaRPr lang="uk-U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96" y="1055036"/>
            <a:ext cx="526800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1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Practice Task: Pass CSS Game</a:t>
            </a:r>
            <a:endParaRPr lang="uk-UA" sz="4000" dirty="0"/>
          </a:p>
        </p:txBody>
      </p:sp>
      <p:sp>
        <p:nvSpPr>
          <p:cNvPr id="3" name="Rectangle 2"/>
          <p:cNvSpPr/>
          <p:nvPr/>
        </p:nvSpPr>
        <p:spPr>
          <a:xfrm>
            <a:off x="3158389" y="5879768"/>
            <a:ext cx="2848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http://flukeout.github.io/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6" y="1300707"/>
            <a:ext cx="8251285" cy="43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Flow and Block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Inline</a:t>
            </a:r>
            <a:r>
              <a:rPr lang="en-US" sz="2800" dirty="0"/>
              <a:t> flow fills only as much width as </a:t>
            </a:r>
            <a:r>
              <a:rPr lang="en-US" sz="2800" b="1" i="1" dirty="0"/>
              <a:t>required</a:t>
            </a:r>
            <a:r>
              <a:rPr lang="en-US" sz="2800" dirty="0"/>
              <a:t>.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1800" b="1" dirty="0"/>
          </a:p>
          <a:p>
            <a:r>
              <a:rPr lang="en-US" sz="2800" b="1" dirty="0"/>
              <a:t>Block</a:t>
            </a:r>
            <a:r>
              <a:rPr lang="en-US" sz="2800" dirty="0"/>
              <a:t> flow fills as much width as is </a:t>
            </a:r>
            <a:r>
              <a:rPr lang="en-US" sz="2800" b="1" i="1" dirty="0"/>
              <a:t>available</a:t>
            </a:r>
            <a:r>
              <a:rPr lang="en-US" sz="2800" dirty="0"/>
              <a:t>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73400" y="2133600"/>
            <a:ext cx="5943600" cy="1417637"/>
            <a:chOff x="1373400" y="2209800"/>
            <a:chExt cx="5943600" cy="1417637"/>
          </a:xfrm>
        </p:grpSpPr>
        <p:sp>
          <p:nvSpPr>
            <p:cNvPr id="4" name="Rectangle 3"/>
            <p:cNvSpPr/>
            <p:nvPr/>
          </p:nvSpPr>
          <p:spPr>
            <a:xfrm>
              <a:off x="1373400" y="2209800"/>
              <a:ext cx="5943600" cy="14176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9600" y="2332037"/>
              <a:ext cx="1295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1200" y="2341181"/>
              <a:ext cx="21336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37096" y="2341181"/>
              <a:ext cx="755904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5296" y="2341181"/>
              <a:ext cx="1136904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9600" y="2759074"/>
              <a:ext cx="28956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21400" y="2759074"/>
              <a:ext cx="21336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9600" y="3195255"/>
              <a:ext cx="1676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2200" y="3195255"/>
              <a:ext cx="2438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22896" y="3195255"/>
              <a:ext cx="1060704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inline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3400" y="4495800"/>
            <a:ext cx="5943600" cy="1417637"/>
            <a:chOff x="1373400" y="4648200"/>
            <a:chExt cx="5943600" cy="1417637"/>
          </a:xfrm>
        </p:grpSpPr>
        <p:sp>
          <p:nvSpPr>
            <p:cNvPr id="16" name="Rectangle 15"/>
            <p:cNvSpPr/>
            <p:nvPr/>
          </p:nvSpPr>
          <p:spPr>
            <a:xfrm>
              <a:off x="1373400" y="4648200"/>
              <a:ext cx="5943600" cy="14176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9600" y="4770437"/>
              <a:ext cx="12954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block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49600" y="5194743"/>
              <a:ext cx="21336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block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55696" y="5633655"/>
              <a:ext cx="755904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block</a:t>
              </a:r>
              <a:endPara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00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dirty="0"/>
              <a:t> property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066799"/>
            <a:ext cx="8380200" cy="5318379"/>
          </a:xfrm>
        </p:spPr>
        <p:txBody>
          <a:bodyPr wrap="square">
            <a:spAutoFit/>
          </a:bodyPr>
          <a:lstStyle/>
          <a:p>
            <a:r>
              <a:rPr lang="en-US" sz="2600" dirty="0"/>
              <a:t>The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2600" dirty="0"/>
              <a:t> property specifies the </a:t>
            </a:r>
            <a:r>
              <a:rPr lang="en-US" sz="2600" b="1" i="1" dirty="0"/>
              <a:t>display behavior</a:t>
            </a:r>
            <a:r>
              <a:rPr lang="en-US" sz="2600" dirty="0"/>
              <a:t> (the type of rendering box) of an element.</a:t>
            </a:r>
          </a:p>
          <a:p>
            <a:pPr>
              <a:spcAft>
                <a:spcPts val="1200"/>
              </a:spcAft>
            </a:pPr>
            <a:r>
              <a:rPr lang="en-US" sz="2600" dirty="0"/>
              <a:t>The </a:t>
            </a:r>
            <a:r>
              <a:rPr lang="en-US" sz="2600" b="1" i="1" dirty="0"/>
              <a:t>main values</a:t>
            </a:r>
            <a:r>
              <a:rPr lang="en-US" sz="2600" dirty="0"/>
              <a:t> of the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2600" dirty="0"/>
              <a:t> property is: 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2200" dirty="0"/>
              <a:t> : displays an element as an inline element (like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/>
              <a:t>). Any height and width properties will have no effect 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2200" dirty="0"/>
              <a:t> : displays an element as a block element (like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/>
              <a:t>). It starts on a new line, and takes up the whole width 	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lang="en-US" sz="2200" dirty="0"/>
              <a:t> : displays an element as an inline-level block container. The element itself is formatted as an inline element, but you can apply height and width values	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list-item</a:t>
            </a:r>
            <a:r>
              <a:rPr lang="en-US" sz="2200" dirty="0"/>
              <a:t> : let the element behave like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/>
              <a:t> element 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: let the element behave like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/>
              <a:t> element 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200" dirty="0"/>
              <a:t> : the element is completely removed 	</a:t>
            </a:r>
          </a:p>
        </p:txBody>
      </p:sp>
    </p:spTree>
    <p:extLst>
      <p:ext uri="{BB962C8B-B14F-4D97-AF65-F5344CB8AC3E}">
        <p14:creationId xmlns:p14="http://schemas.microsoft.com/office/powerpoint/2010/main" val="87180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 versus content</a:t>
            </a:r>
          </a:p>
          <a:p>
            <a:r>
              <a:rPr lang="en-US" sz="2800" dirty="0"/>
              <a:t>CSS basics</a:t>
            </a:r>
          </a:p>
          <a:p>
            <a:pPr lvl="1"/>
            <a:r>
              <a:rPr lang="en-US" sz="2400" dirty="0"/>
              <a:t>The link between HTML and CSS</a:t>
            </a:r>
          </a:p>
          <a:p>
            <a:pPr lvl="1"/>
            <a:r>
              <a:rPr lang="en-US" sz="2400" dirty="0"/>
              <a:t>CSS selector and declaration</a:t>
            </a:r>
          </a:p>
          <a:p>
            <a:pPr lvl="1"/>
            <a:r>
              <a:rPr lang="en-US" sz="2400" dirty="0"/>
              <a:t>CSS Specificity</a:t>
            </a:r>
          </a:p>
          <a:p>
            <a:r>
              <a:rPr lang="en-US" sz="2800" dirty="0"/>
              <a:t>Inline flow and block flow</a:t>
            </a:r>
          </a:p>
          <a:p>
            <a:r>
              <a:rPr lang="en-US" sz="2800" dirty="0"/>
              <a:t>Pseudo-classes</a:t>
            </a:r>
          </a:p>
          <a:p>
            <a:r>
              <a:rPr lang="en-US" sz="2800" dirty="0"/>
              <a:t>Pseudo-elements</a:t>
            </a:r>
          </a:p>
          <a:p>
            <a:r>
              <a:rPr lang="en-US" sz="2800" dirty="0"/>
              <a:t>CSS Box model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09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Flow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9034" y="1227468"/>
            <a:ext cx="559076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&lt;!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doctype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Flow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flow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Here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som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options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toolbar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Automobile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Bicicle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Scooter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Taxi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Walk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9166" r="14198" b="2083"/>
          <a:stretch/>
        </p:blipFill>
        <p:spPr>
          <a:xfrm>
            <a:off x="4953000" y="3735857"/>
            <a:ext cx="3563331" cy="22613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09600" y="5975866"/>
            <a:ext cx="390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https://codepen.io/mdem/pen/RYPXpV</a:t>
            </a: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64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Flow Example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0400" y="838200"/>
            <a:ext cx="678180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Flow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toolbar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li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background-color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#EEE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border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solid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border-color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#F3F3F3 #BBB #BBB #F3F3F3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margin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padding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  <a:r>
              <a:rPr kumimoji="0" lang="en-US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flow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Here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some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options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:&lt;/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toolbar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Automobile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Bicicle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Scooter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Taxi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Walk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65" t="37354"/>
          <a:stretch/>
        </p:blipFill>
        <p:spPr>
          <a:xfrm>
            <a:off x="4419600" y="3352800"/>
            <a:ext cx="4341600" cy="13889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57600" y="5638800"/>
            <a:ext cx="387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https://codepen.io/mdem/pen/XPbvRv</a:t>
            </a: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84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Inline-block Flow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400" y="105423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Inline-block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elements are like inline elements but they can have a width and a height. </a:t>
            </a:r>
            <a:endParaRPr kumimoji="0" lang="uk-UA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2025063"/>
            <a:ext cx="533992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.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toolbar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li 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inline-block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80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background-color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#EEE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border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solid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border-color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#F3F3F3 #BBB #BBB #F3F3F3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margin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padding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  <a:r>
              <a:rPr kumimoji="0" lang="uk-UA" alt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px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" t="14616" r="45000" b="59239"/>
          <a:stretch/>
        </p:blipFill>
        <p:spPr>
          <a:xfrm>
            <a:off x="2438400" y="4343400"/>
            <a:ext cx="5627696" cy="14601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600200" y="6019800"/>
            <a:ext cx="395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https://codepen.io/mdem/pen/mGJNLq</a:t>
            </a: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6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Pseudo-classes 	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01682"/>
            <a:ext cx="8229600" cy="51578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57600" y="3200400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CSS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pseudo-class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is a keyword added to selectors that specifies 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special 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of the element to be selected.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example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:hover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will apply a style when the user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hovers over the element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specified by the selector.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555877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https://www.w3schools.com/css/css_pseudo_classes.asp</a:t>
            </a: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70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Pseudo-elements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332300" y="914400"/>
            <a:ext cx="8127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Like pseudo-classes,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pseudo-elements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added to selectors but instead of describing a special state, they allow you to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style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parts of a document.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5805"/>
            <a:ext cx="8127700" cy="3857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98640" y="5760264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https://www.w3schools.com/css/css_pseudo_elements.asp</a:t>
            </a: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5968" y="3979893"/>
            <a:ext cx="327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example, the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::first-line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pseudo-element 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targets only  the first line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of an element specified by the selector.</a:t>
            </a:r>
          </a:p>
        </p:txBody>
      </p:sp>
    </p:spTree>
    <p:extLst>
      <p:ext uri="{BB962C8B-B14F-4D97-AF65-F5344CB8AC3E}">
        <p14:creationId xmlns:p14="http://schemas.microsoft.com/office/powerpoint/2010/main" val="19541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Pseudo-classes 	and Pseudo-elements</a:t>
            </a:r>
            <a:endParaRPr lang="uk-UA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990600"/>
          <a:ext cx="8121347" cy="518457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99501056"/>
                    </a:ext>
                  </a:extLst>
                </a:gridCol>
                <a:gridCol w="2558747">
                  <a:extLst>
                    <a:ext uri="{9D8B030D-6E8A-4147-A177-3AD203B41FA5}">
                      <a16:colId xmlns:a16="http://schemas.microsoft.com/office/drawing/2014/main" val="318436427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95796549"/>
                    </a:ext>
                  </a:extLst>
                </a:gridCol>
              </a:tblGrid>
              <a:tr h="2974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Selector</a:t>
                      </a:r>
                      <a:endParaRPr lang="en-US" sz="1500" b="1" dirty="0">
                        <a:effectLst/>
                      </a:endParaRP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Example</a:t>
                      </a:r>
                      <a:endParaRPr lang="en-US" sz="1500" b="1" dirty="0">
                        <a:effectLst/>
                      </a:endParaRP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Example description</a:t>
                      </a:r>
                      <a:endParaRPr lang="en-US" sz="1500" b="1" dirty="0">
                        <a:effectLst/>
                      </a:endParaRP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0789"/>
                  </a:ext>
                </a:extLst>
              </a:tr>
              <a:tr h="297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:hover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hover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links on mouse over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864750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::after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p::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after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Insert something after the content of each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500" dirty="0">
                          <a:effectLst/>
                        </a:rPr>
                        <a:t> element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89673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::before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p::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before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Insert something before the content of each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500" dirty="0">
                          <a:effectLst/>
                        </a:rPr>
                        <a:t> element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08588"/>
                  </a:ext>
                </a:extLst>
              </a:tr>
              <a:tr h="297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:checked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</a:t>
                      </a:r>
                      <a:r>
                        <a:rPr lang="en-US" sz="15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checked</a:t>
                      </a:r>
                      <a:endParaRPr lang="en-US" sz="1500" b="1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every checked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&lt;input&gt;</a:t>
                      </a:r>
                      <a:r>
                        <a:rPr lang="en-US" sz="1500" dirty="0">
                          <a:effectLst/>
                        </a:rPr>
                        <a:t> element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70854"/>
                  </a:ext>
                </a:extLst>
              </a:tr>
              <a:tr h="297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:disabled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</a:t>
                      </a:r>
                      <a:r>
                        <a:rPr lang="en-US" sz="15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disabled</a:t>
                      </a:r>
                      <a:endParaRPr lang="en-US" sz="1500" b="1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every disabled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&lt;input&gt;</a:t>
                      </a:r>
                      <a:r>
                        <a:rPr lang="en-US" sz="1500" dirty="0">
                          <a:effectLst/>
                        </a:rPr>
                        <a:t> element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02041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:empty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every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500" dirty="0">
                          <a:effectLst/>
                        </a:rPr>
                        <a:t> element that has no children (including text nodes)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4201"/>
                  </a:ext>
                </a:extLst>
              </a:tr>
              <a:tr h="297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:enabled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</a:t>
                      </a:r>
                      <a:r>
                        <a:rPr lang="en-US" sz="15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enabled</a:t>
                      </a:r>
                      <a:endParaRPr lang="en-US" sz="1500" b="1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every enabled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&lt;input&gt;</a:t>
                      </a:r>
                      <a:r>
                        <a:rPr lang="en-US" sz="1500" dirty="0">
                          <a:effectLst/>
                        </a:rPr>
                        <a:t> element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255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:first-child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first-child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every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500" dirty="0">
                          <a:effectLst/>
                        </a:rPr>
                        <a:t> element that is the first child of its parent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03417"/>
                  </a:ext>
                </a:extLst>
              </a:tr>
              <a:tr h="44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::first-letter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::first-letter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the first letter of every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500" dirty="0">
                          <a:effectLst/>
                        </a:rPr>
                        <a:t> element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972546"/>
                  </a:ext>
                </a:extLst>
              </a:tr>
              <a:tr h="297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::first-line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p::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first-line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the first line of every </a:t>
                      </a:r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en-US" sz="1500" dirty="0">
                          <a:effectLst/>
                        </a:rPr>
                        <a:t> element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829912"/>
                  </a:ext>
                </a:extLst>
              </a:tr>
              <a:tr h="297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:focus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</a:t>
                      </a:r>
                      <a:r>
                        <a:rPr lang="en-US" sz="15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focus</a:t>
                      </a:r>
                      <a:endParaRPr lang="en-US" sz="1500" b="1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the input element which has focus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953964"/>
                  </a:ext>
                </a:extLst>
              </a:tr>
              <a:tr h="297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:nth-child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</a:t>
                      </a:r>
                      <a:r>
                        <a:rPr lang="en-US" sz="15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nth-child(odd/even)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child elements whose index is odd or even (the index of the first child is </a:t>
                      </a:r>
                      <a:r>
                        <a:rPr lang="en-US" sz="15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29944" marR="29944" marT="29944" marB="299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18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7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Box model</a:t>
            </a:r>
            <a:endParaRPr lang="uk-UA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418558"/>
            <a:ext cx="8059680" cy="45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CSS box models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b="1" dirty="0"/>
              <a:t>W3C</a:t>
            </a:r>
            <a:r>
              <a:rPr lang="en-US" sz="2800" dirty="0"/>
              <a:t> </a:t>
            </a:r>
            <a:r>
              <a:rPr lang="en-US" sz="2800" b="1" dirty="0"/>
              <a:t>box model</a:t>
            </a:r>
            <a:r>
              <a:rPr lang="en-US" sz="2800" dirty="0"/>
              <a:t>, the width of an element gives the width of the </a:t>
            </a:r>
            <a:r>
              <a:rPr lang="en-US" sz="2800" b="1" i="1" dirty="0"/>
              <a:t>content</a:t>
            </a:r>
            <a:r>
              <a:rPr lang="en-US" sz="2800" dirty="0"/>
              <a:t> of the box, </a:t>
            </a:r>
            <a:r>
              <a:rPr lang="en-US" sz="2800" b="1" i="1" dirty="0"/>
              <a:t>excluding padding </a:t>
            </a:r>
            <a:r>
              <a:rPr lang="en-US" sz="2800" dirty="0"/>
              <a:t>and</a:t>
            </a:r>
            <a:r>
              <a:rPr lang="en-US" sz="2800" b="1" i="1" dirty="0"/>
              <a:t> border</a:t>
            </a:r>
            <a:r>
              <a:rPr lang="en-US" sz="2800" dirty="0"/>
              <a:t>.</a:t>
            </a:r>
          </a:p>
          <a:p>
            <a:r>
              <a:rPr lang="en-US" sz="2800" dirty="0"/>
              <a:t>In the </a:t>
            </a:r>
            <a:r>
              <a:rPr lang="en-US" sz="2800" b="1" dirty="0"/>
              <a:t>traditional box model</a:t>
            </a:r>
            <a:r>
              <a:rPr lang="en-US" sz="2800" dirty="0"/>
              <a:t>, the width of an element gives the width between the </a:t>
            </a:r>
            <a:r>
              <a:rPr lang="en-US" sz="2800" b="1" i="1" dirty="0"/>
              <a:t>borders</a:t>
            </a:r>
            <a:r>
              <a:rPr lang="en-US" sz="2800" dirty="0"/>
              <a:t> of the box, </a:t>
            </a:r>
            <a:r>
              <a:rPr lang="en-US" sz="2800" b="1" i="1" dirty="0"/>
              <a:t>including padding</a:t>
            </a:r>
            <a:r>
              <a:rPr lang="en-US" sz="2800" dirty="0"/>
              <a:t> and </a:t>
            </a:r>
            <a:r>
              <a:rPr lang="en-US" sz="2800" b="1" i="1" dirty="0"/>
              <a:t>border</a:t>
            </a:r>
            <a:r>
              <a:rPr lang="en-US" sz="2800" dirty="0"/>
              <a:t>.</a:t>
            </a:r>
          </a:p>
          <a:p>
            <a:r>
              <a:rPr lang="en-US" sz="2800" dirty="0"/>
              <a:t>By default, </a:t>
            </a:r>
            <a:r>
              <a:rPr lang="en-US" sz="2800" b="1" i="1" dirty="0"/>
              <a:t>all browsers</a:t>
            </a:r>
            <a:r>
              <a:rPr lang="en-US" sz="2800" dirty="0"/>
              <a:t> use the </a:t>
            </a:r>
            <a:r>
              <a:rPr lang="en-US" sz="2800" b="1" i="1" dirty="0"/>
              <a:t>W3C box model</a:t>
            </a:r>
            <a:r>
              <a:rPr lang="en-US" sz="2800" dirty="0"/>
              <a:t>, with the exception of </a:t>
            </a:r>
            <a:r>
              <a:rPr lang="en-US" sz="2800" b="1" i="1" dirty="0"/>
              <a:t>IE in "Quirks Mode"</a:t>
            </a:r>
            <a:r>
              <a:rPr lang="en-US" sz="2800" dirty="0"/>
              <a:t> (IE5.5 Mode), which uses the </a:t>
            </a:r>
            <a:r>
              <a:rPr lang="en-US" sz="2800" b="1" i="1" dirty="0"/>
              <a:t>traditional</a:t>
            </a:r>
            <a:r>
              <a:rPr lang="en-US" sz="2800" dirty="0"/>
              <a:t> one.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24545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CSS box models</a:t>
            </a:r>
          </a:p>
        </p:txBody>
      </p:sp>
      <p:pic>
        <p:nvPicPr>
          <p:cNvPr id="8" name="Picture 2" descr="http://upload.wikimedia.org/wikipedia/commons/thumb/6/64/W3C_and_Internet_Explorer_box_models.svg/300px-W3C_and_Internet_Explorer_box_model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48088"/>
            <a:ext cx="3818263" cy="52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67200" y="4572000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border-box</a:t>
            </a:r>
          </a:p>
        </p:txBody>
      </p:sp>
    </p:spTree>
    <p:extLst>
      <p:ext uri="{BB962C8B-B14F-4D97-AF65-F5344CB8AC3E}">
        <p14:creationId xmlns:p14="http://schemas.microsoft.com/office/powerpoint/2010/main" val="100294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34893" y="152400"/>
            <a:ext cx="8674214" cy="525970"/>
          </a:xfrm>
        </p:spPr>
        <p:txBody>
          <a:bodyPr/>
          <a:lstStyle/>
          <a:p>
            <a:r>
              <a:rPr lang="en-US" sz="4000" dirty="0"/>
              <a:t>Box model sample</a:t>
            </a:r>
            <a:endParaRPr lang="uk-UA" sz="4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990600"/>
            <a:ext cx="6091732" cy="5047536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aqua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use-content-box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use-border-box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border-box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use-content-box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use-border-box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Border-box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769" r="89583" b="62308"/>
          <a:stretch/>
        </p:blipFill>
        <p:spPr>
          <a:xfrm>
            <a:off x="6096000" y="1371600"/>
            <a:ext cx="2286000" cy="3200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06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00" y="228600"/>
            <a:ext cx="8229600" cy="762000"/>
          </a:xfrm>
        </p:spPr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02800" cy="45259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b="1" dirty="0"/>
              <a:t>CSS (</a:t>
            </a:r>
            <a:r>
              <a:rPr lang="en-US" dirty="0"/>
              <a:t>Cascading Style Sheets</a:t>
            </a:r>
            <a:r>
              <a:rPr lang="en-US" b="1" dirty="0"/>
              <a:t>)</a:t>
            </a:r>
            <a:r>
              <a:rPr lang="en-US" dirty="0"/>
              <a:t> is a </a:t>
            </a:r>
            <a:r>
              <a:rPr lang="en-US" b="1" i="1" dirty="0"/>
              <a:t>sequence of rules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b="1" dirty="0"/>
              <a:t>CSS3</a:t>
            </a:r>
            <a:r>
              <a:rPr lang="en-US" dirty="0"/>
              <a:t> is the </a:t>
            </a:r>
            <a:r>
              <a:rPr lang="en-US" b="1" i="1" dirty="0"/>
              <a:t>latest version</a:t>
            </a:r>
            <a:r>
              <a:rPr lang="en-US" dirty="0"/>
              <a:t>, corresponds to </a:t>
            </a:r>
            <a:r>
              <a:rPr lang="en-US" b="1" i="1" dirty="0"/>
              <a:t>HTML5</a:t>
            </a:r>
          </a:p>
          <a:p>
            <a:pPr>
              <a:spcBef>
                <a:spcPts val="1800"/>
              </a:spcBef>
            </a:pPr>
            <a:r>
              <a:rPr lang="en-US" dirty="0"/>
              <a:t>CSS3 is that it’s </a:t>
            </a:r>
            <a:r>
              <a:rPr lang="en-US" b="1" i="1" dirty="0"/>
              <a:t>backward compatible</a:t>
            </a:r>
            <a:r>
              <a:rPr lang="en-US" dirty="0"/>
              <a:t> with previous versions of CSS</a:t>
            </a:r>
          </a:p>
        </p:txBody>
      </p:sp>
    </p:spTree>
    <p:extLst>
      <p:ext uri="{BB962C8B-B14F-4D97-AF65-F5344CB8AC3E}">
        <p14:creationId xmlns:p14="http://schemas.microsoft.com/office/powerpoint/2010/main" val="221485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024140" y="4396548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Europe Headquarters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52 V. Velykoho Str.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Lviv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79053, Ukraine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40-9090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40-9080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E-mail: info@softserveinc.com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Website: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 Headquarters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12800 University Drive, Suite 250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Fort Myers, FL 33907, USA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239-690-3111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239-690-3116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27837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vs.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Content</a:t>
            </a:r>
            <a:r>
              <a:rPr lang="en-US" sz="3000" dirty="0"/>
              <a:t> is the </a:t>
            </a:r>
            <a:r>
              <a:rPr lang="en-US" sz="3000" b="1" i="1" dirty="0"/>
              <a:t>words</a:t>
            </a:r>
            <a:r>
              <a:rPr lang="en-US" sz="3000" dirty="0"/>
              <a:t> and </a:t>
            </a:r>
            <a:r>
              <a:rPr lang="en-US" sz="3000" b="1" i="1" dirty="0"/>
              <a:t>images</a:t>
            </a:r>
            <a:r>
              <a:rPr lang="en-US" sz="3000" dirty="0"/>
              <a:t> in an HTML document.</a:t>
            </a:r>
          </a:p>
          <a:p>
            <a:r>
              <a:rPr lang="en-US" sz="3000" b="1" dirty="0"/>
              <a:t>Presentation</a:t>
            </a:r>
            <a:r>
              <a:rPr lang="en-US" sz="3000" dirty="0"/>
              <a:t> is related to </a:t>
            </a:r>
            <a:r>
              <a:rPr lang="en-US" sz="3000" b="1" i="1" dirty="0"/>
              <a:t>styles</a:t>
            </a:r>
            <a:r>
              <a:rPr lang="en-US" sz="3000" dirty="0"/>
              <a:t> and how words and images "</a:t>
            </a:r>
            <a:r>
              <a:rPr lang="en-US" sz="3000" b="1" i="1" dirty="0"/>
              <a:t>look</a:t>
            </a:r>
            <a:r>
              <a:rPr lang="en-US" sz="3000" dirty="0"/>
              <a:t>" in an HTML document.</a:t>
            </a:r>
          </a:p>
          <a:p>
            <a:r>
              <a:rPr lang="en-US" sz="3000" dirty="0"/>
              <a:t>Content is managed as </a:t>
            </a:r>
            <a:r>
              <a:rPr lang="en-US" sz="3000" b="1" i="1" dirty="0"/>
              <a:t>HTML</a:t>
            </a:r>
            <a:r>
              <a:rPr lang="en-US" sz="3000" dirty="0"/>
              <a:t> and style as </a:t>
            </a:r>
            <a:r>
              <a:rPr lang="en-US" sz="3000" b="1" i="1" dirty="0"/>
              <a:t>CSS</a:t>
            </a:r>
            <a:r>
              <a:rPr lang="en-US" sz="3000" dirty="0"/>
              <a:t>.</a:t>
            </a:r>
          </a:p>
          <a:p>
            <a:r>
              <a:rPr lang="en-US" sz="3000" dirty="0"/>
              <a:t>The </a:t>
            </a:r>
            <a:r>
              <a:rPr lang="en-US" sz="3000" b="1" dirty="0"/>
              <a:t>separation</a:t>
            </a:r>
            <a:r>
              <a:rPr lang="en-US" sz="3000" dirty="0"/>
              <a:t> </a:t>
            </a:r>
            <a:r>
              <a:rPr lang="en-US" sz="3000" b="1" dirty="0"/>
              <a:t>of HTML and CSS</a:t>
            </a:r>
            <a:r>
              <a:rPr lang="en-US" sz="3000" dirty="0"/>
              <a:t> generally means keeping CSS styles in a file </a:t>
            </a:r>
            <a:r>
              <a:rPr lang="en-US" sz="3000" b="1" i="1" dirty="0"/>
              <a:t>separate</a:t>
            </a:r>
            <a:r>
              <a:rPr lang="en-US" sz="3000" dirty="0"/>
              <a:t> from the HTML file.</a:t>
            </a:r>
          </a:p>
        </p:txBody>
      </p:sp>
    </p:spTree>
    <p:extLst>
      <p:ext uri="{BB962C8B-B14F-4D97-AF65-F5344CB8AC3E}">
        <p14:creationId xmlns:p14="http://schemas.microsoft.com/office/powerpoint/2010/main" val="40978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272143" y="1233492"/>
            <a:ext cx="8621032" cy="493870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1. Inline CSS: </a:t>
            </a:r>
          </a:p>
          <a:p>
            <a:pPr marL="180975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style=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; margin:40px;"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Some header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sz="2600" dirty="0"/>
              <a:t>2. Internal Style Sheet:</a:t>
            </a:r>
          </a:p>
          <a:p>
            <a:pPr marL="180975"/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&lt;head&gt;</a:t>
            </a:r>
          </a:p>
          <a:p>
            <a:pPr marL="180975"/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 &lt;style&gt;</a:t>
            </a:r>
            <a:b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   h1 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  <a:br>
              <a:rPr lang="en-US" sz="1800" dirty="0"/>
            </a:br>
            <a:r>
              <a:rPr lang="en-US" sz="1800" dirty="0">
                <a:latin typeface="Consolas" panose="020B0609020204030204" pitchFamily="49" charset="0"/>
              </a:rPr>
              <a:t>        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blue;</a:t>
            </a:r>
            <a:br>
              <a:rPr lang="en-US" sz="1800" dirty="0"/>
            </a:br>
            <a:r>
              <a:rPr lang="en-US" sz="1800" dirty="0">
                <a:latin typeface="Consolas" panose="020B0609020204030204" pitchFamily="49" charset="0"/>
              </a:rPr>
              <a:t>    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40px;</a:t>
            </a:r>
            <a:br>
              <a:rPr lang="en-US" sz="1800" dirty="0"/>
            </a:br>
            <a:r>
              <a:rPr lang="en-US" sz="1800" dirty="0"/>
              <a:t>       </a:t>
            </a:r>
            <a:r>
              <a:rPr lang="en-US" sz="1800" dirty="0">
                <a:latin typeface="Consolas" panose="020B0609020204030204" pitchFamily="49" charset="0"/>
              </a:rPr>
              <a:t>} 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180975"/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&lt;/head&gt;</a:t>
            </a:r>
            <a:endParaRPr lang="en-US" sz="1800" dirty="0"/>
          </a:p>
          <a:p>
            <a:endParaRPr lang="en-US" dirty="0"/>
          </a:p>
          <a:p>
            <a:r>
              <a:rPr lang="en-US" sz="2600" dirty="0"/>
              <a:t>3. External file:</a:t>
            </a:r>
          </a:p>
          <a:p>
            <a:pPr marL="180975"/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&lt;head&gt;</a:t>
            </a:r>
          </a:p>
          <a:p>
            <a:pPr marL="180975"/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"default.css"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endParaRPr lang="en-US" sz="18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180975"/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&lt;/head&gt;</a:t>
            </a:r>
            <a:endParaRPr lang="en-US" sz="18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72143" y="228600"/>
            <a:ext cx="8674214" cy="525970"/>
          </a:xfrm>
        </p:spPr>
        <p:txBody>
          <a:bodyPr/>
          <a:lstStyle/>
          <a:p>
            <a:r>
              <a:rPr lang="en-US" sz="4000" dirty="0"/>
              <a:t>How to add CSS to HTML?</a:t>
            </a:r>
            <a:endParaRPr lang="uk-UA" sz="4000" dirty="0"/>
          </a:p>
        </p:txBody>
      </p:sp>
      <p:pic>
        <p:nvPicPr>
          <p:cNvPr id="2050" name="Picture 2" descr="Check Mark, Symbol, Yes, Ok, Choice, Vote, Confi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43400"/>
            <a:ext cx="1253994" cy="17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Between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element in an HTML file </a:t>
            </a:r>
            <a:r>
              <a:rPr lang="en-US" sz="2800" b="1" i="1" dirty="0"/>
              <a:t>links</a:t>
            </a:r>
            <a:r>
              <a:rPr lang="en-US" sz="2800" dirty="0"/>
              <a:t> the HTML file to a CSS file.</a:t>
            </a:r>
          </a:p>
          <a:p>
            <a:r>
              <a:rPr lang="en-US" sz="2800" dirty="0"/>
              <a:t>You can reference </a:t>
            </a:r>
            <a:r>
              <a:rPr lang="en-US" sz="2800" b="1" i="1" dirty="0"/>
              <a:t>more than one</a:t>
            </a:r>
            <a:r>
              <a:rPr lang="en-US" sz="2800" dirty="0"/>
              <a:t> CSS file in an HTML page.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Markup example:</a:t>
            </a:r>
          </a:p>
          <a:p>
            <a:pPr>
              <a:spcAft>
                <a:spcPts val="1200"/>
              </a:spcAft>
            </a:pPr>
            <a:endParaRPr lang="en-US" sz="2800" dirty="0"/>
          </a:p>
          <a:p>
            <a:pPr>
              <a:spcAft>
                <a:spcPts val="1200"/>
              </a:spcAft>
            </a:pP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For simple projects, can use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tag to include styles within an HTML document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132" y="3886200"/>
            <a:ext cx="737413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link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href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endParaRPr kumimoji="0" lang="en-US" altLang="uk-UA" sz="2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stylesheet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88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 and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selector </a:t>
            </a:r>
            <a:r>
              <a:rPr lang="en-US" sz="2800" dirty="0"/>
              <a:t>is usually the HTML element you want to style. </a:t>
            </a:r>
          </a:p>
          <a:p>
            <a:r>
              <a:rPr lang="en-US" sz="2800" dirty="0"/>
              <a:t>The </a:t>
            </a:r>
            <a:r>
              <a:rPr lang="en-US" sz="2800" b="1" i="1" dirty="0"/>
              <a:t>declaration </a:t>
            </a:r>
            <a:r>
              <a:rPr lang="en-US" sz="2800" dirty="0"/>
              <a:t>is the style for a specific selector. </a:t>
            </a:r>
          </a:p>
          <a:p>
            <a:r>
              <a:rPr lang="en-US" sz="2800" dirty="0"/>
              <a:t>A declaration has a </a:t>
            </a:r>
            <a:r>
              <a:rPr lang="en-US" sz="2800" b="1" i="1" dirty="0"/>
              <a:t>property</a:t>
            </a:r>
            <a:r>
              <a:rPr lang="en-US" sz="2800" dirty="0"/>
              <a:t>, which is a style </a:t>
            </a:r>
            <a:r>
              <a:rPr lang="en-US" sz="2800" b="1" i="1" dirty="0"/>
              <a:t>attribute</a:t>
            </a:r>
            <a:r>
              <a:rPr lang="en-US" sz="2800" dirty="0"/>
              <a:t>, and a </a:t>
            </a:r>
            <a:r>
              <a:rPr lang="en-US" sz="2800" b="1" i="1" dirty="0"/>
              <a:t>value</a:t>
            </a:r>
            <a:r>
              <a:rPr lang="en-US" sz="2800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0" y="4361371"/>
            <a:ext cx="1295400" cy="762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76600" y="4361371"/>
            <a:ext cx="4191000" cy="762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color: red; }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447800" y="3842259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19600" y="3842259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Declaration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555237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Property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5596446"/>
            <a:ext cx="914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Value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00600" y="5114228"/>
            <a:ext cx="0" cy="4619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45188" y="5123371"/>
            <a:ext cx="0" cy="4619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91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CSS Selectors</a:t>
            </a:r>
            <a:endParaRPr lang="uk-UA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lvl="0" indent="-285750">
              <a:spcBef>
                <a:spcPts val="0"/>
              </a:spcBef>
              <a:buClrTx/>
              <a:buFont typeface="Wingdings" panose="05000000000000000000" pitchFamily="2" charset="2"/>
              <a:buChar char="§"/>
            </a:pPr>
            <a:r>
              <a:rPr lang="en-US" sz="3300" kern="0" dirty="0"/>
              <a:t>Let’s answer the question “</a:t>
            </a:r>
            <a:r>
              <a:rPr lang="en-US" sz="3300" b="1" i="1" kern="0" dirty="0"/>
              <a:t>What can be a selector</a:t>
            </a:r>
            <a:r>
              <a:rPr lang="en-US" sz="3300" kern="0" dirty="0"/>
              <a:t>?”</a:t>
            </a:r>
          </a:p>
          <a:p>
            <a:pPr lvl="0">
              <a:spcBef>
                <a:spcPts val="0"/>
              </a:spcBef>
              <a:buClrTx/>
            </a:pPr>
            <a:r>
              <a:rPr lang="en-US" sz="1600" kern="0" dirty="0">
                <a:solidFill>
                  <a:sysClr val="windowText" lastClr="000000"/>
                </a:solidFill>
              </a:rPr>
              <a:t>	</a:t>
            </a:r>
            <a:endParaRPr lang="en-US" sz="3300" kern="0" dirty="0">
              <a:solidFill>
                <a:sysClr val="windowText" lastClr="000000"/>
              </a:solidFill>
            </a:endParaRPr>
          </a:p>
          <a:p>
            <a:pPr marL="355600" lvl="2" indent="0">
              <a:spcBef>
                <a:spcPts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None/>
            </a:pPr>
            <a:r>
              <a:rPr lang="en-US" sz="3000" b="1" i="1" kern="0" dirty="0">
                <a:solidFill>
                  <a:srgbClr val="FF0000"/>
                </a:solidFill>
              </a:rPr>
              <a:t>element</a:t>
            </a:r>
            <a:r>
              <a:rPr lang="en-US" sz="3000" kern="0" dirty="0">
                <a:solidFill>
                  <a:srgbClr val="017EB8"/>
                </a:solidFill>
              </a:rPr>
              <a:t> </a:t>
            </a: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concrete tags.</a:t>
            </a:r>
          </a:p>
          <a:p>
            <a:pPr marL="355600" lvl="2" indent="0">
              <a:spcBef>
                <a:spcPts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None/>
            </a:pPr>
            <a:r>
              <a:rPr lang="en-US" sz="3000" b="1" i="1" kern="0" dirty="0">
                <a:solidFill>
                  <a:srgbClr val="FF0000"/>
                </a:solidFill>
              </a:rPr>
              <a:t>.class</a:t>
            </a:r>
            <a:r>
              <a:rPr lang="en-US" sz="3000" kern="0" dirty="0">
                <a:solidFill>
                  <a:srgbClr val="017EB8"/>
                </a:solidFill>
              </a:rPr>
              <a:t> </a:t>
            </a: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elements which have value of </a:t>
            </a:r>
            <a:r>
              <a:rPr lang="en-US" sz="3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set </a:t>
            </a:r>
            <a:r>
              <a:rPr lang="uk-UA" altLang="uk-UA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0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3000" kern="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2" indent="0">
              <a:spcBef>
                <a:spcPts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None/>
            </a:pPr>
            <a:r>
              <a:rPr lang="en-US" sz="3000" b="1" i="1" kern="0" dirty="0">
                <a:solidFill>
                  <a:srgbClr val="FF0000"/>
                </a:solidFill>
              </a:rPr>
              <a:t>#id</a:t>
            </a:r>
            <a:r>
              <a:rPr lang="en-US" sz="3000" kern="0" dirty="0">
                <a:solidFill>
                  <a:srgbClr val="017EB8"/>
                </a:solidFill>
              </a:rPr>
              <a:t> </a:t>
            </a: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element which have value of </a:t>
            </a:r>
            <a:r>
              <a:rPr lang="en-US" sz="3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set </a:t>
            </a:r>
            <a:r>
              <a:rPr lang="uk-UA" altLang="uk-UA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0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uk-UA" altLang="uk-UA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30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2" indent="0">
              <a:spcBef>
                <a:spcPts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None/>
            </a:pPr>
            <a:r>
              <a:rPr lang="en-US" sz="3000" b="1" i="1" kern="0" dirty="0">
                <a:solidFill>
                  <a:srgbClr val="FF0000"/>
                </a:solidFill>
              </a:rPr>
              <a:t>*</a:t>
            </a:r>
            <a:r>
              <a:rPr lang="en-US" sz="3000" kern="0" dirty="0">
                <a:solidFill>
                  <a:srgbClr val="017EB8"/>
                </a:solidFill>
              </a:rPr>
              <a:t>  </a:t>
            </a:r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all elements from page</a:t>
            </a:r>
          </a:p>
          <a:p>
            <a:pPr marL="355600" lvl="2" indent="0">
              <a:spcBef>
                <a:spcPts val="0"/>
              </a:spcBef>
              <a:spcAft>
                <a:spcPts val="600"/>
              </a:spcAft>
              <a:buClr>
                <a:prstClr val="black">
                  <a:lumMod val="65000"/>
                  <a:lumOff val="35000"/>
                </a:prstClr>
              </a:buClr>
              <a:buNone/>
            </a:pPr>
            <a:endParaRPr lang="en-US" sz="3000" kern="0" dirty="0">
              <a:solidFill>
                <a:srgbClr val="017EB8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153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General</a:t>
            </a:r>
            <a:endParaRPr lang="uk-UA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052686"/>
              </p:ext>
            </p:extLst>
          </p:nvPr>
        </p:nvGraphicFramePr>
        <p:xfrm>
          <a:off x="230400" y="1073555"/>
          <a:ext cx="8610600" cy="4935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Selector</a:t>
                      </a:r>
                      <a:endParaRPr lang="en-US" sz="20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44000" marB="14400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  <a:endParaRPr lang="en-US" sz="20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44000" marB="14400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44000" marB="144000"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elem1, elem2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</a:t>
                      </a:r>
                      <a:endParaRPr lang="en-US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144000" marR="14400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all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elements and all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elem1 elem2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 p</a:t>
                      </a:r>
                      <a:endParaRPr lang="en-US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144000" marR="14400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all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elements inside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elem1&gt;elem2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144000" marR="14400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all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elements where the parent is a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elem1+elem2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800" b="0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144000" marR="14400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all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elements that are placed immediately after a sibling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2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elem1~elem2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800" b="0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n-US" sz="1800" b="1" dirty="0"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144000" marR="14400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every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 that are preceded by a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u="none" dirty="0" err="1"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sz="1800" u="none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800" u="none" dirty="0">
                        <a:effectLst/>
                        <a:latin typeface="Consolas" panose="020B0609020204030204" pitchFamily="49" charset="0"/>
                        <a:ea typeface="Verdana" panose="020B0604030504040204" pitchFamily="34" charset="0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144000" marR="144000" marT="108000" marB="10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Selects all elements with a </a:t>
                      </a:r>
                      <a:r>
                        <a:rPr lang="en-US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attribute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/>
                        <a:cs typeface="Segoe UI" panose="020B0502040204020203" pitchFamily="34" charset="0"/>
                      </a:endParaRPr>
                    </a:p>
                  </a:txBody>
                  <a:tcPr marL="144000" marR="144000" marT="108000" marB="10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654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2209</Words>
  <Application>Microsoft Office PowerPoint</Application>
  <PresentationFormat>On-screen Show (4:3)</PresentationFormat>
  <Paragraphs>250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Tahoma</vt:lpstr>
      <vt:lpstr>Verdana</vt:lpstr>
      <vt:lpstr>Wingdings</vt:lpstr>
      <vt:lpstr>1_Office Theme</vt:lpstr>
      <vt:lpstr>Office Theme</vt:lpstr>
      <vt:lpstr>CSS3: Lesson</vt:lpstr>
      <vt:lpstr>Agenda</vt:lpstr>
      <vt:lpstr>What is CSS?</vt:lpstr>
      <vt:lpstr>Presentation vs. Content</vt:lpstr>
      <vt:lpstr>How to add CSS to HTML?</vt:lpstr>
      <vt:lpstr>The Link Between HTML and CSS</vt:lpstr>
      <vt:lpstr>CSS Selector and Declaration</vt:lpstr>
      <vt:lpstr>CSS Selectors</vt:lpstr>
      <vt:lpstr>CSS Selectors - General</vt:lpstr>
      <vt:lpstr>CSS Selectors - General</vt:lpstr>
      <vt:lpstr>CSS Specificity</vt:lpstr>
      <vt:lpstr>Calculating CSS Specificity Value</vt:lpstr>
      <vt:lpstr>PowerPoint Presentation</vt:lpstr>
      <vt:lpstr>The !important exception</vt:lpstr>
      <vt:lpstr>Browser Default Styles</vt:lpstr>
      <vt:lpstr>CSS Specificity Calculator</vt:lpstr>
      <vt:lpstr>Practice Task: Pass CSS Game</vt:lpstr>
      <vt:lpstr>Inline Flow and Block Flow</vt:lpstr>
      <vt:lpstr>The display property</vt:lpstr>
      <vt:lpstr>Block Flow Example</vt:lpstr>
      <vt:lpstr>Inline Flow Example</vt:lpstr>
      <vt:lpstr>Inline-block Flow Example</vt:lpstr>
      <vt:lpstr>CSS Pseudo-classes  </vt:lpstr>
      <vt:lpstr>CSS Pseudo-elements</vt:lpstr>
      <vt:lpstr>Pseudo-classes  and Pseudo-elements</vt:lpstr>
      <vt:lpstr>CSS Box model</vt:lpstr>
      <vt:lpstr>Two CSS box models</vt:lpstr>
      <vt:lpstr>Two CSS box models</vt:lpstr>
      <vt:lpstr>Box model sample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2024-05-13T15:15:15Z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