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  <p:sldMasterId id="2147483892" r:id="rId3"/>
  </p:sldMasterIdLst>
  <p:notesMasterIdLst>
    <p:notesMasterId r:id="rId36"/>
  </p:notesMasterIdLst>
  <p:sldIdLst>
    <p:sldId id="399" r:id="rId4"/>
    <p:sldId id="508" r:id="rId5"/>
    <p:sldId id="514" r:id="rId6"/>
    <p:sldId id="51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9" r:id="rId15"/>
    <p:sldId id="440" r:id="rId16"/>
    <p:sldId id="520" r:id="rId17"/>
    <p:sldId id="521" r:id="rId18"/>
    <p:sldId id="522" r:id="rId19"/>
    <p:sldId id="523" r:id="rId20"/>
    <p:sldId id="433" r:id="rId21"/>
    <p:sldId id="434" r:id="rId22"/>
    <p:sldId id="435" r:id="rId23"/>
    <p:sldId id="436" r:id="rId24"/>
    <p:sldId id="437" r:id="rId25"/>
    <p:sldId id="441" r:id="rId26"/>
    <p:sldId id="442" r:id="rId27"/>
    <p:sldId id="443" r:id="rId28"/>
    <p:sldId id="438" r:id="rId29"/>
    <p:sldId id="419" r:id="rId30"/>
    <p:sldId id="420" r:id="rId31"/>
    <p:sldId id="517" r:id="rId32"/>
    <p:sldId id="518" r:id="rId33"/>
    <p:sldId id="519" r:id="rId34"/>
    <p:sldId id="41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5000" autoAdjust="0"/>
  </p:normalViewPr>
  <p:slideViewPr>
    <p:cSldViewPr>
      <p:cViewPr varScale="1">
        <p:scale>
          <a:sx n="78" d="100"/>
          <a:sy n="78" d="100"/>
        </p:scale>
        <p:origin x="1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15B1D7-BD12-436D-91B8-4E9339709C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7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43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69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710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D948B4-9A84-4BDD-8558-24D1CF0EFAAD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4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24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3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45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21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30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089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19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8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623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063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0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4267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1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7108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6063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27737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5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1993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452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925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16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7160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3076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972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5/15/2024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28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15.05.2024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60E1-7497-4760-A27A-1E913B466D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492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7A095-3B48-4441-9653-AF11D30D55D5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5/15/2024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9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15.05.2024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40149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15.05.2024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44881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15.05.2024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695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51925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15.05.2024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67161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15.05.2024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90127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15.05.2024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95880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15.05.2024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19072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15.05.2024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55377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15.05.2024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977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3650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400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03361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52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91860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19051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19911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708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490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669673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746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04996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02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74796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0458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332866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26514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9003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71126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84105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47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32502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280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913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443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120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2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61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7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56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Relationship Id="rId35" Type="http://schemas.openxmlformats.org/officeDocument/2006/relationships/slideLayout" Target="../slideLayouts/slideLayout59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4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</p:sldLayoutIdLst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B4997-8C75-4C47-8C4D-19761D593210}" type="datetimeFigureOut">
              <a:rPr lang="uk-UA" smtClean="0"/>
              <a:t>15.05.2024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60E1-7497-4760-A27A-1E913B466D1D}" type="slidenum">
              <a:rPr lang="uk-UA" smtClean="0"/>
              <a:t>‹#›</a:t>
            </a:fld>
            <a:endParaRPr lang="uk-UA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6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  <p:sldLayoutId id="2147483914" r:id="rId22"/>
    <p:sldLayoutId id="2147483915" r:id="rId23"/>
    <p:sldLayoutId id="2147483916" r:id="rId24"/>
    <p:sldLayoutId id="2147483917" r:id="rId25"/>
    <p:sldLayoutId id="2147483918" r:id="rId26"/>
    <p:sldLayoutId id="2147483919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yerweb.com/eric/css/color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hyperlink" Target="http://github.com/google/fonts" TargetMode="Externa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websafe_font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css.eu/pxtoems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0000" y="2700000"/>
            <a:ext cx="6480000" cy="1440000"/>
          </a:xfrm>
        </p:spPr>
        <p:txBody>
          <a:bodyPr>
            <a:normAutofit/>
          </a:bodyPr>
          <a:lstStyle/>
          <a:p>
            <a:r>
              <a:rPr lang="en-US" sz="5400" b="1" dirty="0"/>
              <a:t>CSS3: Lesson #6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5E2DE8-B8E9-40E0-421A-035E97DD3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6134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95400"/>
            <a:ext cx="8229600" cy="4678363"/>
          </a:xfrm>
        </p:spPr>
        <p:txBody>
          <a:bodyPr>
            <a:normAutofit fontScale="92500"/>
          </a:bodyPr>
          <a:lstStyle/>
          <a:p>
            <a:r>
              <a:rPr lang="en-US" dirty="0"/>
              <a:t>To allow users to resize the text (in the browser menu), many developers use </a:t>
            </a:r>
            <a:r>
              <a:rPr lang="en-US" sz="3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/>
              <a:t> instead of pixels.</a:t>
            </a:r>
          </a:p>
          <a:p>
            <a:r>
              <a:rPr lang="en-US" dirty="0"/>
              <a:t>The </a:t>
            </a:r>
            <a:r>
              <a:rPr lang="en-US" sz="3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/>
              <a:t> size unit is recommended by the W3C.</a:t>
            </a:r>
          </a:p>
          <a:p>
            <a:r>
              <a:rPr lang="en-US" dirty="0"/>
              <a:t>The </a:t>
            </a:r>
            <a:r>
              <a:rPr lang="en-US" sz="3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/>
              <a:t> is equal to the current font size (the default text size in browsers is </a:t>
            </a:r>
            <a:r>
              <a:rPr lang="en-US" sz="3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3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dirty="0"/>
              <a:t>. So, the default size of </a:t>
            </a:r>
            <a:r>
              <a:rPr lang="en-US" sz="3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/>
              <a:t> is </a:t>
            </a:r>
            <a:r>
              <a:rPr lang="en-US" sz="3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3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dirty="0"/>
              <a:t>).</a:t>
            </a:r>
          </a:p>
          <a:p>
            <a:r>
              <a:rPr lang="en-US" dirty="0"/>
              <a:t>The size can be calculated from pixels to </a:t>
            </a:r>
            <a:r>
              <a:rPr lang="en-US" sz="3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/>
              <a:t> using this formula: </a:t>
            </a:r>
            <a:r>
              <a:rPr lang="en-US" b="1" dirty="0"/>
              <a:t>pixels/</a:t>
            </a:r>
            <a:r>
              <a:rPr lang="en-US" b="1" dirty="0">
                <a:solidFill>
                  <a:srgbClr val="0000FF"/>
                </a:solidFill>
              </a:rPr>
              <a:t>16</a:t>
            </a:r>
            <a:r>
              <a:rPr lang="en-US" b="1" dirty="0"/>
              <a:t> = </a:t>
            </a:r>
            <a:r>
              <a:rPr lang="en-US" b="1" dirty="0">
                <a:solidFill>
                  <a:srgbClr val="0000FF"/>
                </a:solidFill>
              </a:rPr>
              <a:t>X </a:t>
            </a:r>
            <a:r>
              <a:rPr lang="en-US" b="1" dirty="0" err="1"/>
              <a:t>em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01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  <a:r>
              <a:rPr lang="ru-RU" dirty="0"/>
              <a:t> </a:t>
            </a:r>
            <a:r>
              <a:rPr lang="en-US" dirty="0"/>
              <a:t>Example</a:t>
            </a:r>
            <a:endParaRPr lang="uk-UA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1143000"/>
            <a:ext cx="388760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font-size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font-size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0.8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Level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|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Second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|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Third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77" y="4876800"/>
            <a:ext cx="4877223" cy="7803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057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00" y="60326"/>
            <a:ext cx="8229600" cy="914400"/>
          </a:xfrm>
        </p:spPr>
        <p:txBody>
          <a:bodyPr/>
          <a:lstStyle/>
          <a:p>
            <a:r>
              <a:rPr lang="en-US" dirty="0"/>
              <a:t>Font Size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r>
              <a:rPr lang="en-US" sz="3000" dirty="0"/>
              <a:t> values are relative to the root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3000" dirty="0"/>
              <a:t> element, not to the parent element.</a:t>
            </a:r>
          </a:p>
          <a:p>
            <a:r>
              <a:rPr lang="en-US" sz="3000" dirty="0"/>
              <a:t>That is, If font-size of the root element is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3000" dirty="0"/>
              <a:t> then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r>
              <a:rPr lang="en-US" sz="3000" dirty="0"/>
              <a:t> is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3000" dirty="0"/>
              <a:t> for all elements.</a:t>
            </a:r>
          </a:p>
          <a:p>
            <a:r>
              <a:rPr lang="en-US" sz="3000" dirty="0"/>
              <a:t>If font-size is not explicitly defined in root element then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r>
              <a:rPr lang="en-US" sz="3000" dirty="0"/>
              <a:t> will be equal to the default font-size provided by the browser (usually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3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7811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  <a:r>
              <a:rPr lang="ru-RU" dirty="0"/>
              <a:t> </a:t>
            </a:r>
            <a:r>
              <a:rPr lang="en-US" dirty="0"/>
              <a:t>Example</a:t>
            </a:r>
            <a:endParaRPr lang="uk-UA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1143000"/>
            <a:ext cx="388760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font-size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font-size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0.8</a:t>
            </a:r>
            <a:r>
              <a:rPr kumimoji="0" lang="en-US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Level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|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Second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|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Third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599" y="4876800"/>
            <a:ext cx="5040401" cy="781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157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D813-6EAF-4210-96C6-AF83284A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48" y="36576"/>
            <a:ext cx="8229600" cy="914400"/>
          </a:xfrm>
        </p:spPr>
        <p:txBody>
          <a:bodyPr/>
          <a:lstStyle/>
          <a:p>
            <a:r>
              <a:rPr lang="en-US" dirty="0"/>
              <a:t>Font Size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vw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8873-0980-419B-B493-147240801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The new units 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vw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vh</a:t>
            </a:r>
            <a:r>
              <a:rPr lang="en-US" sz="2800" dirty="0"/>
              <a:t> work similarly to existing length units like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800" dirty="0"/>
              <a:t> or 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800" dirty="0"/>
              <a:t>, but represent a percentage of the current browser viewport.</a:t>
            </a:r>
          </a:p>
          <a:p>
            <a:pPr lvl="1">
              <a:spcAft>
                <a:spcPts val="1200"/>
              </a:spcAft>
            </a:pPr>
            <a:r>
              <a:rPr lang="en-US" sz="2400" b="1" dirty="0"/>
              <a:t>Viewport Width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vw</a:t>
            </a:r>
            <a:r>
              <a:rPr lang="en-US" sz="2400" dirty="0"/>
              <a:t>) is a percentage of the full viewport width. The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vw</a:t>
            </a:r>
            <a:r>
              <a:rPr lang="en-US" sz="2400" dirty="0"/>
              <a:t> will resolve to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/>
              <a:t> of the current viewport width.</a:t>
            </a:r>
          </a:p>
          <a:p>
            <a:pPr lvl="1">
              <a:spcAft>
                <a:spcPts val="1200"/>
              </a:spcAft>
            </a:pPr>
            <a:r>
              <a:rPr lang="en-US" sz="2400" b="1" dirty="0"/>
              <a:t>Viewport Height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vh</a:t>
            </a:r>
            <a:r>
              <a:rPr lang="en-US" sz="2400" dirty="0"/>
              <a:t>) is a percentage of the full viewport height. The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vh</a:t>
            </a:r>
            <a:r>
              <a:rPr lang="en-US" sz="2400" dirty="0"/>
              <a:t> will resolve to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/>
              <a:t> of the current viewport height.</a:t>
            </a:r>
            <a:endParaRPr lang="uk-UA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BF9C7-B487-41BC-B1C5-84D2DCE6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0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  <a:r>
              <a:rPr lang="ru-RU" dirty="0"/>
              <a:t> </a:t>
            </a:r>
            <a:r>
              <a:rPr lang="en-US" dirty="0"/>
              <a:t>Example</a:t>
            </a:r>
            <a:endParaRPr lang="uk-U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0BC44-9507-422E-8282-9D7266E62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203"/>
          <a:stretch/>
        </p:blipFill>
        <p:spPr>
          <a:xfrm>
            <a:off x="914400" y="2468417"/>
            <a:ext cx="5210175" cy="2667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2328B-2D59-4E03-88F7-3EFB55820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60"/>
          <a:stretch/>
        </p:blipFill>
        <p:spPr>
          <a:xfrm>
            <a:off x="4345200" y="3732050"/>
            <a:ext cx="3314700" cy="22288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6D76BCD0-72D1-41A3-A1D2-9CE20F6F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83" y="1365195"/>
            <a:ext cx="818044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8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7BA9-E178-4072-B509-E7A009C3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Variant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652E-48F8-4E57-93EE-3191BDDEE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font-variant</a:t>
            </a:r>
            <a:r>
              <a:rPr lang="en-US" sz="2800" dirty="0"/>
              <a:t> property allows you to change the targeted text to </a:t>
            </a:r>
            <a:r>
              <a:rPr lang="en-US" sz="2800" b="1" i="1" dirty="0"/>
              <a:t>small caps</a:t>
            </a:r>
            <a:r>
              <a:rPr lang="en-US" sz="2800" dirty="0"/>
              <a:t>.</a:t>
            </a:r>
          </a:p>
          <a:p>
            <a:r>
              <a:rPr lang="en-US" sz="2800" dirty="0"/>
              <a:t>A value of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small-caps</a:t>
            </a:r>
            <a:r>
              <a:rPr lang="en-US" sz="2800" dirty="0"/>
              <a:t> will render the text in uppercase letters that are smaller than regular uppercase letters.</a:t>
            </a:r>
            <a:endParaRPr lang="uk-UA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15D80-7526-4367-A363-CC79D794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95C1EF-0FBF-46A5-8103-0C09A0BE5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7404"/>
            <a:ext cx="528542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font-variant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small-caps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CD1ED-2E84-491F-B96D-B5951978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968" y="4993424"/>
            <a:ext cx="3190874" cy="9747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306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E643-B4C8-475B-9376-ECA1E1A7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text-transform</a:t>
            </a:r>
            <a:r>
              <a:rPr lang="en-US" dirty="0"/>
              <a:t> property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6827-247E-4346-8E10-4E225226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text-transform</a:t>
            </a:r>
            <a:r>
              <a:rPr lang="en-US" dirty="0"/>
              <a:t> property in CSS controls </a:t>
            </a:r>
            <a:r>
              <a:rPr lang="en-US" b="1" i="1" dirty="0"/>
              <a:t>text case</a:t>
            </a:r>
            <a:r>
              <a:rPr lang="en-US" dirty="0"/>
              <a:t> and </a:t>
            </a:r>
            <a:r>
              <a:rPr lang="en-US" b="1" i="1" dirty="0"/>
              <a:t>capitalization</a:t>
            </a:r>
            <a:r>
              <a:rPr lang="en-US" dirty="0"/>
              <a:t>.</a:t>
            </a:r>
          </a:p>
          <a:p>
            <a:pPr lvl="1"/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lang="en-US" dirty="0"/>
              <a:t> –  </a:t>
            </a:r>
            <a:r>
              <a:rPr lang="en-US" sz="2600" dirty="0"/>
              <a:t>all of the letters in the selected text uppercase.</a:t>
            </a:r>
          </a:p>
          <a:p>
            <a:pPr lvl="1"/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lowercase</a:t>
            </a:r>
            <a:r>
              <a:rPr lang="en-US" dirty="0"/>
              <a:t> – </a:t>
            </a:r>
            <a:r>
              <a:rPr lang="en-US" sz="2600" dirty="0"/>
              <a:t>all of the letters in the selected text lowercase.</a:t>
            </a:r>
          </a:p>
          <a:p>
            <a:pPr lvl="1"/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en-US" dirty="0"/>
              <a:t> – </a:t>
            </a:r>
            <a:r>
              <a:rPr lang="en-US" sz="2600" dirty="0"/>
              <a:t>capitalizes </a:t>
            </a:r>
            <a:br>
              <a:rPr lang="en-US" sz="2600" dirty="0"/>
            </a:br>
            <a:r>
              <a:rPr lang="en-US" sz="2600" dirty="0"/>
              <a:t>the first letter of each </a:t>
            </a:r>
            <a:br>
              <a:rPr lang="en-US" sz="2600" dirty="0"/>
            </a:br>
            <a:r>
              <a:rPr lang="en-US" sz="2600" dirty="0"/>
              <a:t>word in the selected text. </a:t>
            </a:r>
            <a:endParaRPr lang="uk-UA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1E3F5-8A92-4FA8-B0DD-830C1396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AE760-0464-4EC0-BA0A-87C502AD7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72" y="4419600"/>
            <a:ext cx="3646656" cy="16489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605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 in Font 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95400"/>
            <a:ext cx="8229600" cy="4678363"/>
          </a:xfrm>
        </p:spPr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en-US" sz="3000" dirty="0"/>
              <a:t> property in CSS control the </a:t>
            </a:r>
            <a:r>
              <a:rPr lang="en-US" sz="3000" b="1" i="1" dirty="0"/>
              <a:t>spacing between the line of text</a:t>
            </a:r>
            <a:r>
              <a:rPr lang="en-US" sz="3000" dirty="0"/>
              <a:t>. </a:t>
            </a:r>
          </a:p>
          <a:p>
            <a:r>
              <a:rPr lang="en-US" sz="3000" dirty="0"/>
              <a:t>Below you can see the spacing of different paragraph with different line height.</a:t>
            </a:r>
            <a:endParaRPr lang="uk-UA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5" b="58295"/>
          <a:stretch/>
        </p:blipFill>
        <p:spPr>
          <a:xfrm>
            <a:off x="495701" y="3733800"/>
            <a:ext cx="7964299" cy="21336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809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 in Font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1430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letter-spacing</a:t>
            </a:r>
            <a:r>
              <a:rPr lang="en-US" sz="2800" dirty="0"/>
              <a:t> property in CSS controls the </a:t>
            </a:r>
            <a:r>
              <a:rPr lang="en-US" sz="2800" b="1" i="1" dirty="0"/>
              <a:t>spacing with respect to the letter</a:t>
            </a:r>
            <a:r>
              <a:rPr lang="en-US" sz="2800" dirty="0"/>
              <a:t>. </a:t>
            </a:r>
          </a:p>
          <a:p>
            <a:r>
              <a:rPr lang="en-US" sz="2800" dirty="0"/>
              <a:t>Below you can see the spacing of letter for different lines.</a:t>
            </a:r>
            <a:endParaRPr lang="uk-UA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384" r="22083" b="61539"/>
          <a:stretch/>
        </p:blipFill>
        <p:spPr>
          <a:xfrm>
            <a:off x="487630" y="4419600"/>
            <a:ext cx="8246640" cy="13229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3672" y="3276600"/>
            <a:ext cx="808426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Lorem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ipsum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dolor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amet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consectetur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adipisicing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elit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letter-spacing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Lorem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ipsum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dolor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amet</a:t>
            </a:r>
            <a:r>
              <a:rPr kumimoji="0" lang="en-US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letter-spacing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Lorem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ipsum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dolor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amet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28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Text and Fonts:</a:t>
            </a:r>
          </a:p>
          <a:p>
            <a:pPr lvl="1"/>
            <a:r>
              <a:rPr lang="en-US" sz="2400" dirty="0"/>
              <a:t>Font Families, Font Weight, Font Style, Font Size</a:t>
            </a:r>
          </a:p>
          <a:p>
            <a:pPr lvl="1"/>
            <a:r>
              <a:rPr lang="en-US" sz="2400" dirty="0"/>
              <a:t>Line Height, Letter Spacing, Word Spacing, Text Indent</a:t>
            </a:r>
          </a:p>
          <a:p>
            <a:pPr lvl="1"/>
            <a:r>
              <a:rPr lang="en-US" sz="2400" dirty="0"/>
              <a:t>Color Representation</a:t>
            </a:r>
          </a:p>
          <a:p>
            <a:r>
              <a:rPr lang="en-US" sz="2800" dirty="0"/>
              <a:t>Google Fonts</a:t>
            </a:r>
          </a:p>
          <a:p>
            <a:r>
              <a:rPr lang="en-US" sz="2800" dirty="0"/>
              <a:t>The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@font-face</a:t>
            </a:r>
            <a:r>
              <a:rPr lang="en-US" sz="2800" dirty="0"/>
              <a:t> Rule</a:t>
            </a:r>
          </a:p>
          <a:p>
            <a:r>
              <a:rPr lang="en-US" sz="2800" dirty="0"/>
              <a:t>Hyphenation</a:t>
            </a:r>
          </a:p>
          <a:p>
            <a:r>
              <a:rPr lang="en-US" sz="2800" dirty="0"/>
              <a:t>Multi-column Layout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922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Spacing in Font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word-spacing</a:t>
            </a:r>
            <a:r>
              <a:rPr lang="en-US" sz="2800" dirty="0"/>
              <a:t> property differ with the letter spacing in such a way it </a:t>
            </a:r>
            <a:r>
              <a:rPr lang="en-US" sz="2800" b="1" i="1" dirty="0"/>
              <a:t>applies</a:t>
            </a:r>
            <a:r>
              <a:rPr lang="en-US" sz="2800" dirty="0"/>
              <a:t> </a:t>
            </a:r>
            <a:r>
              <a:rPr lang="en-US" sz="2800" b="1" i="1" dirty="0"/>
              <a:t>gaps between the words</a:t>
            </a:r>
            <a:r>
              <a:rPr lang="en-US" sz="2800" dirty="0"/>
              <a:t>.</a:t>
            </a:r>
            <a:endParaRPr lang="uk-UA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616" r="14166" b="59999"/>
          <a:stretch/>
        </p:blipFill>
        <p:spPr>
          <a:xfrm>
            <a:off x="379200" y="4274820"/>
            <a:ext cx="8385600" cy="13433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8152" y="3088204"/>
            <a:ext cx="820769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Lorem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ipsum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dolor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amet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consectetur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adipisicing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elit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word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spacing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Lorem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ipsum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dolor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amet</a:t>
            </a:r>
            <a:r>
              <a:rPr kumimoji="0" lang="en-US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word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spacing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  <a:r>
              <a:rPr kumimoji="0" lang="en-US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Lorem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ipsum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dolor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amet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0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 in Font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4754563"/>
          </a:xfrm>
        </p:spPr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text-indent</a:t>
            </a:r>
            <a:r>
              <a:rPr lang="en-US" sz="3000" dirty="0"/>
              <a:t> property defines the </a:t>
            </a:r>
            <a:r>
              <a:rPr lang="en-US" sz="3000" b="1" i="1" dirty="0"/>
              <a:t>indentation of the first line</a:t>
            </a:r>
            <a:r>
              <a:rPr lang="en-US" sz="3000" dirty="0"/>
              <a:t> of text block or paragraph.</a:t>
            </a:r>
            <a:endParaRPr lang="uk-UA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9" b="10780"/>
          <a:stretch/>
        </p:blipFill>
        <p:spPr>
          <a:xfrm>
            <a:off x="3428999" y="2514600"/>
            <a:ext cx="4456659" cy="3581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3400" y="3886200"/>
            <a:ext cx="4733988" cy="92333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text-indent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60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US" altLang="uk-U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Lorem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ipsum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dolor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amet</a:t>
            </a:r>
            <a:r>
              <a:rPr kumimoji="0" lang="en-US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2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in Font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0668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/>
              <a:t> property defines the </a:t>
            </a:r>
            <a:r>
              <a:rPr lang="en-US" sz="2800" b="1" i="1" dirty="0"/>
              <a:t>visual aspect of color</a:t>
            </a:r>
            <a:r>
              <a:rPr lang="en-US" sz="2800" dirty="0"/>
              <a:t>.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00400" y="1848069"/>
            <a:ext cx="5368777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font-family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Courier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font-weight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bold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text-shadow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rgb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yellow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yellow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blue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#0000FF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red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rgb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255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green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rgba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255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0.5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4616" r="87500" b="47692"/>
          <a:stretch/>
        </p:blipFill>
        <p:spPr>
          <a:xfrm>
            <a:off x="685800" y="2438400"/>
            <a:ext cx="1905000" cy="31115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503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equivalents table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0668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147</a:t>
            </a:r>
            <a:r>
              <a:rPr lang="en-US" sz="2800" dirty="0"/>
              <a:t> color keywords defined in SVG plus </a:t>
            </a:r>
            <a:r>
              <a:rPr lang="en-US" sz="2800" b="1" i="1" dirty="0"/>
              <a:t>one</a:t>
            </a:r>
            <a:r>
              <a:rPr lang="en-US" sz="2800" dirty="0"/>
              <a:t> more, as defined in the CSS Color Module Level 4, along with their various numeric equivalents.</a:t>
            </a:r>
            <a:endParaRPr lang="uk-UA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8230313" cy="27373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90667" y="5637527"/>
            <a:ext cx="4309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https://meyerweb.com/eric/css/colors/</a:t>
            </a: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23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Fonts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143000"/>
            <a:ext cx="8229600" cy="4830763"/>
          </a:xfrm>
        </p:spPr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/>
              <a:t>Google Fonts </a:t>
            </a:r>
            <a:r>
              <a:rPr lang="en-US" sz="3000" dirty="0"/>
              <a:t>(previously called </a:t>
            </a:r>
            <a:r>
              <a:rPr lang="en-US" sz="3000" b="1" i="1" dirty="0"/>
              <a:t>Google Web Fonts</a:t>
            </a:r>
            <a:r>
              <a:rPr lang="en-US" sz="3000" dirty="0"/>
              <a:t>) is a library of </a:t>
            </a:r>
            <a:r>
              <a:rPr lang="en-US" sz="3000" b="1" dirty="0"/>
              <a:t>916</a:t>
            </a:r>
            <a:r>
              <a:rPr lang="en-US" sz="3000" dirty="0"/>
              <a:t> </a:t>
            </a:r>
            <a:r>
              <a:rPr lang="en-US" sz="3000" b="1" i="1" dirty="0"/>
              <a:t>free licensed fonts</a:t>
            </a:r>
            <a:r>
              <a:rPr lang="en-US" sz="3000" dirty="0"/>
              <a:t>, an interactive web directory for browsing the library.</a:t>
            </a:r>
          </a:p>
          <a:p>
            <a:r>
              <a:rPr lang="en-US" sz="3000" dirty="0"/>
              <a:t>The library is maintained through Google Fonts' </a:t>
            </a:r>
            <a:r>
              <a:rPr lang="en-US" sz="3000" b="1" i="1" dirty="0"/>
              <a:t>GitHub</a:t>
            </a:r>
            <a:r>
              <a:rPr lang="en-US" sz="3000" dirty="0"/>
              <a:t> </a:t>
            </a:r>
            <a:r>
              <a:rPr lang="en-US" sz="3000" b="1" i="1" dirty="0"/>
              <a:t>repository</a:t>
            </a:r>
            <a:r>
              <a:rPr lang="en-US" sz="3000" dirty="0"/>
              <a:t> at </a:t>
            </a:r>
            <a:r>
              <a:rPr lang="en-US" sz="3000" dirty="0">
                <a:hlinkClick r:id="rId2"/>
              </a:rPr>
              <a:t>http://github.com/google/fonts</a:t>
            </a:r>
            <a:r>
              <a:rPr lang="en-US" sz="3000" dirty="0"/>
              <a:t>, where all font files can be obtained directly.</a:t>
            </a:r>
            <a:endParaRPr lang="uk-UA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9775A-1275-401A-B59D-8BDA7396D72B}"/>
              </a:ext>
            </a:extLst>
          </p:cNvPr>
          <p:cNvSpPr/>
          <p:nvPr/>
        </p:nvSpPr>
        <p:spPr>
          <a:xfrm>
            <a:off x="1905000" y="541020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https://fonts.google.com/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47509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  <a:r>
              <a:rPr lang="ru-RU" dirty="0"/>
              <a:t> </a:t>
            </a:r>
            <a:r>
              <a:rPr lang="en-US" dirty="0"/>
              <a:t>Example</a:t>
            </a:r>
            <a:endParaRPr lang="uk-UA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219200"/>
            <a:ext cx="856195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link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href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'https://fonts.googleapis.com/css?family=Indie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Flower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 </a:t>
            </a:r>
            <a:endParaRPr kumimoji="0" lang="en-US" altLang="uk-UA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stylesheet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Lorem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ipsum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dolor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amet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consectetur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adipisicing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elit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 </a:t>
            </a:r>
            <a:r>
              <a:rPr kumimoji="0" lang="uk-UA" altLang="uk-UA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Dolor</a:t>
            </a:r>
            <a:r>
              <a:rPr kumimoji="0" lang="en-US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...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font-family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Indie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Flower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&lt;/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170" y="4191000"/>
            <a:ext cx="6401355" cy="15546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0881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@font-face</a:t>
            </a:r>
            <a:r>
              <a:rPr lang="en-US" dirty="0"/>
              <a:t>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954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@font-face</a:t>
            </a:r>
            <a:r>
              <a:rPr lang="en-US" sz="2800" dirty="0"/>
              <a:t> </a:t>
            </a:r>
            <a:r>
              <a:rPr lang="en-US" sz="2800" b="1" dirty="0"/>
              <a:t> </a:t>
            </a:r>
            <a:r>
              <a:rPr lang="en-US" sz="2800" dirty="0"/>
              <a:t>is a </a:t>
            </a:r>
            <a:r>
              <a:rPr lang="en-US" sz="2800" b="1" dirty="0"/>
              <a:t>CSS3 rule</a:t>
            </a:r>
            <a:r>
              <a:rPr lang="en-US" sz="2800" dirty="0"/>
              <a:t> that enables developers to use </a:t>
            </a:r>
            <a:r>
              <a:rPr lang="en-US" sz="2800" b="1" i="1" dirty="0"/>
              <a:t>any font</a:t>
            </a:r>
            <a:r>
              <a:rPr lang="en-US" sz="2800" dirty="0"/>
              <a:t> they choose.</a:t>
            </a:r>
          </a:p>
          <a:p>
            <a:r>
              <a:rPr lang="en-US" sz="2800" dirty="0"/>
              <a:t>Create a 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font-face</a:t>
            </a:r>
            <a:r>
              <a:rPr lang="en-US" sz="2800" dirty="0"/>
              <a:t> rule by assigning a name to the font.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505200"/>
            <a:ext cx="459613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font-face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font-family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Mighty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Brush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src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url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'MightyBrush.ttf'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font-family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Mighty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Brush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3333" t="17692" r="43333" b="46924"/>
          <a:stretch/>
        </p:blipFill>
        <p:spPr>
          <a:xfrm>
            <a:off x="5867400" y="2819400"/>
            <a:ext cx="2339870" cy="33635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3768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Hyphenation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hyphenation</a:t>
            </a:r>
            <a:r>
              <a:rPr lang="en-US" sz="2800" dirty="0"/>
              <a:t> is process of </a:t>
            </a:r>
            <a:r>
              <a:rPr lang="en-US" sz="2800" b="1" i="1" dirty="0"/>
              <a:t>connecting</a:t>
            </a:r>
            <a:r>
              <a:rPr lang="en-US" sz="2800" dirty="0"/>
              <a:t> two words with a hyphen mark (-) or </a:t>
            </a:r>
            <a:r>
              <a:rPr lang="en-US" sz="2800" b="1" i="1" dirty="0"/>
              <a:t>breaking</a:t>
            </a:r>
            <a:r>
              <a:rPr lang="en-US" sz="2800" dirty="0"/>
              <a:t> words between syllables at the end of a line.</a:t>
            </a:r>
          </a:p>
          <a:p>
            <a:r>
              <a:rPr lang="en-US" sz="2800" dirty="0"/>
              <a:t>CSS3 </a:t>
            </a:r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hyphens</a:t>
            </a:r>
            <a:r>
              <a:rPr lang="en-US" sz="2800" dirty="0"/>
              <a:t> property controls hyphenation</a:t>
            </a:r>
          </a:p>
          <a:p>
            <a:r>
              <a:rPr lang="en-US" sz="2800" dirty="0"/>
              <a:t>Values:</a:t>
            </a:r>
          </a:p>
          <a:p>
            <a:pPr lvl="1"/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2600" dirty="0"/>
              <a:t>: enables </a:t>
            </a:r>
            <a:r>
              <a:rPr lang="en-US" sz="2600" b="1" i="1" dirty="0"/>
              <a:t>automatic</a:t>
            </a:r>
            <a:r>
              <a:rPr lang="en-US" sz="2600" dirty="0"/>
              <a:t> hyphenation of words based on line-break opportunities within words or by a “language-appropriate hyphenation resource”</a:t>
            </a:r>
          </a:p>
          <a:p>
            <a:pPr lvl="1"/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manual</a:t>
            </a:r>
            <a:r>
              <a:rPr lang="en-US" sz="2600" dirty="0"/>
              <a:t>: enables hyphenation of words based only on line-break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600" dirty="0"/>
              <a:t> opportunities within words</a:t>
            </a:r>
          </a:p>
          <a:p>
            <a:pPr lvl="1"/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600" dirty="0"/>
              <a:t>: prevents hyphenation</a:t>
            </a:r>
          </a:p>
        </p:txBody>
      </p:sp>
    </p:spTree>
    <p:extLst>
      <p:ext uri="{BB962C8B-B14F-4D97-AF65-F5344CB8AC3E}">
        <p14:creationId xmlns:p14="http://schemas.microsoft.com/office/powerpoint/2010/main" val="1837685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066800"/>
            <a:ext cx="8229600" cy="4906963"/>
          </a:xfrm>
        </p:spPr>
        <p:txBody>
          <a:bodyPr>
            <a:normAutofit/>
          </a:bodyPr>
          <a:lstStyle/>
          <a:p>
            <a:r>
              <a:rPr lang="en-US" sz="2600" dirty="0"/>
              <a:t>W3C requires a language declaration for correct automatic hyphenation to occur: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9166" y="2213732"/>
            <a:ext cx="796083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&lt;!DOCTYPE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lang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meta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charset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"UTF-8"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Web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page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hyphens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auto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Lorem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ipsum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dolor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amet</a:t>
            </a:r>
            <a:r>
              <a:rPr kumimoji="0" lang="en-US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140" b="70628"/>
          <a:stretch/>
        </p:blipFill>
        <p:spPr>
          <a:xfrm>
            <a:off x="1828800" y="4394900"/>
            <a:ext cx="6391275" cy="1600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823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columns by dividing text across </a:t>
            </a:r>
            <a:r>
              <a:rPr lang="en-US" b="1" i="1" dirty="0"/>
              <a:t>multiple columns</a:t>
            </a:r>
            <a:r>
              <a:rPr lang="en-US" dirty="0"/>
              <a:t>.</a:t>
            </a:r>
          </a:p>
          <a:p>
            <a:r>
              <a:rPr lang="en-US" dirty="0"/>
              <a:t>Specify the </a:t>
            </a:r>
            <a:r>
              <a:rPr lang="en-US" b="1" i="1" dirty="0"/>
              <a:t>amount of space</a:t>
            </a:r>
            <a:r>
              <a:rPr lang="en-US" dirty="0"/>
              <a:t> that appears between columns (the </a:t>
            </a:r>
            <a:r>
              <a:rPr lang="en-US" b="1" i="1" dirty="0"/>
              <a:t>gap</a:t>
            </a:r>
            <a:r>
              <a:rPr lang="en-US" dirty="0"/>
              <a:t>).</a:t>
            </a:r>
          </a:p>
          <a:p>
            <a:r>
              <a:rPr lang="en-US" dirty="0"/>
              <a:t>Make vertical lines (</a:t>
            </a:r>
            <a:r>
              <a:rPr lang="en-US" b="1" i="1" dirty="0"/>
              <a:t>rules</a:t>
            </a:r>
            <a:r>
              <a:rPr lang="en-US" dirty="0"/>
              <a:t>) appear between columns.</a:t>
            </a:r>
          </a:p>
          <a:p>
            <a:r>
              <a:rPr lang="en-US" dirty="0"/>
              <a:t>Define where columns </a:t>
            </a:r>
            <a:r>
              <a:rPr lang="en-US" b="1" i="1" dirty="0"/>
              <a:t>break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12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font </a:t>
            </a:r>
            <a:r>
              <a:rPr lang="en-US" dirty="0"/>
              <a:t>is a </a:t>
            </a:r>
            <a:r>
              <a:rPr lang="en-US" b="1" i="1" dirty="0"/>
              <a:t>set of characters</a:t>
            </a:r>
            <a:r>
              <a:rPr lang="en-US" dirty="0"/>
              <a:t> of a particular </a:t>
            </a:r>
            <a:r>
              <a:rPr lang="en-US" b="1" i="1" dirty="0"/>
              <a:t>size</a:t>
            </a:r>
            <a:r>
              <a:rPr lang="en-US" dirty="0"/>
              <a:t> and </a:t>
            </a:r>
            <a:r>
              <a:rPr lang="en-US" b="1" i="1" dirty="0"/>
              <a:t>style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Times New Roman</a:t>
            </a:r>
          </a:p>
          <a:p>
            <a:pPr lvl="1"/>
            <a:r>
              <a:rPr lang="en-US" dirty="0">
                <a:latin typeface="Arial Black" panose="020B0A04020102020204" pitchFamily="34" charset="0"/>
                <a:cs typeface="Times New Roman" pitchFamily="18" charset="0"/>
              </a:rPr>
              <a:t>Arial Black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Courier New</a:t>
            </a:r>
          </a:p>
          <a:p>
            <a:pPr lvl="1"/>
            <a:r>
              <a:rPr lang="en-US" dirty="0">
                <a:latin typeface="Script MT Bold" panose="03040602040607080904" pitchFamily="66" charset="0"/>
                <a:cs typeface="Courier New" pitchFamily="49" charset="0"/>
              </a:rPr>
              <a:t>Script MT Bold</a:t>
            </a:r>
          </a:p>
        </p:txBody>
      </p:sp>
    </p:spTree>
    <p:extLst>
      <p:ext uri="{BB962C8B-B14F-4D97-AF65-F5344CB8AC3E}">
        <p14:creationId xmlns:p14="http://schemas.microsoft.com/office/powerpoint/2010/main" val="860098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Main CSS properties for creating multiple columns in an HTML document: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column-count</a:t>
            </a:r>
            <a:r>
              <a:rPr lang="en-US" sz="2600" dirty="0"/>
              <a:t>: Sets the </a:t>
            </a:r>
            <a:r>
              <a:rPr lang="en-US" sz="2600" b="1" i="1" dirty="0"/>
              <a:t>number of columns</a:t>
            </a:r>
            <a:r>
              <a:rPr lang="en-US" sz="2600" dirty="0"/>
              <a:t>.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column-gap</a:t>
            </a:r>
            <a:r>
              <a:rPr lang="en-US" sz="2600" dirty="0"/>
              <a:t>: Specifies the </a:t>
            </a:r>
            <a:r>
              <a:rPr lang="en-US" sz="2600" b="1" i="1" dirty="0"/>
              <a:t>gap</a:t>
            </a:r>
            <a:r>
              <a:rPr lang="en-US" sz="2600" dirty="0"/>
              <a:t> between the columns, known as the gutter or alley.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column-rule</a:t>
            </a:r>
            <a:r>
              <a:rPr lang="en-US" sz="2600" dirty="0"/>
              <a:t>: Creates a </a:t>
            </a:r>
            <a:r>
              <a:rPr lang="en-US" sz="2600" b="1" i="1" dirty="0"/>
              <a:t>vertical line</a:t>
            </a:r>
            <a:r>
              <a:rPr lang="en-US" sz="2600" dirty="0"/>
              <a:t> in the gap between columns and sets the width, style (single or double line, solid, dashed, 3D, etc.) and color of the rule.</a:t>
            </a:r>
          </a:p>
        </p:txBody>
      </p:sp>
    </p:spTree>
    <p:extLst>
      <p:ext uri="{BB962C8B-B14F-4D97-AF65-F5344CB8AC3E}">
        <p14:creationId xmlns:p14="http://schemas.microsoft.com/office/powerpoint/2010/main" val="122592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Multi-column Layout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905000"/>
            <a:ext cx="413446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column-count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column-gap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column-rule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en-US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red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solid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}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Lorem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ipsum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dolor</a:t>
            </a:r>
            <a:r>
              <a:rPr kumimoji="0" lang="en-US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...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kumimoji="0" lang="uk-UA" altLang="uk-U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447800"/>
            <a:ext cx="3783214" cy="46410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1642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024140" y="4396548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Europe Headquarters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52 V. Velykoho Str.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Lviv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79053, Ukraine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Tel:   +380-32-2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40-9090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Fax:  +380-32-2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40-9080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E-mail: info@softserveinc.com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Website: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www.softserveinc.com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US Headquarters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12800 University Drive, Suite 250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Fort Myers, FL 33907, USA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Tel: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239-690-3111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Fax: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239-690-3116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537437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00" y="0"/>
            <a:ext cx="8608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Serif, Sans Serif and Monospace Fonts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24400" y="1793081"/>
            <a:ext cx="2514600" cy="76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   i   m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476500" y="1331119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Serif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029200" y="1331119"/>
            <a:ext cx="190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Sans serif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76400" y="1793081"/>
            <a:ext cx="2514600" cy="76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   i   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76600" y="3540919"/>
            <a:ext cx="2514600" cy="76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 i m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581400" y="3078957"/>
            <a:ext cx="190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Monospace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6260" y="5029200"/>
            <a:ext cx="8255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Monospace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often used for technical material such as formulas, numbers, codes, and so on.</a:t>
            </a:r>
          </a:p>
        </p:txBody>
      </p:sp>
    </p:spTree>
    <p:extLst>
      <p:ext uri="{BB962C8B-B14F-4D97-AF65-F5344CB8AC3E}">
        <p14:creationId xmlns:p14="http://schemas.microsoft.com/office/powerpoint/2010/main" val="207674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primary way to specify fonts in a CSS file is to use the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dirty="0"/>
              <a:t> property.</a:t>
            </a:r>
          </a:p>
          <a:p>
            <a:r>
              <a:rPr lang="en-US" dirty="0"/>
              <a:t>The property can declare a specific font, like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“Times New Roman”</a:t>
            </a:r>
            <a:r>
              <a:rPr lang="en-US" dirty="0"/>
              <a:t> 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n-US" dirty="0"/>
              <a:t>, or a family that includes many different fonts, such as “serif.”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font-family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ea typeface="+mn-ea"/>
                <a:cs typeface="Courier New" pitchFamily="49" charset="0"/>
              </a:rPr>
              <a:t>Arial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font-family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serif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Web-safe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Fonts most likely installed on a Web page visitor’s system.</a:t>
            </a:r>
          </a:p>
          <a:p>
            <a:r>
              <a:rPr lang="en-US" dirty="0"/>
              <a:t>List of Web-safe fonts is relatively short and doesn’t offer much variety.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4169232"/>
            <a:ext cx="8170827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font-family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Times</a:t>
            </a:r>
            <a:r>
              <a:rPr kumimoji="0" lang="uk-UA" altLang="uk-UA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</a:t>
            </a:r>
            <a:r>
              <a:rPr kumimoji="0" lang="uk-UA" altLang="uk-UA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Roman"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Times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serif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font-family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uk-UA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Arial Narrow</a:t>
            </a:r>
            <a:r>
              <a:rPr kumimoji="0" lang="uk-UA" altLang="uk-UA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Arial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sans-serif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font-family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Courier</a:t>
            </a:r>
            <a:r>
              <a:rPr kumimoji="0" lang="uk-UA" altLang="uk-UA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</a:t>
            </a:r>
            <a:r>
              <a:rPr kumimoji="0" lang="uk-UA" altLang="uk-UA" sz="2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Courier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monospace</a:t>
            </a:r>
            <a:r>
              <a:rPr kumimoji="0" lang="uk-UA" altLang="uk-UA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uk-UA" altLang="uk-UA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70FA9-A02D-4225-A9E7-48B25E5F5238}"/>
              </a:ext>
            </a:extLst>
          </p:cNvPr>
          <p:cNvSpPr/>
          <p:nvPr/>
        </p:nvSpPr>
        <p:spPr>
          <a:xfrm>
            <a:off x="1600200" y="5973763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https://www.w3schools.com/cssref/css_websafe_fonts.asp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69908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143000"/>
            <a:ext cx="8229600" cy="4830763"/>
          </a:xfrm>
        </p:spPr>
        <p:txBody>
          <a:bodyPr>
            <a:normAutofit/>
          </a:bodyPr>
          <a:lstStyle/>
          <a:p>
            <a:r>
              <a:rPr lang="en-US" sz="3000" dirty="0"/>
              <a:t>Font-weight specifies you the </a:t>
            </a:r>
            <a:r>
              <a:rPr lang="en-US" sz="3000" b="1" i="1" dirty="0"/>
              <a:t>weight</a:t>
            </a:r>
            <a:r>
              <a:rPr lang="en-US" sz="3000" dirty="0"/>
              <a:t> or </a:t>
            </a:r>
            <a:r>
              <a:rPr lang="en-US" sz="3000" b="1" i="1" dirty="0"/>
              <a:t>boldness</a:t>
            </a:r>
            <a:r>
              <a:rPr lang="en-US" sz="3000" dirty="0"/>
              <a:t> of the font. </a:t>
            </a:r>
          </a:p>
          <a:p>
            <a:r>
              <a:rPr lang="en-US" sz="3000" dirty="0"/>
              <a:t>Common values for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en-US" sz="3000" dirty="0"/>
              <a:t> property is as follow: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endParaRPr lang="uk-UA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19600"/>
            <a:ext cx="5150644" cy="1143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218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4754563"/>
          </a:xfrm>
        </p:spPr>
        <p:txBody>
          <a:bodyPr>
            <a:normAutofit/>
          </a:bodyPr>
          <a:lstStyle/>
          <a:p>
            <a:r>
              <a:rPr lang="en-US" sz="3000" dirty="0"/>
              <a:t>Different fonts have different </a:t>
            </a:r>
            <a:r>
              <a:rPr lang="en-US" sz="3000" b="1" i="1" dirty="0"/>
              <a:t>styles</a:t>
            </a:r>
            <a:r>
              <a:rPr lang="en-US" sz="3000" dirty="0"/>
              <a:t> </a:t>
            </a:r>
            <a:r>
              <a:rPr lang="en-US" sz="3000" b="1" i="1" dirty="0"/>
              <a:t>within their families</a:t>
            </a:r>
            <a:r>
              <a:rPr lang="en-US" sz="3000" dirty="0"/>
              <a:t>.</a:t>
            </a:r>
          </a:p>
          <a:p>
            <a:r>
              <a:rPr lang="en-US" sz="3000" dirty="0"/>
              <a:t>These fonts styles usually define the </a:t>
            </a:r>
            <a:r>
              <a:rPr lang="en-US" sz="3000" b="1" i="1" dirty="0"/>
              <a:t>bending</a:t>
            </a:r>
            <a:r>
              <a:rPr lang="en-US" sz="3000" dirty="0"/>
              <a:t> or </a:t>
            </a:r>
            <a:r>
              <a:rPr lang="en-US" sz="3000" b="1" i="1" dirty="0"/>
              <a:t>slant</a:t>
            </a:r>
            <a:r>
              <a:rPr lang="en-US" sz="3000" dirty="0"/>
              <a:t> of the font. </a:t>
            </a:r>
          </a:p>
          <a:p>
            <a:r>
              <a:rPr lang="en-US" sz="3000" dirty="0"/>
              <a:t>Common values for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font-style</a:t>
            </a:r>
            <a:r>
              <a:rPr lang="en-US" sz="3000" dirty="0"/>
              <a:t> property is as follow: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oblique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56900"/>
            <a:ext cx="1711159" cy="17168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81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143000"/>
            <a:ext cx="8229600" cy="4830763"/>
          </a:xfrm>
        </p:spPr>
        <p:txBody>
          <a:bodyPr>
            <a:normAutofit/>
          </a:bodyPr>
          <a:lstStyle/>
          <a:p>
            <a:r>
              <a:rPr lang="en-US" sz="3000" dirty="0"/>
              <a:t>Font size is defined as the </a:t>
            </a:r>
            <a:r>
              <a:rPr lang="en-US" sz="3000" b="1" i="1" dirty="0"/>
              <a:t>height of the font</a:t>
            </a:r>
            <a:r>
              <a:rPr lang="en-US" sz="3000" dirty="0"/>
              <a:t>. </a:t>
            </a:r>
          </a:p>
          <a:p>
            <a:r>
              <a:rPr lang="en-US" sz="3000" dirty="0"/>
              <a:t>You can either define the font height in </a:t>
            </a:r>
            <a:r>
              <a:rPr lang="en-US" sz="3000" b="1" i="1" dirty="0"/>
              <a:t>pixel</a:t>
            </a:r>
            <a:r>
              <a:rPr lang="en-US" sz="3000" dirty="0"/>
              <a:t> (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3000" dirty="0"/>
              <a:t>), </a:t>
            </a:r>
            <a:r>
              <a:rPr lang="en-US" sz="3000" b="1" i="1" dirty="0"/>
              <a:t>point</a:t>
            </a:r>
            <a:r>
              <a:rPr lang="en-US" sz="3000" dirty="0"/>
              <a:t> (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3000" dirty="0"/>
              <a:t>) or in </a:t>
            </a:r>
            <a:r>
              <a:rPr lang="en-US" sz="3000" b="1" i="1" dirty="0"/>
              <a:t>percentage</a:t>
            </a:r>
            <a:r>
              <a:rPr lang="en-US" sz="3000" dirty="0"/>
              <a:t> 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000" dirty="0"/>
              <a:t>). </a:t>
            </a:r>
          </a:p>
          <a:p>
            <a:r>
              <a:rPr lang="en-US" sz="3000" dirty="0"/>
              <a:t>Percentage 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000" dirty="0"/>
              <a:t>) define the size </a:t>
            </a:r>
            <a:r>
              <a:rPr lang="en-US" sz="3000" b="1" i="1" dirty="0"/>
              <a:t>increase</a:t>
            </a:r>
            <a:r>
              <a:rPr lang="en-US" sz="3000" dirty="0"/>
              <a:t> or </a:t>
            </a:r>
            <a:r>
              <a:rPr lang="en-US" sz="3000" b="1" i="1" dirty="0"/>
              <a:t>decrease</a:t>
            </a:r>
            <a:r>
              <a:rPr lang="en-US" sz="3000" dirty="0"/>
              <a:t> with respect to the </a:t>
            </a:r>
            <a:r>
              <a:rPr lang="en-US" sz="3000" b="1" i="1" dirty="0"/>
              <a:t>default position</a:t>
            </a:r>
            <a:r>
              <a:rPr lang="en-US" sz="3000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20670" r="3637" b="20765"/>
          <a:stretch/>
        </p:blipFill>
        <p:spPr>
          <a:xfrm>
            <a:off x="3048000" y="4038600"/>
            <a:ext cx="4795182" cy="16303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57ADB3-39A6-4093-AE9A-B764077D33D5}"/>
              </a:ext>
            </a:extLst>
          </p:cNvPr>
          <p:cNvSpPr/>
          <p:nvPr/>
        </p:nvSpPr>
        <p:spPr>
          <a:xfrm>
            <a:off x="684000" y="5844906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https://simplecss.eu/pxtoems.html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45702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2024</Words>
  <Application>Microsoft Office PowerPoint</Application>
  <PresentationFormat>On-screen Show (4:3)</PresentationFormat>
  <Paragraphs>181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Courier New</vt:lpstr>
      <vt:lpstr>Script MT Bold</vt:lpstr>
      <vt:lpstr>Segoe UI</vt:lpstr>
      <vt:lpstr>Segoe UI Light</vt:lpstr>
      <vt:lpstr>Times New Roman</vt:lpstr>
      <vt:lpstr>Verdana</vt:lpstr>
      <vt:lpstr>Wingdings</vt:lpstr>
      <vt:lpstr>1_Office Theme</vt:lpstr>
      <vt:lpstr>Office Theme</vt:lpstr>
      <vt:lpstr>CSS3: Lesson #6</vt:lpstr>
      <vt:lpstr>Agenda</vt:lpstr>
      <vt:lpstr>Font Basics</vt:lpstr>
      <vt:lpstr>Serif, Sans Serif and Monospace Fonts</vt:lpstr>
      <vt:lpstr>Font Families</vt:lpstr>
      <vt:lpstr>Web-safe Fonts</vt:lpstr>
      <vt:lpstr>Font Weight</vt:lpstr>
      <vt:lpstr>Font Style</vt:lpstr>
      <vt:lpstr>Font Size</vt:lpstr>
      <vt:lpstr>Font Size With em</vt:lpstr>
      <vt:lpstr>Font Size Example</vt:lpstr>
      <vt:lpstr>Font Size With rem</vt:lpstr>
      <vt:lpstr>Font Size Example</vt:lpstr>
      <vt:lpstr>Font Size With vw and vh</vt:lpstr>
      <vt:lpstr>Font Size Example</vt:lpstr>
      <vt:lpstr>Font Variant</vt:lpstr>
      <vt:lpstr>The text-transform property</vt:lpstr>
      <vt:lpstr>Line Height in Font </vt:lpstr>
      <vt:lpstr>Letter Spacing in Font</vt:lpstr>
      <vt:lpstr>Word Spacing in Font</vt:lpstr>
      <vt:lpstr>Text Indent in Font</vt:lpstr>
      <vt:lpstr>Color in Font</vt:lpstr>
      <vt:lpstr>Color equivalents table</vt:lpstr>
      <vt:lpstr>The Google Fonts</vt:lpstr>
      <vt:lpstr>Google Fonts Example</vt:lpstr>
      <vt:lpstr>@font-face Rule</vt:lpstr>
      <vt:lpstr>Hyphenation</vt:lpstr>
      <vt:lpstr>Language Declaration</vt:lpstr>
      <vt:lpstr>Multi-column Layout</vt:lpstr>
      <vt:lpstr>Multi-column Layout</vt:lpstr>
      <vt:lpstr>Multi-column Layout Example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2024-05-15T06:56:33Z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