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48"/>
  </p:notesMasterIdLst>
  <p:sldIdLst>
    <p:sldId id="257" r:id="rId6"/>
    <p:sldId id="300" r:id="rId7"/>
    <p:sldId id="259" r:id="rId8"/>
    <p:sldId id="260" r:id="rId9"/>
    <p:sldId id="25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5" r:id="rId29"/>
    <p:sldId id="296" r:id="rId30"/>
    <p:sldId id="297" r:id="rId31"/>
    <p:sldId id="298" r:id="rId32"/>
    <p:sldId id="280" r:id="rId33"/>
    <p:sldId id="281" r:id="rId34"/>
    <p:sldId id="283" r:id="rId35"/>
    <p:sldId id="282" r:id="rId36"/>
    <p:sldId id="284" r:id="rId37"/>
    <p:sldId id="286" r:id="rId38"/>
    <p:sldId id="288" r:id="rId39"/>
    <p:sldId id="287" r:id="rId40"/>
    <p:sldId id="289" r:id="rId41"/>
    <p:sldId id="285" r:id="rId42"/>
    <p:sldId id="290" r:id="rId43"/>
    <p:sldId id="292" r:id="rId44"/>
    <p:sldId id="291" r:id="rId45"/>
    <p:sldId id="294" r:id="rId46"/>
    <p:sldId id="2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1B5D"/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542" autoAdjust="0"/>
  </p:normalViewPr>
  <p:slideViewPr>
    <p:cSldViewPr snapToGrid="0">
      <p:cViewPr varScale="1">
        <p:scale>
          <a:sx n="61" d="100"/>
          <a:sy n="61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033B6-FC04-4C05-8C54-B9CD1FBA6C4F}" type="datetimeFigureOut">
              <a:rPr lang="uk-UA" smtClean="0"/>
              <a:t>20.05.2024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55989-5BC2-416F-AD4E-790A9D5D787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977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{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Span {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55989-5BC2-416F-AD4E-790A9D5D787F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478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(3;8)  and (5;10)           = (5;8)</a:t>
            </a:r>
          </a:p>
          <a:p>
            <a:endParaRPr lang="en-US" dirty="0"/>
          </a:p>
          <a:p>
            <a:r>
              <a:rPr lang="en-US" dirty="0"/>
              <a:t>(2;4) or [4;7) = (2;7)</a:t>
            </a:r>
          </a:p>
          <a:p>
            <a:endParaRPr lang="en-US" dirty="0"/>
          </a:p>
          <a:p>
            <a:r>
              <a:rPr lang="en-US" dirty="0"/>
              <a:t>Not (2;7)</a:t>
            </a:r>
            <a:r>
              <a:rPr lang="en-US" dirty="0">
                <a:sym typeface="Wingdings" panose="05000000000000000000" pitchFamily="2" charset="2"/>
              </a:rPr>
              <a:t> true=1,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55989-5BC2-416F-AD4E-790A9D5D787F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399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&lt;p class=“font”&gt;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55989-5BC2-416F-AD4E-790A9D5D787F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68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www.getbootstrap.com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55989-5BC2-416F-AD4E-790A9D5D787F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195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01"/>
            <a:ext cx="11903075" cy="6184899"/>
          </a:xfrm>
        </p:spPr>
        <p:txBody>
          <a:bodyPr/>
          <a:lstStyle/>
          <a:p>
            <a:r>
              <a:rPr lang="en-US" sz="12500" dirty="0"/>
              <a:t>CSS3: </a:t>
            </a:r>
            <a:br>
              <a:rPr lang="en-US" sz="12500" dirty="0"/>
            </a:br>
            <a:r>
              <a:rPr lang="en-US" sz="12500" dirty="0"/>
              <a:t>Lesson #7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F7CC4-5E81-74AD-3E15-4EFA891D75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types. Declaration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There are </a:t>
            </a:r>
            <a:r>
              <a:rPr lang="en-US" sz="3200" b="1" dirty="0">
                <a:solidFill>
                  <a:schemeClr val="accent5"/>
                </a:solidFill>
              </a:rPr>
              <a:t>four main methods</a:t>
            </a:r>
            <a:r>
              <a:rPr lang="en-US" sz="3200" dirty="0"/>
              <a:t> that can be used to specify media for style sheets.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62976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types. Declaration. Method #1: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You can use a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sz="3200" b="1" dirty="0"/>
              <a:t> </a:t>
            </a:r>
            <a:r>
              <a:rPr lang="en-US" sz="3200" dirty="0"/>
              <a:t>element</a:t>
            </a:r>
            <a:r>
              <a:rPr lang="en-US" sz="3200" b="1" dirty="0"/>
              <a:t> </a:t>
            </a:r>
            <a:r>
              <a:rPr lang="en-US" sz="3200" dirty="0"/>
              <a:t>in the head of your HTML document to specify the target media of an external style sheet.</a:t>
            </a:r>
            <a:endParaRPr lang="uk-UA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7063" y="4281587"/>
            <a:ext cx="755847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"style.css" </a:t>
            </a:r>
            <a:endParaRPr kumimoji="0" lang="en-US" altLang="uk-UA" sz="24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1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types. Declaration. Method #2: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You can use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</a:t>
            </a:r>
            <a:r>
              <a:rPr lang="en-US" sz="3200" dirty="0"/>
              <a:t> in the head if your HTML document to specify the target media of an external style sheet.</a:t>
            </a:r>
            <a:endParaRPr lang="uk-UA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5503" y="4286071"/>
            <a:ext cx="718978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"style.css"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8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types. Declaration. Method #3: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You can specify the target medium within a CSS file using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</a:t>
            </a:r>
            <a:endParaRPr lang="uk-UA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4732" y="3871029"/>
            <a:ext cx="60837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"style.css"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1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types. Declaration. Method #4: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You can specify the target medium within a CSS file using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@media</a:t>
            </a:r>
            <a:endParaRPr lang="uk-UA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1767" y="3916740"/>
            <a:ext cx="460895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b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7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You can use these </a:t>
            </a:r>
            <a:r>
              <a:rPr lang="en-US" sz="3200" b="1" dirty="0">
                <a:solidFill>
                  <a:schemeClr val="accent5"/>
                </a:solidFill>
              </a:rPr>
              <a:t>four</a:t>
            </a:r>
            <a:r>
              <a:rPr lang="en-US" sz="3200" dirty="0"/>
              <a:t> methods to define not only media types, but </a:t>
            </a:r>
            <a:r>
              <a:rPr lang="en-US" sz="3200" b="1" dirty="0">
                <a:solidFill>
                  <a:schemeClr val="accent5"/>
                </a:solidFill>
              </a:rPr>
              <a:t>media queries</a:t>
            </a:r>
            <a:r>
              <a:rPr lang="en-US" sz="3200" dirty="0"/>
              <a:t>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78150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queries. Declaration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media query is a </a:t>
            </a:r>
            <a:r>
              <a:rPr lang="en-US" sz="3200" b="1" dirty="0">
                <a:solidFill>
                  <a:schemeClr val="accent5"/>
                </a:solidFill>
              </a:rPr>
              <a:t>logical expression</a:t>
            </a:r>
            <a:r>
              <a:rPr lang="en-US" sz="3200" dirty="0"/>
              <a:t> that is either </a:t>
            </a:r>
            <a:r>
              <a:rPr lang="en-US" sz="3200" b="1" dirty="0">
                <a:solidFill>
                  <a:schemeClr val="accent5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accent5"/>
                </a:solidFill>
              </a:rPr>
              <a:t>false</a:t>
            </a:r>
            <a:r>
              <a:rPr lang="en-US" sz="3200" dirty="0"/>
              <a:t>.</a:t>
            </a:r>
            <a:endParaRPr lang="uk-UA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7036" y="3771900"/>
            <a:ext cx="5554726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9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queries. Declaration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media query generally consists of a </a:t>
            </a:r>
            <a:r>
              <a:rPr lang="en-US" sz="3200" b="1" dirty="0">
                <a:solidFill>
                  <a:schemeClr val="accent5"/>
                </a:solidFill>
              </a:rPr>
              <a:t>media type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5"/>
                </a:solidFill>
              </a:rPr>
              <a:t>zero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accent5"/>
                </a:solidFill>
              </a:rPr>
              <a:t>more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expressions</a:t>
            </a:r>
            <a:r>
              <a:rPr lang="en-US" sz="3200" dirty="0"/>
              <a:t>.</a:t>
            </a:r>
            <a:endParaRPr lang="uk-UA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65136" y="4248150"/>
            <a:ext cx="7540813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1926" y="5365577"/>
            <a:ext cx="1630393" cy="3911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Media type</a:t>
            </a:r>
            <a:endParaRPr lang="uk-UA" sz="2400" dirty="0"/>
          </a:p>
        </p:txBody>
      </p:sp>
      <p:sp>
        <p:nvSpPr>
          <p:cNvPr id="6" name="Rectangle 5"/>
          <p:cNvSpPr/>
          <p:nvPr/>
        </p:nvSpPr>
        <p:spPr>
          <a:xfrm>
            <a:off x="5095331" y="5118583"/>
            <a:ext cx="1320507" cy="391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Operator</a:t>
            </a:r>
            <a:endParaRPr lang="uk-UA" sz="2400" dirty="0"/>
          </a:p>
        </p:txBody>
      </p:sp>
      <p:sp>
        <p:nvSpPr>
          <p:cNvPr id="7" name="Rectangle 6"/>
          <p:cNvSpPr/>
          <p:nvPr/>
        </p:nvSpPr>
        <p:spPr>
          <a:xfrm>
            <a:off x="5404970" y="5571470"/>
            <a:ext cx="1967487" cy="3911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Media feature</a:t>
            </a:r>
            <a:endParaRPr lang="uk-UA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02100" y="4739683"/>
            <a:ext cx="9476" cy="522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404970" y="4739683"/>
            <a:ext cx="12059" cy="31719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91615" y="4823129"/>
            <a:ext cx="0" cy="64482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68456" y="4315005"/>
            <a:ext cx="2536166" cy="1751162"/>
          </a:xfrm>
          <a:prstGeom prst="rect">
            <a:avLst/>
          </a:prstGeom>
          <a:solidFill>
            <a:schemeClr val="bg2">
              <a:lumMod val="85000"/>
              <a:alpha val="3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Rectangle 30"/>
          <p:cNvSpPr/>
          <p:nvPr/>
        </p:nvSpPr>
        <p:spPr>
          <a:xfrm>
            <a:off x="4978658" y="3405708"/>
            <a:ext cx="2440464" cy="391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Logical expression</a:t>
            </a:r>
            <a:endParaRPr lang="uk-UA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98890" y="3886804"/>
            <a:ext cx="2" cy="361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5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queries. Features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5"/>
                </a:solidFill>
              </a:rPr>
              <a:t>Media features</a:t>
            </a:r>
            <a:r>
              <a:rPr lang="en-US" sz="3200" dirty="0"/>
              <a:t> are placed within </a:t>
            </a:r>
            <a:r>
              <a:rPr lang="en-US" sz="3200" b="1" dirty="0">
                <a:solidFill>
                  <a:schemeClr val="accent5"/>
                </a:solidFill>
              </a:rPr>
              <a:t>brackets</a:t>
            </a:r>
            <a:r>
              <a:rPr lang="en-US" sz="3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accent5"/>
                </a:solidFill>
              </a:rPr>
              <a:t>media feature</a:t>
            </a:r>
            <a:r>
              <a:rPr lang="en-US" sz="3200" dirty="0"/>
              <a:t> can be used </a:t>
            </a:r>
            <a:r>
              <a:rPr lang="en-US" sz="3200" b="1" dirty="0">
                <a:solidFill>
                  <a:schemeClr val="accent5"/>
                </a:solidFill>
              </a:rPr>
              <a:t>without</a:t>
            </a:r>
            <a:r>
              <a:rPr lang="en-US" sz="3200" dirty="0"/>
              <a:t> a </a:t>
            </a:r>
            <a:r>
              <a:rPr lang="en-US" sz="3200" b="1" dirty="0">
                <a:solidFill>
                  <a:schemeClr val="accent5"/>
                </a:solidFill>
              </a:rPr>
              <a:t>media type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accent5"/>
                </a:solidFill>
              </a:rPr>
              <a:t>keyword</a:t>
            </a:r>
            <a:r>
              <a:rPr lang="en-US" sz="3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accent5"/>
                </a:solidFill>
              </a:rPr>
              <a:t>media type</a:t>
            </a:r>
            <a:r>
              <a:rPr lang="en-US" sz="3200" dirty="0"/>
              <a:t> is assumed to be “</a:t>
            </a:r>
            <a:r>
              <a:rPr lang="en-US" sz="3200" b="1" dirty="0">
                <a:solidFill>
                  <a:schemeClr val="accent5"/>
                </a:solidFill>
              </a:rPr>
              <a:t>all</a:t>
            </a:r>
            <a:r>
              <a:rPr lang="en-US" sz="3200" dirty="0"/>
              <a:t>”.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uk-UA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3700" y="5024735"/>
            <a:ext cx="424026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4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queries. Features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5"/>
                </a:solidFill>
              </a:rPr>
              <a:t>Media features</a:t>
            </a:r>
            <a:r>
              <a:rPr lang="en-US" sz="3200" dirty="0"/>
              <a:t> only accept </a:t>
            </a:r>
            <a:r>
              <a:rPr lang="en-US" sz="3200" b="1" dirty="0">
                <a:solidFill>
                  <a:schemeClr val="accent5"/>
                </a:solidFill>
              </a:rPr>
              <a:t>single values</a:t>
            </a:r>
            <a:r>
              <a:rPr lang="en-US" sz="3200" dirty="0"/>
              <a:t>: one keyword, one number, or a number with a  unit identifier.</a:t>
            </a:r>
            <a:endParaRPr lang="uk-UA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68500" y="3566468"/>
            <a:ext cx="460895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orientation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portrait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aspect-ratio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7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367F-CF8C-4254-8156-9DB3FD4F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EFF5-1C7C-486C-AE12-3F89576D3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Responsive Web Designing (RWD)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Media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CSS Media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Flexbox Box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Grid Layout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CSS Framework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61923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queries. Features list</a:t>
            </a:r>
            <a:endParaRPr lang="uk-UA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7787"/>
              </p:ext>
            </p:extLst>
          </p:nvPr>
        </p:nvGraphicFramePr>
        <p:xfrm>
          <a:off x="838200" y="1790221"/>
          <a:ext cx="10515600" cy="3964500"/>
        </p:xfrm>
        <a:graphic>
          <a:graphicData uri="http://schemas.openxmlformats.org/drawingml/2006/table">
            <a:tbl>
              <a:tblPr/>
              <a:tblGrid>
                <a:gridCol w="2374900">
                  <a:extLst>
                    <a:ext uri="{9D8B030D-6E8A-4147-A177-3AD203B41FA5}">
                      <a16:colId xmlns:a16="http://schemas.microsoft.com/office/drawing/2014/main" val="1895458044"/>
                    </a:ext>
                  </a:extLst>
                </a:gridCol>
                <a:gridCol w="8140700">
                  <a:extLst>
                    <a:ext uri="{9D8B030D-6E8A-4147-A177-3AD203B41FA5}">
                      <a16:colId xmlns:a16="http://schemas.microsoft.com/office/drawing/2014/main" val="398765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width</a:t>
                      </a:r>
                      <a:endParaRPr lang="uk-UA" sz="20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Width of the viewport</a:t>
                      </a:r>
                      <a:endParaRPr lang="uk-UA" sz="20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57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height</a:t>
                      </a:r>
                      <a:endParaRPr lang="uk-UA" sz="20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Height of the viewport</a:t>
                      </a:r>
                      <a:endParaRPr lang="uk-UA" sz="20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63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aspect-ratio</a:t>
                      </a:r>
                      <a:endParaRPr lang="uk-UA" sz="2000" b="1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Width-to-height aspect ratio of the viewport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786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orientation</a:t>
                      </a:r>
                      <a:endParaRPr lang="uk-UA" sz="20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Orientation of the viewport (</a:t>
                      </a:r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portrait, landscape</a:t>
                      </a:r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59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resolution</a:t>
                      </a:r>
                      <a:endParaRPr lang="uk-UA" sz="2000" b="1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Pixel density of the output device</a:t>
                      </a:r>
                      <a:endParaRPr lang="uk-UA" sz="20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01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update</a:t>
                      </a:r>
                      <a:endParaRPr lang="uk-UA" sz="20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How frequently the output device can modify the appearance of content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385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color</a:t>
                      </a:r>
                      <a:endParaRPr lang="uk-UA" sz="2000" b="1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Number of bits per color component of the output device, or zero if the device isn't color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413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monochrome</a:t>
                      </a:r>
                      <a:endParaRPr lang="uk-UA" sz="20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Bits per pixel in the output device's monochrome frame buffer, or zero if the device isn't monochrome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2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scripting</a:t>
                      </a:r>
                      <a:endParaRPr lang="uk-UA" sz="2000" b="1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scripting (e.g., JavaScript) available?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21590" marR="21590" marT="10795" marB="107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721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queries. Prefixes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Most media features accept “</a:t>
            </a:r>
            <a:r>
              <a:rPr lang="en-US" sz="3200" b="1" dirty="0">
                <a:solidFill>
                  <a:schemeClr val="accent5"/>
                </a:solidFill>
              </a:rPr>
              <a:t>min-</a:t>
            </a:r>
            <a:r>
              <a:rPr lang="en-US" sz="3200" dirty="0"/>
              <a:t>” or “</a:t>
            </a:r>
            <a:r>
              <a:rPr lang="en-US" sz="3200" b="1" dirty="0">
                <a:solidFill>
                  <a:schemeClr val="accent5"/>
                </a:solidFill>
              </a:rPr>
              <a:t>max-</a:t>
            </a:r>
            <a:r>
              <a:rPr lang="en-US" sz="3200" dirty="0"/>
              <a:t>” prefixes.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Also you can use </a:t>
            </a:r>
            <a:r>
              <a:rPr lang="en-US" sz="3200" b="1" dirty="0">
                <a:solidFill>
                  <a:schemeClr val="accent5"/>
                </a:solidFill>
              </a:rPr>
              <a:t>multiple expressions</a:t>
            </a:r>
            <a:r>
              <a:rPr lang="en-US" sz="3200" dirty="0"/>
              <a:t> in a media query if you join them with the “</a:t>
            </a:r>
            <a:r>
              <a:rPr lang="en-US" sz="3200" b="1" dirty="0">
                <a:solidFill>
                  <a:schemeClr val="accent5"/>
                </a:solidFill>
              </a:rPr>
              <a:t>and</a:t>
            </a:r>
            <a:r>
              <a:rPr lang="en-US" sz="3200" dirty="0"/>
              <a:t>” keyword.</a:t>
            </a:r>
            <a:endParaRPr lang="uk-UA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32000" y="4363302"/>
            <a:ext cx="848020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min-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max-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1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queries. Keyword “or”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also use </a:t>
            </a:r>
            <a:r>
              <a:rPr lang="en-US" sz="3200" b="1" dirty="0">
                <a:solidFill>
                  <a:schemeClr val="accent5"/>
                </a:solidFill>
              </a:rPr>
              <a:t>multiple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5"/>
                </a:solidFill>
              </a:rPr>
              <a:t>comma-separated</a:t>
            </a:r>
            <a:r>
              <a:rPr lang="en-US" sz="3200" dirty="0"/>
              <a:t> media queries.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comma acts like an “</a:t>
            </a:r>
            <a:r>
              <a:rPr lang="en-US" sz="3200" b="1" dirty="0">
                <a:solidFill>
                  <a:schemeClr val="accent5"/>
                </a:solidFill>
              </a:rPr>
              <a:t>or</a:t>
            </a:r>
            <a:r>
              <a:rPr lang="en-US" sz="3200" dirty="0"/>
              <a:t>” keyword.</a:t>
            </a:r>
            <a:endParaRPr lang="uk-UA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49400" y="4359703"/>
            <a:ext cx="755847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handheld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monochrome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64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queries. Keyword “not”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 “</a:t>
            </a:r>
            <a:r>
              <a:rPr lang="en-US" sz="3200" b="1" dirty="0">
                <a:solidFill>
                  <a:schemeClr val="accent5"/>
                </a:solidFill>
              </a:rPr>
              <a:t>not</a:t>
            </a:r>
            <a:r>
              <a:rPr lang="en-US" sz="3200" dirty="0"/>
              <a:t>” keyword in a media query if you want your CSS to be </a:t>
            </a:r>
            <a:r>
              <a:rPr lang="en-US" sz="3200" b="1" dirty="0">
                <a:solidFill>
                  <a:schemeClr val="accent5"/>
                </a:solidFill>
              </a:rPr>
              <a:t>ignored</a:t>
            </a:r>
            <a:r>
              <a:rPr lang="en-US" sz="3200" dirty="0"/>
              <a:t> by a specific device.</a:t>
            </a:r>
            <a:endParaRPr lang="uk-UA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27200" y="3771900"/>
            <a:ext cx="700544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37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 Box Model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Good for controls, toolbars, menus, and forms that </a:t>
            </a:r>
            <a:r>
              <a:rPr lang="en-US" sz="3200" b="1" dirty="0">
                <a:solidFill>
                  <a:srgbClr val="D41B5D"/>
                </a:solidFill>
              </a:rPr>
              <a:t>resize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D41B5D"/>
                </a:solidFill>
              </a:rPr>
              <a:t>reposition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D41B5D"/>
                </a:solidFill>
              </a:rPr>
              <a:t>automatically</a:t>
            </a:r>
            <a:r>
              <a:rPr lang="en-US" sz="3200" dirty="0"/>
              <a:t> when the user </a:t>
            </a:r>
            <a:r>
              <a:rPr lang="en-US" sz="3200" b="1" dirty="0">
                <a:solidFill>
                  <a:srgbClr val="D41B5D"/>
                </a:solidFill>
              </a:rPr>
              <a:t>changes</a:t>
            </a:r>
            <a:r>
              <a:rPr lang="en-US" sz="3200" dirty="0"/>
              <a:t> the size of the browser window.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Browser takes the </a:t>
            </a:r>
            <a:r>
              <a:rPr lang="en-US" sz="3200" b="1" dirty="0">
                <a:solidFill>
                  <a:srgbClr val="D41B5D"/>
                </a:solidFill>
              </a:rPr>
              <a:t>available space</a:t>
            </a:r>
            <a:r>
              <a:rPr lang="en-US" sz="3200" dirty="0"/>
              <a:t> and calculates the </a:t>
            </a:r>
            <a:r>
              <a:rPr lang="en-US" sz="3200" b="1" dirty="0">
                <a:solidFill>
                  <a:srgbClr val="D41B5D"/>
                </a:solidFill>
              </a:rPr>
              <a:t>dimensions</a:t>
            </a:r>
            <a:r>
              <a:rPr lang="en-US" sz="3200" dirty="0"/>
              <a:t> for the user.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Enables </a:t>
            </a:r>
            <a:r>
              <a:rPr lang="en-US" sz="3200" b="1" dirty="0">
                <a:solidFill>
                  <a:srgbClr val="D41B5D"/>
                </a:solidFill>
              </a:rPr>
              <a:t>relative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D41B5D"/>
                </a:solidFill>
              </a:rPr>
              <a:t>sizes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D41B5D"/>
                </a:solidFill>
              </a:rPr>
              <a:t>positioning</a:t>
            </a:r>
            <a:r>
              <a:rPr lang="en-US" sz="3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Good tutorial: </a:t>
            </a:r>
            <a:r>
              <a:rPr lang="en-US" sz="3200" dirty="0">
                <a:hlinkClick r:id="rId2"/>
              </a:rPr>
              <a:t>https://css-tricks.com/snippets/css/a-guide-to-flexbox/</a:t>
            </a:r>
            <a:r>
              <a:rPr lang="en-US" sz="3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96645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Flexbox Model Example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1560835"/>
            <a:ext cx="487184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list-style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flex-direction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flex-wrap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space-around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aqua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coral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padding-left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padding-right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19643" y="2049868"/>
            <a:ext cx="561564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Mercedes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Opel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&gt;BMW&lt;/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Nissan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Volkswagen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968" t="19195" r="23889" b="15603"/>
          <a:stretch/>
        </p:blipFill>
        <p:spPr>
          <a:xfrm>
            <a:off x="3121723" y="1213753"/>
            <a:ext cx="7320670" cy="49584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34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Layout Model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Gives developers </a:t>
            </a:r>
            <a:r>
              <a:rPr lang="en-US" sz="2800" b="1" dirty="0">
                <a:solidFill>
                  <a:srgbClr val="D41B5D"/>
                </a:solidFill>
              </a:rPr>
              <a:t>greater control over complex layouts</a:t>
            </a:r>
            <a:r>
              <a:rPr lang="en-US" sz="2800" dirty="0"/>
              <a:t> than the flexbox model.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Lets you control the design of sections or entire HTML-based documents using CSS3.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Grid layouts use columns, rows, and cells, but you can </a:t>
            </a:r>
            <a:r>
              <a:rPr lang="en-US" sz="2800" b="1" dirty="0">
                <a:solidFill>
                  <a:srgbClr val="D41B5D"/>
                </a:solidFill>
              </a:rPr>
              <a:t>move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D41B5D"/>
                </a:solidFill>
              </a:rPr>
              <a:t>blocks of content</a:t>
            </a:r>
            <a:r>
              <a:rPr lang="en-US" sz="2800" dirty="0"/>
              <a:t> from one part of page or application to another by moving code lines in CSS.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Good tutorial: </a:t>
            </a:r>
            <a:r>
              <a:rPr lang="en-US" sz="2800" dirty="0">
                <a:hlinkClick r:id="rId2"/>
              </a:rPr>
              <a:t>https://css-tricks.com/snippets/css/complete-guide-grid/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0828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Layout Model Example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4374" y="1472713"/>
            <a:ext cx="561564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grid-container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grid-template-columns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grid-gap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coral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list-style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grid-container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aqua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#item-1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grid-row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#item-2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grid-column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0" y="3584450"/>
            <a:ext cx="425789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grid-container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"item-1"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"item-2"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Mercedes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Opel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Volkswagen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138" t="19872" r="25139" b="57564"/>
          <a:stretch/>
        </p:blipFill>
        <p:spPr>
          <a:xfrm>
            <a:off x="2413000" y="2468991"/>
            <a:ext cx="9093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Framework Bootstrap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D41B5D"/>
                </a:solidFill>
              </a:rPr>
              <a:t>Bootstrap</a:t>
            </a:r>
            <a:r>
              <a:rPr lang="en-US" sz="3200" dirty="0"/>
              <a:t> is an open source toolkit for developing with </a:t>
            </a:r>
            <a:r>
              <a:rPr lang="en-US" sz="3200" b="1" dirty="0">
                <a:solidFill>
                  <a:schemeClr val="accent5"/>
                </a:solidFill>
              </a:rPr>
              <a:t>HTML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5"/>
                </a:solidFill>
              </a:rPr>
              <a:t>CSS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5"/>
                </a:solidFill>
              </a:rPr>
              <a:t>JS</a:t>
            </a:r>
            <a:r>
              <a:rPr lang="en-US" sz="3200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5"/>
                </a:solidFill>
              </a:rPr>
              <a:t>Download</a:t>
            </a:r>
            <a:r>
              <a:rPr lang="en-US" sz="3200" dirty="0"/>
              <a:t> compiled code for Bootstrap </a:t>
            </a:r>
            <a:r>
              <a:rPr lang="en-US" sz="3200" b="1" dirty="0">
                <a:solidFill>
                  <a:schemeClr val="accent5"/>
                </a:solidFill>
              </a:rPr>
              <a:t>includes</a:t>
            </a:r>
            <a:r>
              <a:rPr lang="en-US" sz="32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compiled and minified </a:t>
            </a:r>
            <a:r>
              <a:rPr lang="en-US" sz="3000" b="1" dirty="0">
                <a:solidFill>
                  <a:schemeClr val="accent5"/>
                </a:solidFill>
              </a:rPr>
              <a:t>CSS</a:t>
            </a:r>
            <a:r>
              <a:rPr lang="en-US" sz="3000" dirty="0"/>
              <a:t> bundles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compiled and minified </a:t>
            </a:r>
            <a:r>
              <a:rPr lang="en-US" sz="3000" b="1" dirty="0">
                <a:solidFill>
                  <a:schemeClr val="accent5"/>
                </a:solidFill>
              </a:rPr>
              <a:t>JavaScript</a:t>
            </a:r>
            <a:r>
              <a:rPr lang="en-US" sz="3000" dirty="0"/>
              <a:t> plugins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056928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762000"/>
            <a:ext cx="3721100" cy="3429000"/>
          </a:xfrm>
        </p:spPr>
        <p:txBody>
          <a:bodyPr/>
          <a:lstStyle/>
          <a:p>
            <a:r>
              <a:rPr lang="en-US" sz="3200" dirty="0"/>
              <a:t>Once </a:t>
            </a:r>
            <a:r>
              <a:rPr lang="en-US" sz="3200" b="1" dirty="0">
                <a:solidFill>
                  <a:schemeClr val="accent5"/>
                </a:solidFill>
              </a:rPr>
              <a:t>downloaded</a:t>
            </a:r>
            <a:r>
              <a:rPr lang="en-US" sz="3200" dirty="0"/>
              <a:t>, unzip the compressed folder and you’ll see something like this:</a:t>
            </a:r>
            <a:endParaRPr lang="uk-UA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93" y="500888"/>
            <a:ext cx="4550985" cy="59380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79000" y="3652391"/>
            <a:ext cx="2070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Reboot, a collection of element-specific CSS changes in a single file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9110107" y="3975100"/>
            <a:ext cx="541893" cy="4318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9779000" y="2518201"/>
            <a:ext cx="2070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our powerful mobile-first flexbox grid to build layouts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9110107" y="2717800"/>
            <a:ext cx="541893" cy="43180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9779000" y="1274454"/>
            <a:ext cx="2070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layout, content, components, utilities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9110107" y="1474053"/>
            <a:ext cx="541893" cy="43180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Rectangle 10"/>
          <p:cNvSpPr/>
          <p:nvPr/>
        </p:nvSpPr>
        <p:spPr>
          <a:xfrm>
            <a:off x="5727700" y="1137358"/>
            <a:ext cx="6121400" cy="1208672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Rectangle 11"/>
          <p:cNvSpPr/>
          <p:nvPr/>
        </p:nvSpPr>
        <p:spPr>
          <a:xfrm>
            <a:off x="5727700" y="2377642"/>
            <a:ext cx="6121400" cy="1208672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Rectangle 12"/>
          <p:cNvSpPr/>
          <p:nvPr/>
        </p:nvSpPr>
        <p:spPr>
          <a:xfrm>
            <a:off x="5727700" y="3633341"/>
            <a:ext cx="6121400" cy="120867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259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264626"/>
            <a:ext cx="9406120" cy="54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75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CDN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3815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</a:t>
            </a:r>
            <a:r>
              <a:rPr lang="en-US" sz="3200" b="1" dirty="0">
                <a:solidFill>
                  <a:schemeClr val="accent5"/>
                </a:solidFill>
              </a:rPr>
              <a:t>Bootstrap CDN</a:t>
            </a:r>
            <a:r>
              <a:rPr lang="en-US" sz="3200" dirty="0"/>
              <a:t>, provided for </a:t>
            </a:r>
            <a:r>
              <a:rPr lang="en-US" sz="3200" b="1" dirty="0">
                <a:solidFill>
                  <a:schemeClr val="accent5"/>
                </a:solidFill>
              </a:rPr>
              <a:t>free</a:t>
            </a:r>
            <a:r>
              <a:rPr lang="en-US" sz="3200" dirty="0"/>
              <a:t> by the folks at </a:t>
            </a:r>
            <a:r>
              <a:rPr lang="en-US" sz="3200" b="1" dirty="0" err="1">
                <a:solidFill>
                  <a:schemeClr val="accent5"/>
                </a:solidFill>
              </a:rPr>
              <a:t>StackPath</a:t>
            </a:r>
            <a:r>
              <a:rPr lang="en-US" sz="3200" b="1" dirty="0">
                <a:solidFill>
                  <a:schemeClr val="accent5"/>
                </a:solidFill>
              </a:rPr>
              <a:t> CDN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508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CDN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381500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Copy-paste the stylesheet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  <a:r>
              <a:rPr lang="en-US" sz="3200" dirty="0"/>
              <a:t> into your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5"/>
                </a:solidFill>
              </a:rPr>
              <a:t>before</a:t>
            </a:r>
            <a:r>
              <a:rPr lang="en-US" sz="3200" dirty="0"/>
              <a:t> all other stylesheets to load our </a:t>
            </a:r>
            <a:r>
              <a:rPr lang="en-US" sz="3200" b="1" dirty="0">
                <a:solidFill>
                  <a:schemeClr val="accent5"/>
                </a:solidFill>
              </a:rPr>
              <a:t>CSS</a:t>
            </a:r>
            <a:r>
              <a:rPr lang="en-US" sz="3200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15872" y="3827501"/>
            <a:ext cx="834074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kumimoji="0" lang="en-US" altLang="uk-UA" sz="22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uk-UA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https://stackpath.bootstrapcdn.com</a:t>
            </a:r>
            <a:br>
              <a:rPr lang="en-US" altLang="uk-UA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/bootstrap/5/</a:t>
            </a:r>
            <a:r>
              <a:rPr lang="en-US" altLang="uk-UA" sz="2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altLang="uk-UA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/bootstrap.min.css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25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CDN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381500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Place the following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sz="3200" dirty="0"/>
              <a:t>s near the </a:t>
            </a:r>
            <a:r>
              <a:rPr lang="en-US" sz="3200" b="1" dirty="0">
                <a:solidFill>
                  <a:schemeClr val="accent5"/>
                </a:solidFill>
              </a:rPr>
              <a:t>end</a:t>
            </a:r>
            <a:r>
              <a:rPr lang="en-US" sz="3200" dirty="0"/>
              <a:t> of your pages, right before the closing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r>
              <a:rPr lang="en-US" sz="3200" dirty="0"/>
              <a:t> tag, to enable them.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81125" y="3908796"/>
            <a:ext cx="987962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"https://code.jquery.com/jquery-3.5.1.slim.min.js"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https://cdn.jsdelivr.net/npm/popper.js@1.16.1/</a:t>
            </a:r>
            <a:b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uk-UA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uk-UA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/popper.min.js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https://stackpath.bootstrapcdn.com/bootstrap/</a:t>
            </a:r>
            <a:b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4.5.2/</a:t>
            </a:r>
            <a:r>
              <a:rPr lang="en-US" altLang="uk-UA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/bootstrap.min.js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31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Grid system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Bootstrap’s </a:t>
            </a:r>
            <a:r>
              <a:rPr lang="en-US" sz="3200" b="1" dirty="0">
                <a:solidFill>
                  <a:schemeClr val="accent5"/>
                </a:solidFill>
              </a:rPr>
              <a:t>grid system</a:t>
            </a:r>
            <a:r>
              <a:rPr lang="en-US" sz="3200" dirty="0"/>
              <a:t> uses a series of </a:t>
            </a:r>
            <a:r>
              <a:rPr lang="en-US" sz="3200" b="1" dirty="0">
                <a:solidFill>
                  <a:schemeClr val="accent5"/>
                </a:solidFill>
              </a:rPr>
              <a:t>containers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5"/>
                </a:solidFill>
              </a:rPr>
              <a:t>rows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5"/>
                </a:solidFill>
              </a:rPr>
              <a:t>columns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accent5"/>
                </a:solidFill>
              </a:rPr>
              <a:t>layout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5"/>
                </a:solidFill>
              </a:rPr>
              <a:t>align</a:t>
            </a:r>
            <a:r>
              <a:rPr lang="en-US" sz="3200" dirty="0"/>
              <a:t> content.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It’s built with </a:t>
            </a:r>
            <a:r>
              <a:rPr lang="en-US" sz="3200" b="1" dirty="0">
                <a:solidFill>
                  <a:schemeClr val="accent5"/>
                </a:solidFill>
              </a:rPr>
              <a:t>flexbox</a:t>
            </a:r>
            <a:r>
              <a:rPr lang="en-US" sz="3200" dirty="0"/>
              <a:t> and is fully </a:t>
            </a:r>
            <a:r>
              <a:rPr lang="en-US" sz="3200" b="1" dirty="0">
                <a:solidFill>
                  <a:schemeClr val="accent5"/>
                </a:solidFill>
              </a:rPr>
              <a:t>responsive</a:t>
            </a:r>
            <a:r>
              <a:rPr lang="en-US" sz="3200" dirty="0"/>
              <a:t>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087171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Grid system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6420" y="1725078"/>
            <a:ext cx="363112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90809" y="1725078"/>
            <a:ext cx="418255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container-fluid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uk-UA" altLang="uk-UA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uk-UA" altLang="uk-UA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uk-UA" altLang="uk-UA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97281"/>
            <a:ext cx="4852362" cy="3648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2797281"/>
            <a:ext cx="4848225" cy="36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44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Grid system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972867"/>
            <a:ext cx="459613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5295901"/>
            <a:ext cx="6428796" cy="10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0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Grid system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1695450"/>
            <a:ext cx="8977186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Media queries</a:t>
            </a:r>
            <a:endParaRPr lang="uk-U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7775" y="1872468"/>
            <a:ext cx="845616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portrait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576px) */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max-width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575.98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landscape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576px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min-width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576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max-width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767.98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tablets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768px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min-width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768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max-width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991.98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desktops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992px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min-width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992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max-width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1199.98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desktops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1200px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min-width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1200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.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02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Layout example</a:t>
            </a:r>
            <a:endParaRPr lang="uk-UA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1565405"/>
            <a:ext cx="1106805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"row-2"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"d-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d-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col-sm-2 col-md-3"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"col-1-1"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&gt;col-1-1&lt;/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"col-12 col-sm-8 col-md-6"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"col-1-2"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&gt;col-1-2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"col-5 offset-6"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sidebar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"d-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d-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col-sm-2 col-md-3"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"col-1-3"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&gt;col-1-3&lt;/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uk-U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44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Layout example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403"/>
          <a:stretch/>
        </p:blipFill>
        <p:spPr>
          <a:xfrm>
            <a:off x="1443036" y="1371601"/>
            <a:ext cx="8266748" cy="50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2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different solutions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21" y="1497622"/>
            <a:ext cx="8853729" cy="45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9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 Layout example</a:t>
            </a:r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8" y="1371601"/>
            <a:ext cx="5919788" cy="49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30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438400"/>
            <a:ext cx="10820400" cy="3048000"/>
          </a:xfrm>
        </p:spPr>
        <p:txBody>
          <a:bodyPr/>
          <a:lstStyle/>
          <a:p>
            <a:pPr algn="ctr"/>
            <a:r>
              <a:rPr lang="en-US" sz="10400" dirty="0"/>
              <a:t>Practice Task</a:t>
            </a:r>
            <a:endParaRPr lang="uk-UA" sz="10400" dirty="0"/>
          </a:p>
        </p:txBody>
      </p:sp>
    </p:spTree>
    <p:extLst>
      <p:ext uri="{BB962C8B-B14F-4D97-AF65-F5344CB8AC3E}">
        <p14:creationId xmlns:p14="http://schemas.microsoft.com/office/powerpoint/2010/main" val="3277139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106" y="56388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3400" y="14144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title"/>
          </p:nvPr>
        </p:nvSpPr>
        <p:spPr>
          <a:xfrm>
            <a:off x="657225" y="609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10700" dirty="0"/>
              <a:t>Contacts</a:t>
            </a:r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68388" y="25146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Europe Headquarters</a:t>
            </a:r>
            <a:r>
              <a:rPr lang="en-GB" sz="1600" b="1" dirty="0">
                <a:solidFill>
                  <a:schemeClr val="accent6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latin typeface="Verdana" pitchFamily="34" charset="0"/>
              </a:rPr>
              <a:t>52 V. Velykoho Str.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err="1">
                <a:latin typeface="Verdana" pitchFamily="34" charset="0"/>
              </a:rPr>
              <a:t>Lviv</a:t>
            </a:r>
            <a:r>
              <a:rPr lang="en-GB" sz="1200" dirty="0">
                <a:latin typeface="Verdana" pitchFamily="34" charset="0"/>
              </a:rPr>
              <a:t> 79053, Ukraine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latin typeface="Verdana" pitchFamily="34" charset="0"/>
              </a:rPr>
              <a:t>Tel:   +380-32-2</a:t>
            </a:r>
            <a:r>
              <a:rPr lang="en-US" sz="1200" dirty="0">
                <a:latin typeface="Verdana" pitchFamily="34" charset="0"/>
              </a:rPr>
              <a:t>40-9090</a:t>
            </a:r>
            <a:br>
              <a:rPr lang="en-GB" sz="1200" dirty="0">
                <a:latin typeface="Verdana" pitchFamily="34" charset="0"/>
              </a:rPr>
            </a:br>
            <a:r>
              <a:rPr lang="en-GB" sz="1200" dirty="0">
                <a:latin typeface="Verdana" pitchFamily="34" charset="0"/>
              </a:rPr>
              <a:t>Fax:  +380-32-2</a:t>
            </a:r>
            <a:r>
              <a:rPr lang="en-US" sz="1200" dirty="0">
                <a:latin typeface="Verdana" pitchFamily="34" charset="0"/>
              </a:rPr>
              <a:t>40-9080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latin typeface="Verdana" pitchFamily="34" charset="0"/>
              </a:rPr>
              <a:t>E-mail: info@softserveinc.com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latin typeface="Verdana" pitchFamily="34" charset="0"/>
              </a:rPr>
              <a:t>Website: </a:t>
            </a:r>
            <a:r>
              <a:rPr lang="en-GB" sz="1200" b="1" dirty="0">
                <a:latin typeface="Verdana" pitchFamily="34" charset="0"/>
              </a:rPr>
              <a:t>www.softserveinc.com</a:t>
            </a:r>
          </a:p>
          <a:p>
            <a:pPr>
              <a:lnSpc>
                <a:spcPct val="110000"/>
              </a:lnSpc>
              <a:defRPr/>
            </a:pPr>
            <a:endParaRPr lang="en-GB" sz="1200" b="1" dirty="0">
              <a:solidFill>
                <a:srgbClr val="333333"/>
              </a:solidFill>
              <a:latin typeface="Verdana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924425" y="25304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US Headquarters</a:t>
            </a:r>
          </a:p>
          <a:p>
            <a:pPr>
              <a:lnSpc>
                <a:spcPct val="110000"/>
              </a:lnSpc>
              <a:defRPr/>
            </a:pPr>
            <a:r>
              <a:rPr lang="en-US" sz="1200" dirty="0">
                <a:latin typeface="Verdana" pitchFamily="34" charset="0"/>
              </a:rPr>
              <a:t>12800 University Drive, Suite 250</a:t>
            </a:r>
            <a:br>
              <a:rPr lang="en-US" sz="1200" dirty="0">
                <a:latin typeface="Verdana" pitchFamily="34" charset="0"/>
              </a:rPr>
            </a:br>
            <a:r>
              <a:rPr lang="en-US" sz="1200" dirty="0">
                <a:latin typeface="Verdana" pitchFamily="34" charset="0"/>
              </a:rPr>
              <a:t>Fort Myers, FL 33907, USA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latin typeface="Verdana" pitchFamily="34" charset="0"/>
              </a:rPr>
              <a:t>Tel:   </a:t>
            </a:r>
            <a:r>
              <a:rPr lang="en-US" sz="1200" dirty="0">
                <a:latin typeface="Verdana" pitchFamily="34" charset="0"/>
              </a:rPr>
              <a:t>239-690-3111 </a:t>
            </a:r>
            <a:br>
              <a:rPr lang="en-GB" sz="1200" dirty="0">
                <a:latin typeface="Verdana" pitchFamily="34" charset="0"/>
              </a:rPr>
            </a:br>
            <a:r>
              <a:rPr lang="en-GB" sz="1200" dirty="0">
                <a:latin typeface="Verdana" pitchFamily="34" charset="0"/>
              </a:rPr>
              <a:t>Fax:  </a:t>
            </a:r>
            <a:r>
              <a:rPr lang="en-US" sz="1200" dirty="0">
                <a:latin typeface="Verdana" pitchFamily="34" charset="0"/>
              </a:rPr>
              <a:t>239-690-3116</a:t>
            </a:r>
            <a:endParaRPr lang="en-GB" sz="6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3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Designing (RWD)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5"/>
                </a:solidFill>
              </a:rPr>
              <a:t>Responsive web designing</a:t>
            </a:r>
            <a:r>
              <a:rPr lang="en-US" sz="3200" dirty="0"/>
              <a:t> is an approach where a website is built with </a:t>
            </a:r>
            <a:r>
              <a:rPr lang="en-US" sz="3200" b="1" dirty="0">
                <a:solidFill>
                  <a:schemeClr val="accent5"/>
                </a:solidFill>
              </a:rPr>
              <a:t>fluid grids</a:t>
            </a:r>
            <a:r>
              <a:rPr lang="en-US" sz="3200" dirty="0"/>
              <a:t> which fluidly change its layout to fit </a:t>
            </a:r>
            <a:r>
              <a:rPr lang="en-US" sz="3200" b="1" dirty="0">
                <a:solidFill>
                  <a:schemeClr val="accent5"/>
                </a:solidFill>
              </a:rPr>
              <a:t>any</a:t>
            </a:r>
            <a:r>
              <a:rPr lang="en-US" sz="3200" dirty="0"/>
              <a:t> screen size or device.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8553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queries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5"/>
                </a:solidFill>
              </a:rPr>
              <a:t>CSS Media queries</a:t>
            </a:r>
            <a:r>
              <a:rPr lang="en-US" sz="3200" dirty="0"/>
              <a:t> were built as an </a:t>
            </a:r>
            <a:r>
              <a:rPr lang="en-US" sz="3200" b="1" dirty="0">
                <a:solidFill>
                  <a:schemeClr val="accent5"/>
                </a:solidFill>
              </a:rPr>
              <a:t>extension</a:t>
            </a:r>
            <a:r>
              <a:rPr lang="en-US" sz="3200" dirty="0"/>
              <a:t> to the commonly used </a:t>
            </a:r>
            <a:r>
              <a:rPr lang="en-US" sz="3200" b="1" dirty="0">
                <a:solidFill>
                  <a:schemeClr val="accent5"/>
                </a:solidFill>
              </a:rPr>
              <a:t>media types</a:t>
            </a:r>
            <a:r>
              <a:rPr lang="en-US" sz="3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It has ability to specify </a:t>
            </a:r>
            <a:r>
              <a:rPr lang="en-US" sz="3200" b="1" dirty="0">
                <a:solidFill>
                  <a:schemeClr val="accent5"/>
                </a:solidFill>
              </a:rPr>
              <a:t>different styles</a:t>
            </a:r>
            <a:r>
              <a:rPr lang="en-US" sz="3200" dirty="0"/>
              <a:t> for </a:t>
            </a:r>
            <a:r>
              <a:rPr lang="en-US" sz="3200" b="1" dirty="0">
                <a:solidFill>
                  <a:schemeClr val="accent5"/>
                </a:solidFill>
              </a:rPr>
              <a:t>different browsers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5"/>
                </a:solidFill>
              </a:rPr>
              <a:t>devices</a:t>
            </a:r>
            <a:r>
              <a:rPr lang="en-US" sz="3200" dirty="0"/>
              <a:t> by changing the width of the view port, device orientation, etc.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14517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Media queries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But, before we talk about </a:t>
            </a:r>
            <a:r>
              <a:rPr lang="en-US" sz="3200" b="1" dirty="0">
                <a:solidFill>
                  <a:schemeClr val="accent5"/>
                </a:solidFill>
              </a:rPr>
              <a:t>media queries</a:t>
            </a:r>
            <a:r>
              <a:rPr lang="en-US" sz="3200" dirty="0"/>
              <a:t>, we need to do a quick overview of </a:t>
            </a:r>
            <a:r>
              <a:rPr lang="en-US" sz="3200" b="1" dirty="0">
                <a:solidFill>
                  <a:schemeClr val="accent5"/>
                </a:solidFill>
              </a:rPr>
              <a:t>media types</a:t>
            </a:r>
            <a:r>
              <a:rPr lang="en-US" sz="3200" dirty="0"/>
              <a:t>.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86713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/>
              <a:t>CSS can be used to specify how a document is presented in </a:t>
            </a:r>
            <a:r>
              <a:rPr lang="en-US" sz="3200" b="1" dirty="0">
                <a:solidFill>
                  <a:schemeClr val="accent5"/>
                </a:solidFill>
              </a:rPr>
              <a:t>different</a:t>
            </a:r>
            <a:r>
              <a:rPr lang="en-US" sz="3200" dirty="0"/>
              <a:t> media.</a:t>
            </a:r>
            <a:endParaRPr lang="uk-UA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6720" y="3519576"/>
            <a:ext cx="2742721" cy="2742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23" y="4149305"/>
            <a:ext cx="2321318" cy="1742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23" y="4080294"/>
            <a:ext cx="2001710" cy="18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7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types. Types</a:t>
            </a:r>
            <a:endParaRPr lang="uk-U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18578"/>
              </p:ext>
            </p:extLst>
          </p:nvPr>
        </p:nvGraphicFramePr>
        <p:xfrm>
          <a:off x="1062675" y="1877383"/>
          <a:ext cx="8590284" cy="3508404"/>
        </p:xfrm>
        <a:graphic>
          <a:graphicData uri="http://schemas.openxmlformats.org/drawingml/2006/table">
            <a:tbl>
              <a:tblPr/>
              <a:tblGrid>
                <a:gridCol w="2310253">
                  <a:extLst>
                    <a:ext uri="{9D8B030D-6E8A-4147-A177-3AD203B41FA5}">
                      <a16:colId xmlns:a16="http://schemas.microsoft.com/office/drawing/2014/main" val="481747607"/>
                    </a:ext>
                  </a:extLst>
                </a:gridCol>
                <a:gridCol w="6280031">
                  <a:extLst>
                    <a:ext uri="{9D8B030D-6E8A-4147-A177-3AD203B41FA5}">
                      <a16:colId xmlns:a16="http://schemas.microsoft.com/office/drawing/2014/main" val="299043398"/>
                    </a:ext>
                  </a:extLst>
                </a:gridCol>
              </a:tblGrid>
              <a:tr h="28533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Suitable for all devices.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398559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handheld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Intended for handheld devices (typically small screen, monochrome, limited bandwidth).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90903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print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Intended for paged, opaque material and for documents viewed on screen in print preview mode.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55321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projection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Intended for projected presentations, for example projectors or print to transparencies.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420578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screen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Intended primarily for color computer screens.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547648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tv</a:t>
                      </a:r>
                      <a:endParaRPr lang="en-US" sz="20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Intended for television-type devices.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11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923630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" id="{FAAB01F1-42A5-41CB-977D-BF026AC32651}" vid="{D346D645-9121-4FD1-825B-A7B21A89A933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" id="{FAAB01F1-42A5-41CB-977D-BF026AC32651}" vid="{70E033D8-A16F-4633-A79B-BC2B28C1679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9" ma:contentTypeDescription="Create a new document." ma:contentTypeScope="" ma:versionID="b580fd240937e972acf8069cee603ed0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58bcff5ba1ed0197b34a3379c5637e7b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0D2DC9-9227-4721-91EF-B580702E1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EB42E6-F40E-4174-8C57-7E086748D86B}">
  <ds:schemaRefs>
    <ds:schemaRef ds:uri="http://purl.org/dc/elements/1.1/"/>
    <ds:schemaRef ds:uri="835f28f2-30f1-4728-84d2-86d96e143488"/>
    <ds:schemaRef ds:uri="341e6018-ac0a-4dfb-8409-db9e0d25502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2B749E-3A40-47F5-965E-3FAF56BC81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967</TotalTime>
  <Words>2225</Words>
  <Application>Microsoft Office PowerPoint</Application>
  <PresentationFormat>Widescreen</PresentationFormat>
  <Paragraphs>184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Courier New</vt:lpstr>
      <vt:lpstr>Open Sans</vt:lpstr>
      <vt:lpstr>Proxima Nova Black</vt:lpstr>
      <vt:lpstr>Verdana</vt:lpstr>
      <vt:lpstr>Wingdings</vt:lpstr>
      <vt:lpstr>DARK THEME</vt:lpstr>
      <vt:lpstr>LIGHT-THEME</vt:lpstr>
      <vt:lpstr>CSS3:  Lesson #7</vt:lpstr>
      <vt:lpstr>Agenda</vt:lpstr>
      <vt:lpstr>Problem</vt:lpstr>
      <vt:lpstr>2 different solutions</vt:lpstr>
      <vt:lpstr>Responsive Web Designing (RWD)</vt:lpstr>
      <vt:lpstr>CSS Media queries</vt:lpstr>
      <vt:lpstr>CSS Media queries</vt:lpstr>
      <vt:lpstr>Media types</vt:lpstr>
      <vt:lpstr>Media types. Types</vt:lpstr>
      <vt:lpstr>Media types. Declaration</vt:lpstr>
      <vt:lpstr>Media types. Declaration. Method #1:</vt:lpstr>
      <vt:lpstr>Media types. Declaration. Method #2:</vt:lpstr>
      <vt:lpstr>Media types. Declaration. Method #3:</vt:lpstr>
      <vt:lpstr>Media types. Declaration. Method #4:</vt:lpstr>
      <vt:lpstr>Media queries</vt:lpstr>
      <vt:lpstr>Media queries. Declaration</vt:lpstr>
      <vt:lpstr>Media queries. Declaration</vt:lpstr>
      <vt:lpstr>Media queries. Features</vt:lpstr>
      <vt:lpstr>Media queries. Features</vt:lpstr>
      <vt:lpstr>Media queries. Features list</vt:lpstr>
      <vt:lpstr>Media queries. Prefixes</vt:lpstr>
      <vt:lpstr>Media queries. Keyword “or”</vt:lpstr>
      <vt:lpstr>Media queries. Keyword “not”</vt:lpstr>
      <vt:lpstr>CSS Flexbox Box Model</vt:lpstr>
      <vt:lpstr>CSS Flexbox Model Example</vt:lpstr>
      <vt:lpstr>CSS Grid Layout Model</vt:lpstr>
      <vt:lpstr>CSS Grid Layout Model Example</vt:lpstr>
      <vt:lpstr>CSS Framework Bootstrap</vt:lpstr>
      <vt:lpstr>PowerPoint Presentation</vt:lpstr>
      <vt:lpstr>Bootstrap. CDN</vt:lpstr>
      <vt:lpstr>Bootstrap. CDN</vt:lpstr>
      <vt:lpstr>Bootstrap. CDN</vt:lpstr>
      <vt:lpstr>Bootstrap. Grid system</vt:lpstr>
      <vt:lpstr>Bootstrap. Grid system</vt:lpstr>
      <vt:lpstr>Bootstrap. Grid system</vt:lpstr>
      <vt:lpstr>Bootstrap. Grid system</vt:lpstr>
      <vt:lpstr>Bootstrap. Media queries</vt:lpstr>
      <vt:lpstr>Bootstrap. Layout example</vt:lpstr>
      <vt:lpstr>Bootstrap. Layout example</vt:lpstr>
      <vt:lpstr>Bootstrap. Layout example</vt:lpstr>
      <vt:lpstr>Practice Task</vt:lpstr>
      <vt:lpstr>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Mykola Demchyna</dc:creator>
  <cp:lastModifiedBy>Yulian Boyanov</cp:lastModifiedBy>
  <cp:revision>54</cp:revision>
  <dcterms:created xsi:type="dcterms:W3CDTF">2018-02-13T09:11:16Z</dcterms:created>
  <dcterms:modified xsi:type="dcterms:W3CDTF">2024-05-20T18:12:00Z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