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29" r:id="rId2"/>
  </p:sldMasterIdLst>
  <p:notesMasterIdLst>
    <p:notesMasterId r:id="rId41"/>
  </p:notesMasterIdLst>
  <p:sldIdLst>
    <p:sldId id="362" r:id="rId3"/>
    <p:sldId id="361" r:id="rId4"/>
    <p:sldId id="366" r:id="rId5"/>
    <p:sldId id="409" r:id="rId6"/>
    <p:sldId id="376" r:id="rId7"/>
    <p:sldId id="377" r:id="rId8"/>
    <p:sldId id="374" r:id="rId9"/>
    <p:sldId id="378" r:id="rId10"/>
    <p:sldId id="380" r:id="rId11"/>
    <p:sldId id="440" r:id="rId12"/>
    <p:sldId id="441" r:id="rId13"/>
    <p:sldId id="442" r:id="rId14"/>
    <p:sldId id="385" r:id="rId15"/>
    <p:sldId id="386" r:id="rId16"/>
    <p:sldId id="410" r:id="rId17"/>
    <p:sldId id="411" r:id="rId18"/>
    <p:sldId id="412" r:id="rId19"/>
    <p:sldId id="413" r:id="rId20"/>
    <p:sldId id="414" r:id="rId21"/>
    <p:sldId id="415" r:id="rId22"/>
    <p:sldId id="437" r:id="rId23"/>
    <p:sldId id="416" r:id="rId24"/>
    <p:sldId id="417" r:id="rId25"/>
    <p:sldId id="419" r:id="rId26"/>
    <p:sldId id="438" r:id="rId27"/>
    <p:sldId id="420" r:id="rId28"/>
    <p:sldId id="421" r:id="rId29"/>
    <p:sldId id="434" r:id="rId30"/>
    <p:sldId id="422" r:id="rId31"/>
    <p:sldId id="423" r:id="rId32"/>
    <p:sldId id="424" r:id="rId33"/>
    <p:sldId id="426" r:id="rId34"/>
    <p:sldId id="432" r:id="rId35"/>
    <p:sldId id="433" r:id="rId36"/>
    <p:sldId id="443" r:id="rId37"/>
    <p:sldId id="444" r:id="rId38"/>
    <p:sldId id="435" r:id="rId39"/>
    <p:sldId id="36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  <a:srgbClr val="008000"/>
    <a:srgbClr val="660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876" autoAdjust="0"/>
  </p:normalViewPr>
  <p:slideViewPr>
    <p:cSldViewPr>
      <p:cViewPr varScale="1">
        <p:scale>
          <a:sx n="57" d="100"/>
          <a:sy n="57" d="100"/>
        </p:scale>
        <p:origin x="22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0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5/21/2024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5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15B1D7-BD12-436D-91B8-4E9339709C7A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462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7147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419358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01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uk-UA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592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uk-UA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058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663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uk-UA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420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uk-UA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09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416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45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559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7513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302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uk-UA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776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2113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938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uk-UA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3983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endParaRPr lang="uk-UA" alt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67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7482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651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74161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483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948B4-9A84-4BDD-8558-24D1CF0EFAAD}" type="slidenum">
              <a:rPr lang="uk-UA" smtClean="0">
                <a:solidFill>
                  <a:prstClr val="black"/>
                </a:solidFill>
              </a:rPr>
              <a:pPr/>
              <a:t>38</a:t>
            </a:fld>
            <a:endParaRPr lang="uk-UA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63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5430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556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3277506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0074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2936530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242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44196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9100" y="4953000"/>
            <a:ext cx="4000500" cy="7620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106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9667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o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>
            <a:lvl1pPr>
              <a:defRPr lang="uk-UA" sz="4000" b="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11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59009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81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s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5173200" y="0"/>
            <a:ext cx="39600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 baseline="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9208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0717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 Layout (w/o log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312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0051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Layout with Picture blue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7156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Layout with Picture whit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17EB8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080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40704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5181600"/>
            <a:ext cx="9136380" cy="914400"/>
          </a:xfrm>
          <a:solidFill>
            <a:srgbClr val="017EB8"/>
          </a:solidFill>
        </p:spPr>
        <p:txBody>
          <a:bodyPr vert="horz" lIns="36000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07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columns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382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3200" y="4953000"/>
            <a:ext cx="1600200" cy="137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endParaRPr lang="uk-UA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34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75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616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9309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199298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677085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9" name="Picture 8" descr="GettyImages_9806489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85245"/>
            <a:ext cx="2058299" cy="1447800"/>
          </a:xfrm>
          <a:prstGeom prst="rect">
            <a:avLst/>
          </a:prstGeom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7606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A095-3B48-4441-9653-AF11D30D55D5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5/21/2024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5EB2-3C35-4F4B-BF3E-340B87E494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678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143" y="1233493"/>
            <a:ext cx="8621032" cy="4535482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34" indent="-228578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886" indent="-228578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40" indent="-228578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72144" y="343778"/>
            <a:ext cx="8674214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8597900" y="6404743"/>
            <a:ext cx="546100" cy="45008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5EB2-3C35-4F4B-BF3E-340B87E494C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52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800" y="2514600"/>
            <a:ext cx="1981200" cy="19812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077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6860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o logo)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6377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693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30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3186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7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468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1905000" y="6324600"/>
            <a:ext cx="30480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  <a:p>
            <a:endParaRPr lang="uk-U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76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  <p:sldLayoutId id="2147483847" r:id="rId18"/>
    <p:sldLayoutId id="2147483848" r:id="rId19"/>
    <p:sldLayoutId id="2147483849" r:id="rId20"/>
    <p:sldLayoutId id="2147483850" r:id="rId21"/>
    <p:sldLayoutId id="2147483851" r:id="rId22"/>
    <p:sldLayoutId id="2147483852" r:id="rId23"/>
    <p:sldLayoutId id="2147483853" r:id="rId24"/>
    <p:sldLayoutId id="2147483854" r:id="rId25"/>
  </p:sldLayoutIdLst>
  <p:hf hdr="0" dt="0"/>
  <p:txStyles>
    <p:titleStyle>
      <a:lvl1pPr algn="l" defTabSz="0" rtl="0" eaLnBrk="1" latinLnBrk="0" hangingPunct="1">
        <a:spcBef>
          <a:spcPct val="0"/>
        </a:spcBef>
        <a:buNone/>
        <a:defRPr lang="en-US" sz="4000" b="0" kern="1200" baseline="0" dirty="0" smtClean="0">
          <a:solidFill>
            <a:srgbClr val="017EB8"/>
          </a:solidFill>
          <a:latin typeface="Segoe UI" panose="020B0502040204020203" pitchFamily="34" charset="0"/>
          <a:ea typeface="Segoe UI" pitchFamily="34" charset="0"/>
          <a:cs typeface="Segoe UI" pitchFamily="34" charset="0"/>
        </a:defRPr>
      </a:lvl1pPr>
    </p:titleStyle>
    <p:bodyStyle>
      <a:lvl1pPr marL="266700" indent="-266700" algn="l" defTabSz="914400" rtl="0" eaLnBrk="1" latinLnBrk="0" hangingPunct="1">
        <a:spcBef>
          <a:spcPct val="20000"/>
        </a:spcBef>
        <a:buClr>
          <a:srgbClr val="017EB8"/>
        </a:buClr>
        <a:buFont typeface="Arial" panose="020B0604020202020204" pitchFamily="34" charset="0"/>
        <a:buChar char="•"/>
        <a:defRPr sz="3200" kern="1200" baseline="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28650" indent="-2857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800" kern="1200" baseline="0" dirty="0" smtClean="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71550" indent="-1714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4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73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0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859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40000" y="2700000"/>
            <a:ext cx="6480000" cy="1447800"/>
          </a:xfrm>
        </p:spPr>
        <p:txBody>
          <a:bodyPr>
            <a:normAutofit/>
          </a:bodyPr>
          <a:lstStyle/>
          <a:p>
            <a:r>
              <a:rPr lang="en-US" sz="5400" b="1" dirty="0"/>
              <a:t>JS5: Lesson #8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7A48C-1F51-7068-62F9-B35A7CA73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63381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Number, Boolean and String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Number type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Boolean type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String type</a:t>
            </a:r>
            <a:endParaRPr lang="uk-UA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4400" y="1905000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05551" y="1905000"/>
            <a:ext cx="329544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43894" y="1803172"/>
            <a:ext cx="609600" cy="533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  <a:endParaRPr lang="uk-UA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14400" y="2368034"/>
            <a:ext cx="70866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uk-UA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values: -1, 10, 3.14, Na</a:t>
            </a:r>
            <a:r>
              <a:rPr kumimoji="0" lang="en-US" altLang="uk-UA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Infinity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34528" y="3385099"/>
            <a:ext cx="218521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0467" y="3291681"/>
            <a:ext cx="609600" cy="533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  <a:endParaRPr lang="uk-UA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430792" y="3385099"/>
            <a:ext cx="357020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14400" y="3860906"/>
            <a:ext cx="70866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uk-UA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bollean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14400" y="4953668"/>
            <a:ext cx="249299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uk-UA" altLang="uk-UA" sz="2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282655" y="4953668"/>
            <a:ext cx="372409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uk-UA" altLang="uk-UA" sz="2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"text"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919898" y="5441381"/>
            <a:ext cx="708110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"", "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'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0222" y="4887853"/>
            <a:ext cx="609600" cy="533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  <a:endParaRPr lang="uk-UA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83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Null and Undefined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Null type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Undefined type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And </a:t>
            </a:r>
            <a:r>
              <a:rPr lang="en-US" sz="26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800" dirty="0"/>
              <a:t> type… but it will be reviewed in future :)</a:t>
            </a:r>
          </a:p>
          <a:p>
            <a:endParaRPr lang="uk-UA" sz="2800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914400" y="1998360"/>
            <a:ext cx="664797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914400" y="3505200"/>
            <a:ext cx="449353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created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uk-UA" altLang="uk-UA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uninitialized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99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Type casting</a:t>
            </a:r>
            <a:endParaRPr lang="uk-UA" altLang="en-US" dirty="0"/>
          </a:p>
        </p:txBody>
      </p:sp>
      <p:pic>
        <p:nvPicPr>
          <p:cNvPr id="4198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83167">
            <a:off x="2273300" y="2200276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Объект 2"/>
          <p:cNvSpPr txBox="1">
            <a:spLocks/>
          </p:cNvSpPr>
          <p:nvPr/>
        </p:nvSpPr>
        <p:spPr bwMode="auto">
          <a:xfrm>
            <a:off x="468313" y="1700213"/>
            <a:ext cx="8424862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buClrTx/>
              <a:buFont typeface="Wingdings" panose="05000000000000000000" pitchFamily="2" charset="2"/>
              <a:buNone/>
            </a:pPr>
            <a:r>
              <a:rPr lang="ru-RU" altLang="en-US" sz="2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altLang="en-US" sz="24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Compression</a:t>
            </a:r>
            <a:r>
              <a:rPr lang="ru-RU" altLang="en-US" sz="2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</a:t>
            </a:r>
            <a:r>
              <a:rPr lang="en-US" altLang="en-US" sz="2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24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Expanding</a:t>
            </a:r>
            <a:endParaRPr lang="en-US" altLang="en-US" sz="2400" b="1" dirty="0">
              <a:solidFill>
                <a:srgbClr val="404040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198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08275"/>
            <a:ext cx="38195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781300"/>
            <a:ext cx="38195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83167">
            <a:off x="6777037" y="2200276"/>
            <a:ext cx="29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492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Type casting</a:t>
            </a:r>
            <a:endParaRPr lang="uk-UA" altLang="en-US" dirty="0"/>
          </a:p>
        </p:txBody>
      </p:sp>
      <p:sp>
        <p:nvSpPr>
          <p:cNvPr id="60427" name="Content Placeholder 2"/>
          <p:cNvSpPr>
            <a:spLocks noGrp="1"/>
          </p:cNvSpPr>
          <p:nvPr>
            <p:ph idx="4294967295"/>
          </p:nvPr>
        </p:nvSpPr>
        <p:spPr>
          <a:xfrm>
            <a:off x="381000" y="1303159"/>
            <a:ext cx="8229600" cy="533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There are two types of casting:</a:t>
            </a:r>
          </a:p>
        </p:txBody>
      </p:sp>
      <p:sp>
        <p:nvSpPr>
          <p:cNvPr id="60430" name="Content Placeholder 2"/>
          <p:cNvSpPr>
            <a:spLocks noGrp="1"/>
          </p:cNvSpPr>
          <p:nvPr>
            <p:ph idx="4294967295"/>
          </p:nvPr>
        </p:nvSpPr>
        <p:spPr>
          <a:xfrm>
            <a:off x="1506059" y="2122308"/>
            <a:ext cx="1346200" cy="533400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US" alt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Implicit</a:t>
            </a:r>
          </a:p>
        </p:txBody>
      </p:sp>
      <p:sp>
        <p:nvSpPr>
          <p:cNvPr id="60431" name="Content Placeholder 2"/>
          <p:cNvSpPr>
            <a:spLocks noGrp="1"/>
          </p:cNvSpPr>
          <p:nvPr>
            <p:ph idx="4294967295"/>
          </p:nvPr>
        </p:nvSpPr>
        <p:spPr>
          <a:xfrm>
            <a:off x="5715389" y="2122308"/>
            <a:ext cx="1346200" cy="533400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US" alt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Explicit</a:t>
            </a:r>
          </a:p>
        </p:txBody>
      </p:sp>
      <p:sp>
        <p:nvSpPr>
          <p:cNvPr id="2" name="Rectangle 1"/>
          <p:cNvSpPr/>
          <p:nvPr/>
        </p:nvSpPr>
        <p:spPr>
          <a:xfrm>
            <a:off x="1347461" y="4871367"/>
            <a:ext cx="165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105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50946" y="4876959"/>
            <a:ext cx="147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15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78771" y="2982901"/>
            <a:ext cx="239681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'5'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37047" y="2985776"/>
            <a:ext cx="350288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'5'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885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Type casting</a:t>
            </a:r>
            <a:endParaRPr lang="uk-UA" altLang="en-US" dirty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Rules of typing casting:</a:t>
            </a:r>
            <a:endParaRPr lang="ru-RU" altLang="en-US" sz="2800" dirty="0"/>
          </a:p>
          <a:p>
            <a:pPr marL="0" indent="0" eaLnBrk="1" hangingPunct="1">
              <a:buFont typeface="Calibri" panose="020F0502020204030204" pitchFamily="34" charset="0"/>
              <a:buNone/>
            </a:pPr>
            <a:endParaRPr lang="ru-RU" altLang="en-US" sz="1800" dirty="0"/>
          </a:p>
          <a:p>
            <a:pPr lvl="1" eaLnBrk="1" hangingPunct="1">
              <a:buClr>
                <a:srgbClr val="0070C0"/>
              </a:buClr>
            </a:pPr>
            <a:r>
              <a:rPr lang="en-US" altLang="en-US" sz="2400" dirty="0"/>
              <a:t>All scalar types try to convert itself to largest scalar type: 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400" dirty="0"/>
              <a:t> to 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altLang="en-US" sz="2400" dirty="0"/>
              <a:t>, 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altLang="en-US" sz="2400" dirty="0"/>
              <a:t> to 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2400" dirty="0"/>
              <a:t>. </a:t>
            </a:r>
          </a:p>
          <a:p>
            <a:pPr lvl="1" eaLnBrk="1" hangingPunct="1">
              <a:buClr>
                <a:srgbClr val="0070C0"/>
              </a:buClr>
            </a:pPr>
            <a:r>
              <a:rPr lang="en-US" altLang="en-US" sz="2400" dirty="0"/>
              <a:t>If Boolean converted to 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2400" dirty="0"/>
              <a:t> it at first converted to 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altLang="en-US" sz="2400" dirty="0"/>
              <a:t> and after them 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altLang="en-US" sz="2400" dirty="0"/>
              <a:t> to 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2400" dirty="0"/>
              <a:t>.</a:t>
            </a:r>
          </a:p>
          <a:p>
            <a:pPr lvl="1" eaLnBrk="1" hangingPunct="1">
              <a:buClr>
                <a:srgbClr val="0070C0"/>
              </a:buClr>
            </a:pPr>
            <a:r>
              <a:rPr lang="en-US" altLang="en-US" sz="2400" dirty="0"/>
              <a:t>In mathematical operations (excluding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sz="2400" dirty="0"/>
              <a:t>) 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2400" dirty="0"/>
              <a:t> should be converted to 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altLang="en-US" sz="2400" dirty="0"/>
              <a:t>.</a:t>
            </a:r>
          </a:p>
          <a:p>
            <a:pPr lvl="1">
              <a:buClr>
                <a:srgbClr val="0070C0"/>
              </a:buClr>
            </a:pP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2400" dirty="0"/>
              <a:t> and 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altLang="en-US" sz="2400" dirty="0"/>
              <a:t> converted to 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2400" dirty="0"/>
              <a:t> as </a:t>
            </a:r>
            <a:r>
              <a:rPr lang="uk-UA" altLang="uk-UA" sz="2400" b="1" dirty="0">
                <a:solidFill>
                  <a:srgbClr val="008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lang="uk-UA" altLang="uk-UA" sz="2400" b="1" dirty="0" err="1">
                <a:solidFill>
                  <a:srgbClr val="008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</a:t>
            </a:r>
            <a:r>
              <a:rPr lang="uk-UA" altLang="uk-UA" sz="2400" b="1" dirty="0">
                <a:solidFill>
                  <a:srgbClr val="008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 </a:t>
            </a:r>
            <a:r>
              <a:rPr lang="en-US" altLang="en-US" sz="2400" dirty="0"/>
              <a:t>and </a:t>
            </a:r>
            <a:r>
              <a:rPr lang="uk-UA" altLang="uk-UA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uk-UA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undefinad</a:t>
            </a:r>
            <a:r>
              <a:rPr lang="uk-UA" altLang="uk-UA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/>
              <a:t>, and to 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altLang="en-US" sz="2400" dirty="0"/>
              <a:t> as a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400" dirty="0"/>
              <a:t> and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altLang="en-US" sz="24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Calibri" panose="020F0502020204030204" pitchFamily="34" charset="0"/>
              <a:buNone/>
            </a:pPr>
            <a:endParaRPr lang="uk-UA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2286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Program flow</a:t>
            </a:r>
            <a:endParaRPr lang="uk-UA" alt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447800"/>
            <a:ext cx="8610600" cy="47244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en-US" sz="2800" dirty="0"/>
              <a:t>Operators in a program processed in </a:t>
            </a:r>
            <a:r>
              <a:rPr lang="en-US" altLang="en-US" sz="2800" b="1" i="1" dirty="0"/>
              <a:t>linear order</a:t>
            </a:r>
            <a:r>
              <a:rPr lang="en-US" altLang="en-US" sz="2800" dirty="0"/>
              <a:t>: from </a:t>
            </a:r>
            <a:r>
              <a:rPr lang="en-US" altLang="en-US" sz="2800" b="1" i="1" dirty="0"/>
              <a:t>top</a:t>
            </a:r>
            <a:r>
              <a:rPr lang="en-US" altLang="en-US" sz="2800" dirty="0"/>
              <a:t> to </a:t>
            </a:r>
            <a:r>
              <a:rPr lang="en-US" altLang="en-US" sz="2800" b="1" i="1" dirty="0"/>
              <a:t>bottom</a:t>
            </a:r>
            <a:r>
              <a:rPr lang="en-US" altLang="en-US" sz="2800" dirty="0"/>
              <a:t> and from </a:t>
            </a:r>
            <a:r>
              <a:rPr lang="en-US" altLang="en-US" sz="2800" b="1" i="1" dirty="0"/>
              <a:t>left</a:t>
            </a:r>
            <a:r>
              <a:rPr lang="en-US" altLang="en-US" sz="2800" dirty="0"/>
              <a:t> to </a:t>
            </a:r>
            <a:r>
              <a:rPr lang="en-US" altLang="en-US" sz="2800" b="1" i="1" dirty="0"/>
              <a:t>right</a:t>
            </a:r>
            <a:r>
              <a:rPr lang="en-US" altLang="en-US" sz="2800" dirty="0"/>
              <a:t>.</a:t>
            </a:r>
          </a:p>
          <a:p>
            <a:pPr>
              <a:spcAft>
                <a:spcPts val="1200"/>
              </a:spcAft>
            </a:pPr>
            <a:r>
              <a:rPr lang="en-US" altLang="en-US" sz="2800" dirty="0"/>
              <a:t>Such sequence is called </a:t>
            </a:r>
            <a:r>
              <a:rPr lang="en-US" altLang="en-US" sz="2800" b="1" dirty="0"/>
              <a:t>Program flow</a:t>
            </a:r>
            <a:r>
              <a:rPr lang="en-US" altLang="en-US" sz="2800" dirty="0"/>
              <a:t>.</a:t>
            </a:r>
          </a:p>
          <a:p>
            <a:pPr>
              <a:spcAft>
                <a:spcPts val="1200"/>
              </a:spcAft>
            </a:pPr>
            <a:r>
              <a:rPr lang="en-US" altLang="en-US" sz="2800" dirty="0"/>
              <a:t>There are several methods intended to change standard flow.- </a:t>
            </a:r>
            <a:r>
              <a:rPr lang="en-US" altLang="en-US" sz="2800" dirty="0" err="1"/>
              <a:t>goto</a:t>
            </a:r>
            <a:endParaRPr lang="en-US" altLang="en-US" sz="2800" dirty="0"/>
          </a:p>
          <a:p>
            <a:pPr>
              <a:spcAft>
                <a:spcPts val="1200"/>
              </a:spcAft>
            </a:pPr>
            <a:r>
              <a:rPr lang="en-US" altLang="en-US" sz="2800" dirty="0"/>
              <a:t>JavaScript has </a:t>
            </a:r>
            <a:r>
              <a:rPr lang="en-US" altLang="en-US" sz="2800" b="1" i="1" dirty="0"/>
              <a:t>conditions</a:t>
            </a:r>
            <a:r>
              <a:rPr lang="en-US" altLang="en-US" sz="2800" dirty="0"/>
              <a:t>, </a:t>
            </a:r>
            <a:r>
              <a:rPr lang="en-US" altLang="en-US" sz="2800" b="1" i="1" dirty="0"/>
              <a:t>loops</a:t>
            </a:r>
            <a:r>
              <a:rPr lang="en-US" altLang="en-US" sz="2800" dirty="0"/>
              <a:t> and </a:t>
            </a:r>
            <a:r>
              <a:rPr lang="en-US" altLang="en-US" sz="2800" b="1" i="1" dirty="0"/>
              <a:t>switch</a:t>
            </a:r>
            <a:r>
              <a:rPr lang="en-US" altLang="en-US" sz="2800" i="1" dirty="0"/>
              <a:t> </a:t>
            </a:r>
            <a:r>
              <a:rPr lang="en-US" altLang="en-US" sz="2800" b="1" i="1" dirty="0"/>
              <a:t>statement</a:t>
            </a:r>
            <a:r>
              <a:rPr lang="en-US" altLang="en-US" sz="2800" dirty="0"/>
              <a:t>. 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3437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Conditions: </a:t>
            </a:r>
            <a:r>
              <a:rPr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endParaRPr lang="uk-UA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>
          <a:xfrm>
            <a:off x="304800" y="1194053"/>
            <a:ext cx="8610600" cy="1320547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Very often we have to choose most of algorithms have situation when </a:t>
            </a:r>
            <a:r>
              <a:rPr lang="en-US" altLang="en-US" sz="2400" b="1" i="1" dirty="0"/>
              <a:t>next step</a:t>
            </a:r>
            <a:r>
              <a:rPr lang="en-US" altLang="en-US" sz="2400" dirty="0"/>
              <a:t> related of </a:t>
            </a:r>
            <a:r>
              <a:rPr lang="en-US" altLang="en-US" sz="2400" b="1" i="1" dirty="0"/>
              <a:t>some conditions</a:t>
            </a:r>
            <a:r>
              <a:rPr lang="en-US" altLang="en-US" sz="2400" dirty="0"/>
              <a:t> depended on </a:t>
            </a:r>
            <a:r>
              <a:rPr lang="en-US" altLang="en-US" sz="2400" b="1" i="1" dirty="0"/>
              <a:t>previous steps</a:t>
            </a:r>
            <a:r>
              <a:rPr lang="en-US" altLang="en-US" sz="2400" dirty="0"/>
              <a:t>.</a:t>
            </a:r>
            <a:endParaRPr lang="uk-UA" altLang="en-US" sz="2600" dirty="0"/>
          </a:p>
        </p:txBody>
      </p:sp>
      <p:sp>
        <p:nvSpPr>
          <p:cNvPr id="2" name="Rectangle 1"/>
          <p:cNvSpPr/>
          <p:nvPr/>
        </p:nvSpPr>
        <p:spPr>
          <a:xfrm>
            <a:off x="4610100" y="3733800"/>
            <a:ext cx="3886200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4">
              <a:buFont typeface="Arial" panose="020B0604020202020204" pitchFamily="34" charset="0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true branch;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branch;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773987"/>
            <a:ext cx="3657600" cy="12926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4">
              <a:buFont typeface="Arial" panose="020B0604020202020204" pitchFamily="34" charset="0"/>
              <a:buNone/>
            </a:pPr>
            <a:r>
              <a:rPr lang="en-US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true branch;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200" y="4648200"/>
            <a:ext cx="609600" cy="65365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  <a:endParaRPr lang="uk-UA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912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Condition "if-else" examples</a:t>
            </a:r>
            <a:endParaRPr lang="uk-UA" alt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>
          <a:xfrm>
            <a:off x="310444" y="1784636"/>
            <a:ext cx="8610600" cy="609600"/>
          </a:xfrm>
        </p:spPr>
        <p:txBody>
          <a:bodyPr/>
          <a:lstStyle/>
          <a:p>
            <a:pPr marL="0" indent="0" eaLnBrk="1" hangingPunct="1">
              <a:buFont typeface="Calibri" panose="020F0502020204030204" pitchFamily="34" charset="0"/>
              <a:buNone/>
            </a:pPr>
            <a:r>
              <a:rPr lang="en-US" altLang="en-US" sz="2600" dirty="0">
                <a:latin typeface="Arial" panose="020B0604020202020204" pitchFamily="34" charset="0"/>
              </a:rPr>
              <a:t>Example #1:</a:t>
            </a:r>
            <a:r>
              <a:rPr lang="en-US" altLang="en-US" sz="2600" dirty="0"/>
              <a:t> </a:t>
            </a:r>
            <a:endParaRPr lang="uk-UA" altLang="en-US" sz="2500" dirty="0"/>
          </a:p>
        </p:txBody>
      </p:sp>
      <p:sp>
        <p:nvSpPr>
          <p:cNvPr id="24583" name="Content Placeholder 2"/>
          <p:cNvSpPr>
            <a:spLocks/>
          </p:cNvSpPr>
          <p:nvPr/>
        </p:nvSpPr>
        <p:spPr bwMode="auto">
          <a:xfrm>
            <a:off x="3505200" y="2286000"/>
            <a:ext cx="5105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lvl="4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FFFFFF"/>
                </a:solidFill>
                <a:latin typeface="Arial" panose="020B0604020202020204" pitchFamily="34" charset="0"/>
              </a:rPr>
              <a:t>function </a:t>
            </a:r>
            <a:r>
              <a:rPr lang="en-US" altLang="en-US" sz="2400">
                <a:solidFill>
                  <a:srgbClr val="FFFFFF"/>
                </a:solidFill>
                <a:latin typeface="Arial" panose="020B0604020202020204" pitchFamily="34" charset="0"/>
              </a:rPr>
              <a:t>discount (type) </a:t>
            </a:r>
            <a:r>
              <a:rPr lang="en-US" altLang="en-US" sz="2400" b="1">
                <a:solidFill>
                  <a:srgbClr val="FFFFFF"/>
                </a:solidFill>
                <a:latin typeface="Arial" panose="020B0604020202020204" pitchFamily="34" charset="0"/>
              </a:rPr>
              <a:t>{</a:t>
            </a:r>
          </a:p>
          <a:p>
            <a:pPr lvl="4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FFFFFF"/>
                </a:solidFill>
                <a:latin typeface="Arial" panose="020B0604020202020204" pitchFamily="34" charset="0"/>
              </a:rPr>
              <a:t>    if </a:t>
            </a:r>
            <a:r>
              <a:rPr lang="en-US" altLang="en-US" sz="2400">
                <a:solidFill>
                  <a:srgbClr val="FFFFFF"/>
                </a:solidFill>
                <a:latin typeface="Arial" panose="020B0604020202020204" pitchFamily="34" charset="0"/>
              </a:rPr>
              <a:t>(type === “silver”) </a:t>
            </a:r>
            <a:r>
              <a:rPr lang="en-US" altLang="en-US" sz="2400" b="1">
                <a:solidFill>
                  <a:srgbClr val="FFFFFF"/>
                </a:solidFill>
                <a:latin typeface="Arial" panose="020B0604020202020204" pitchFamily="34" charset="0"/>
              </a:rPr>
              <a:t>{</a:t>
            </a:r>
          </a:p>
          <a:p>
            <a:pPr lvl="4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FFFFFF"/>
                </a:solidFill>
                <a:latin typeface="Arial" panose="020B0604020202020204" pitchFamily="34" charset="0"/>
              </a:rPr>
              <a:t>        </a:t>
            </a:r>
            <a:r>
              <a:rPr lang="en-US" altLang="en-US" sz="2400">
                <a:solidFill>
                  <a:srgbClr val="FFFFFF"/>
                </a:solidFill>
                <a:latin typeface="Arial" panose="020B0604020202020204" pitchFamily="34" charset="0"/>
              </a:rPr>
              <a:t>price *= 0.9;</a:t>
            </a:r>
          </a:p>
          <a:p>
            <a:pPr lvl="4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FFFFFF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400" b="1">
                <a:solidFill>
                  <a:srgbClr val="FFFFFF"/>
                </a:solidFill>
                <a:latin typeface="Arial" panose="020B0604020202020204" pitchFamily="34" charset="0"/>
              </a:rPr>
              <a:t>}</a:t>
            </a:r>
          </a:p>
          <a:p>
            <a:pPr lvl="4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FFFFFF"/>
                </a:solidFill>
                <a:latin typeface="Arial" panose="020B0604020202020204" pitchFamily="34" charset="0"/>
              </a:rPr>
              <a:t>    if </a:t>
            </a:r>
            <a:r>
              <a:rPr lang="en-US" altLang="en-US" sz="2400">
                <a:solidFill>
                  <a:srgbClr val="FFFFFF"/>
                </a:solidFill>
                <a:latin typeface="Arial" panose="020B0604020202020204" pitchFamily="34" charset="0"/>
              </a:rPr>
              <a:t>(type === “gold”) </a:t>
            </a:r>
            <a:r>
              <a:rPr lang="en-US" altLang="en-US" sz="2400" b="1">
                <a:solidFill>
                  <a:srgbClr val="FFFFFF"/>
                </a:solidFill>
                <a:latin typeface="Arial" panose="020B0604020202020204" pitchFamily="34" charset="0"/>
              </a:rPr>
              <a:t>{</a:t>
            </a:r>
          </a:p>
          <a:p>
            <a:pPr lvl="4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FFFFFF"/>
                </a:solidFill>
                <a:latin typeface="Arial" panose="020B0604020202020204" pitchFamily="34" charset="0"/>
              </a:rPr>
              <a:t>        </a:t>
            </a:r>
            <a:r>
              <a:rPr lang="en-US" altLang="en-US" sz="2400">
                <a:solidFill>
                  <a:srgbClr val="FFFFFF"/>
                </a:solidFill>
                <a:latin typeface="Arial" panose="020B0604020202020204" pitchFamily="34" charset="0"/>
              </a:rPr>
              <a:t>price *= 0.85;</a:t>
            </a:r>
          </a:p>
          <a:p>
            <a:pPr lvl="4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FFFFFF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400" b="1">
                <a:solidFill>
                  <a:srgbClr val="FFFFFF"/>
                </a:solidFill>
                <a:latin typeface="Arial" panose="020B0604020202020204" pitchFamily="34" charset="0"/>
              </a:rPr>
              <a:t>}</a:t>
            </a:r>
          </a:p>
          <a:p>
            <a:pPr lvl="4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FFFFFF"/>
                </a:solidFill>
                <a:latin typeface="Arial" panose="020B0604020202020204" pitchFamily="34" charset="0"/>
              </a:rPr>
              <a:t>    return </a:t>
            </a:r>
            <a:r>
              <a:rPr lang="en-US" altLang="en-US" sz="2400">
                <a:solidFill>
                  <a:srgbClr val="FFFFFF"/>
                </a:solidFill>
                <a:latin typeface="Arial" panose="020B0604020202020204" pitchFamily="34" charset="0"/>
              </a:rPr>
              <a:t>price;</a:t>
            </a:r>
          </a:p>
          <a:p>
            <a:pPr lvl="4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FFFFFF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98522" y="4572000"/>
            <a:ext cx="4320413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underage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adult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98522" y="1986401"/>
            <a:ext cx="4320413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underage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adult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310444" y="4343400"/>
            <a:ext cx="8610600" cy="609600"/>
          </a:xfrm>
        </p:spPr>
        <p:txBody>
          <a:bodyPr/>
          <a:lstStyle/>
          <a:p>
            <a:pPr marL="0" indent="0" eaLnBrk="1" hangingPunct="1">
              <a:buFont typeface="Calibri" panose="020F0502020204030204" pitchFamily="34" charset="0"/>
              <a:buNone/>
            </a:pPr>
            <a:r>
              <a:rPr lang="en-US" altLang="en-US" sz="2600" dirty="0">
                <a:latin typeface="Arial" panose="020B0604020202020204" pitchFamily="34" charset="0"/>
              </a:rPr>
              <a:t>Example #2:</a:t>
            </a:r>
            <a:r>
              <a:rPr lang="en-US" altLang="en-US" sz="2600" dirty="0"/>
              <a:t> </a:t>
            </a:r>
            <a:endParaRPr lang="uk-UA" alt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1390546" y="1237565"/>
            <a:ext cx="64503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uk-UA" altLang="uk-UA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uk-UA" altLang="uk-UA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'Please 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5762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Conditions: </a:t>
            </a:r>
            <a:r>
              <a:rPr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?:</a:t>
            </a:r>
            <a:endParaRPr lang="uk-UA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>
          <a:xfrm>
            <a:off x="304800" y="1332129"/>
            <a:ext cx="8610600" cy="28956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en-US" sz="2800" dirty="0"/>
              <a:t>Sometimes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 sz="2800" dirty="0"/>
              <a:t> too bulky. </a:t>
            </a:r>
          </a:p>
          <a:p>
            <a:pPr>
              <a:spcAft>
                <a:spcPts val="1200"/>
              </a:spcAft>
            </a:pPr>
            <a:r>
              <a:rPr lang="en-US" altLang="en-US" sz="2800" dirty="0"/>
              <a:t>If we need to </a:t>
            </a:r>
            <a:r>
              <a:rPr lang="en-US" altLang="en-US" sz="2800" b="1" i="1" dirty="0"/>
              <a:t>initialize a variable </a:t>
            </a:r>
            <a:r>
              <a:rPr lang="en-US" altLang="en-US" sz="2800" dirty="0"/>
              <a:t>modifying it by simple conditions; or we need to </a:t>
            </a:r>
            <a:r>
              <a:rPr lang="en-US" altLang="en-US" sz="2800" b="1" i="1" dirty="0"/>
              <a:t>return a value</a:t>
            </a:r>
            <a:r>
              <a:rPr lang="en-US" altLang="en-US" sz="2800" dirty="0"/>
              <a:t> from function and this value is dependent on something, we can use ternary operator like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?:</a:t>
            </a:r>
            <a:endParaRPr lang="en-US" alt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762000" y="4227729"/>
            <a:ext cx="7467600" cy="892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4">
              <a:buFont typeface="Arial" panose="020B0604020202020204" pitchFamily="34" charset="0"/>
              <a:buNone/>
            </a:pPr>
            <a:r>
              <a:rPr lang="en-US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(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action 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: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 action</a:t>
            </a:r>
            <a:r>
              <a:rPr lang="en-US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23808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Condition "?</a:t>
            </a:r>
            <a:r>
              <a:rPr lang="uk-UA" altLang="en-US" dirty="0"/>
              <a:t> </a:t>
            </a:r>
            <a:r>
              <a:rPr altLang="en-US" dirty="0"/>
              <a:t>:" examples</a:t>
            </a:r>
            <a:endParaRPr lang="uk-UA" altLang="en-US" dirty="0"/>
          </a:p>
        </p:txBody>
      </p:sp>
      <p:sp>
        <p:nvSpPr>
          <p:cNvPr id="28682" name="Content Placeholder 2"/>
          <p:cNvSpPr>
            <a:spLocks/>
          </p:cNvSpPr>
          <p:nvPr/>
        </p:nvSpPr>
        <p:spPr bwMode="auto">
          <a:xfrm>
            <a:off x="2286000" y="4038600"/>
            <a:ext cx="6477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lvl="4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FFFFFF"/>
                </a:solidFill>
                <a:latin typeface="Arial" panose="020B0604020202020204" pitchFamily="34" charset="0"/>
              </a:rPr>
              <a:t>function </a:t>
            </a:r>
            <a:r>
              <a:rPr lang="en-US" altLang="en-US" sz="2400">
                <a:solidFill>
                  <a:srgbClr val="FFFFFF"/>
                </a:solidFill>
                <a:latin typeface="Arial" panose="020B0604020202020204" pitchFamily="34" charset="0"/>
              </a:rPr>
              <a:t>discount (type) </a:t>
            </a:r>
            <a:r>
              <a:rPr lang="en-US" altLang="en-US" sz="2400" b="1">
                <a:solidFill>
                  <a:srgbClr val="FFFFFF"/>
                </a:solidFill>
                <a:latin typeface="Arial" panose="020B0604020202020204" pitchFamily="34" charset="0"/>
              </a:rPr>
              <a:t>{</a:t>
            </a:r>
          </a:p>
          <a:p>
            <a:pPr lvl="4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FFFFFF"/>
                </a:solidFill>
                <a:latin typeface="Arial" panose="020B0604020202020204" pitchFamily="34" charset="0"/>
              </a:rPr>
              <a:t>    price *= (type === “silver”)</a:t>
            </a:r>
            <a:r>
              <a:rPr lang="en-US" altLang="en-US" sz="2400" b="1">
                <a:solidFill>
                  <a:srgbClr val="FFFFFF"/>
                </a:solidFill>
                <a:latin typeface="Arial" panose="020B0604020202020204" pitchFamily="34" charset="0"/>
              </a:rPr>
              <a:t>?</a:t>
            </a:r>
            <a:r>
              <a:rPr lang="en-US" altLang="en-US" sz="2400">
                <a:solidFill>
                  <a:srgbClr val="FFFFFF"/>
                </a:solidFill>
                <a:latin typeface="Arial" panose="020B0604020202020204" pitchFamily="34" charset="0"/>
              </a:rPr>
              <a:t> 0.9</a:t>
            </a:r>
            <a:r>
              <a:rPr lang="en-US" altLang="en-US" sz="2400" b="1">
                <a:solidFill>
                  <a:srgbClr val="FFFFFF"/>
                </a:solidFill>
                <a:latin typeface="Arial" panose="020B0604020202020204" pitchFamily="34" charset="0"/>
              </a:rPr>
              <a:t>:</a:t>
            </a:r>
            <a:r>
              <a:rPr lang="en-US" altLang="en-US" sz="2400">
                <a:solidFill>
                  <a:srgbClr val="FFFFFF"/>
                </a:solidFill>
                <a:latin typeface="Arial" panose="020B0604020202020204" pitchFamily="34" charset="0"/>
              </a:rPr>
              <a:t> 1;</a:t>
            </a:r>
          </a:p>
          <a:p>
            <a:pPr lvl="4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FFFFFF"/>
                </a:solidFill>
                <a:latin typeface="Arial" panose="020B0604020202020204" pitchFamily="34" charset="0"/>
              </a:rPr>
              <a:t>    price *= (type === “gold”)</a:t>
            </a:r>
            <a:r>
              <a:rPr lang="en-US" altLang="en-US" sz="2400" b="1">
                <a:solidFill>
                  <a:srgbClr val="FFFFFF"/>
                </a:solidFill>
                <a:latin typeface="Arial" panose="020B0604020202020204" pitchFamily="34" charset="0"/>
              </a:rPr>
              <a:t>?</a:t>
            </a:r>
            <a:r>
              <a:rPr lang="en-US" altLang="en-US" sz="2400">
                <a:solidFill>
                  <a:srgbClr val="FFFFFF"/>
                </a:solidFill>
                <a:latin typeface="Arial" panose="020B0604020202020204" pitchFamily="34" charset="0"/>
              </a:rPr>
              <a:t> 0.85</a:t>
            </a:r>
            <a:r>
              <a:rPr lang="en-US" altLang="en-US" sz="2400" b="1">
                <a:solidFill>
                  <a:srgbClr val="FFFFFF"/>
                </a:solidFill>
                <a:latin typeface="Arial" panose="020B0604020202020204" pitchFamily="34" charset="0"/>
              </a:rPr>
              <a:t>:</a:t>
            </a:r>
            <a:r>
              <a:rPr lang="en-US" altLang="en-US" sz="2400">
                <a:solidFill>
                  <a:srgbClr val="FFFFFF"/>
                </a:solidFill>
                <a:latin typeface="Arial" panose="020B0604020202020204" pitchFamily="34" charset="0"/>
              </a:rPr>
              <a:t> 1;</a:t>
            </a:r>
          </a:p>
          <a:p>
            <a:pPr lvl="4">
              <a:lnSpc>
                <a:spcPct val="50000"/>
              </a:lnSpc>
              <a:buFont typeface="Arial" panose="020B0604020202020204" pitchFamily="34" charset="0"/>
              <a:buNone/>
            </a:pPr>
            <a:endParaRPr lang="en-US" altLang="en-US" sz="24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lvl="4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FFFFFF"/>
                </a:solidFill>
                <a:latin typeface="Arial" panose="020B0604020202020204" pitchFamily="34" charset="0"/>
              </a:rPr>
              <a:t>    return price;</a:t>
            </a:r>
          </a:p>
          <a:p>
            <a:pPr lvl="4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FFFFFF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8683" name="Content Placeholder 2"/>
          <p:cNvSpPr>
            <a:spLocks/>
          </p:cNvSpPr>
          <p:nvPr/>
        </p:nvSpPr>
        <p:spPr bwMode="auto">
          <a:xfrm>
            <a:off x="5099143" y="3083825"/>
            <a:ext cx="3194144" cy="118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algn="just" eaLnBrk="1" hangingPunct="1">
              <a:buFont typeface="Calibri" panose="020F0502020204030204" pitchFamily="34" charset="0"/>
              <a:buNone/>
            </a:pPr>
            <a:r>
              <a:rPr lang="en-US" altLang="en-US" sz="2000" i="1" dirty="0"/>
              <a:t>We get a more compact</a:t>
            </a:r>
            <a:r>
              <a:rPr lang="uk-UA" altLang="en-US" sz="2000" i="1" dirty="0"/>
              <a:t> </a:t>
            </a:r>
            <a:r>
              <a:rPr lang="en-US" altLang="en-US" sz="2000" i="1" dirty="0"/>
              <a:t>but a less readable code. So be careful!</a:t>
            </a:r>
            <a:endParaRPr lang="uk-UA" altLang="en-US" sz="2000" i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05000" y="4558099"/>
            <a:ext cx="638828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'Please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underage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adult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'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2059675"/>
            <a:ext cx="4320413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underage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adult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089" y="1499843"/>
            <a:ext cx="64008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uk-UA" altLang="uk-UA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uk-UA" altLang="uk-UA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'Please 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7602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143000"/>
            <a:ext cx="8229600" cy="50292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Basic Information</a:t>
            </a:r>
          </a:p>
          <a:p>
            <a:r>
              <a:rPr lang="en-US" altLang="en-US" sz="2400" dirty="0"/>
              <a:t>How to include JS Code into HTML</a:t>
            </a:r>
          </a:p>
          <a:p>
            <a:r>
              <a:rPr lang="en-US" altLang="en-US" sz="2400" dirty="0"/>
              <a:t>Comments, Variables, Data Types</a:t>
            </a:r>
          </a:p>
          <a:p>
            <a:r>
              <a:rPr lang="en-US" altLang="en-US" sz="2400" dirty="0"/>
              <a:t>Program flow:</a:t>
            </a:r>
          </a:p>
          <a:p>
            <a:pPr marL="704850" lvl="1" indent="-34290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 sz="2000" dirty="0"/>
              <a:t> condition</a:t>
            </a:r>
          </a:p>
          <a:p>
            <a:pPr marL="704850" lvl="1" indent="-34290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000" dirty="0"/>
              <a:t> loop</a:t>
            </a:r>
          </a:p>
          <a:p>
            <a:pPr marL="704850" lvl="1" indent="-34290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000" dirty="0"/>
              <a:t> and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en-US" altLang="en-US" sz="2000" dirty="0"/>
              <a:t> loops</a:t>
            </a:r>
          </a:p>
          <a:p>
            <a:pPr marL="704850" lvl="1" indent="-34290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switch-case</a:t>
            </a:r>
            <a:r>
              <a:rPr lang="en-US" altLang="en-US" sz="2000" dirty="0"/>
              <a:t> statement</a:t>
            </a:r>
          </a:p>
          <a:p>
            <a:pPr marL="704850" lvl="1" indent="-34290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000" dirty="0"/>
              <a:t> and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000" dirty="0"/>
              <a:t> keywords</a:t>
            </a:r>
          </a:p>
          <a:p>
            <a:r>
              <a:rPr lang="en-US" altLang="en-US" sz="2400" dirty="0"/>
              <a:t>Functions in JS </a:t>
            </a:r>
          </a:p>
          <a:p>
            <a:r>
              <a:rPr lang="en-US" altLang="en-US" sz="2400" dirty="0"/>
              <a:t>Function Declaration and Expression</a:t>
            </a:r>
          </a:p>
          <a:p>
            <a:r>
              <a:rPr lang="en-US" altLang="en-US" sz="2400" dirty="0"/>
              <a:t>Callback and Anonymous functions</a:t>
            </a:r>
          </a:p>
          <a:p>
            <a:pPr marL="0" indent="0">
              <a:buNone/>
            </a:pPr>
            <a:endParaRPr lang="en-US" altLang="en-US" sz="2400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04526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Loops: </a:t>
            </a:r>
            <a:r>
              <a:rPr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uk-UA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219200"/>
            <a:ext cx="8610600" cy="2209800"/>
          </a:xfrm>
        </p:spPr>
        <p:txBody>
          <a:bodyPr/>
          <a:lstStyle/>
          <a:p>
            <a:r>
              <a:rPr lang="en-US" altLang="en-US" sz="2800" dirty="0"/>
              <a:t>Loops are used when algorithm requires </a:t>
            </a:r>
            <a:r>
              <a:rPr lang="en-US" altLang="en-US" sz="2800" b="1" i="1" dirty="0"/>
              <a:t>repeating</a:t>
            </a:r>
            <a:r>
              <a:rPr lang="en-US" altLang="en-US" sz="2800" dirty="0"/>
              <a:t> of statements.</a:t>
            </a:r>
          </a:p>
          <a:p>
            <a:r>
              <a:rPr lang="en-US" altLang="en-US" sz="2800" dirty="0"/>
              <a:t>First of them: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800" dirty="0"/>
              <a:t> – </a:t>
            </a:r>
            <a:r>
              <a:rPr lang="en-US" altLang="en-US" sz="2800" b="1" i="1" dirty="0"/>
              <a:t>loop with counter</a:t>
            </a:r>
            <a:endParaRPr lang="uk-UA" altLang="en-US" sz="2800" b="1" i="1" dirty="0"/>
          </a:p>
        </p:txBody>
      </p:sp>
      <p:sp>
        <p:nvSpPr>
          <p:cNvPr id="30728" name="Content Placeholder 2"/>
          <p:cNvSpPr>
            <a:spLocks/>
          </p:cNvSpPr>
          <p:nvPr/>
        </p:nvSpPr>
        <p:spPr bwMode="auto">
          <a:xfrm>
            <a:off x="304799" y="4902679"/>
            <a:ext cx="8502051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266700" indent="-2667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800" dirty="0"/>
              <a:t>One processing of loop’s body is called </a:t>
            </a:r>
            <a:r>
              <a:rPr lang="en-US" altLang="en-US" sz="2800" b="1" dirty="0"/>
              <a:t>iteration</a:t>
            </a:r>
            <a:r>
              <a:rPr lang="en-US" altLang="en-US" sz="2600" dirty="0"/>
              <a:t>.</a:t>
            </a:r>
            <a:endParaRPr lang="uk-UA" altLang="en-US" sz="2600" dirty="0"/>
          </a:p>
        </p:txBody>
      </p:sp>
      <p:sp>
        <p:nvSpPr>
          <p:cNvPr id="2" name="Rectangle 1"/>
          <p:cNvSpPr/>
          <p:nvPr/>
        </p:nvSpPr>
        <p:spPr>
          <a:xfrm>
            <a:off x="413349" y="3276600"/>
            <a:ext cx="8393502" cy="12464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4">
              <a:buFont typeface="Arial" panose="020B0604020202020204" pitchFamily="34" charset="0"/>
              <a:buNone/>
            </a:pPr>
            <a:r>
              <a:rPr lang="en-US" altLang="en-US" sz="25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en-US" sz="25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position</a:t>
            </a:r>
            <a:r>
              <a:rPr lang="en-US" altLang="en-US" sz="25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5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en-US" altLang="en-US" sz="25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5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en-US" sz="25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5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en-US" altLang="en-US" sz="25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5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5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5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5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 of loop;  </a:t>
            </a:r>
            <a:r>
              <a:rPr lang="en-US" altLang="en-US" sz="25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5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 be repeated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5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5002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Loop "for" examples</a:t>
            </a:r>
            <a:endParaRPr lang="uk-UA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310444" y="1039569"/>
            <a:ext cx="8610600" cy="609600"/>
          </a:xfrm>
        </p:spPr>
        <p:txBody>
          <a:bodyPr/>
          <a:lstStyle/>
          <a:p>
            <a:pPr marL="0" indent="0" eaLnBrk="1" hangingPunct="1">
              <a:buFont typeface="Calibri" panose="020F0502020204030204" pitchFamily="34" charset="0"/>
              <a:buNone/>
            </a:pPr>
            <a:r>
              <a:rPr lang="en-US" altLang="en-US" sz="2600" dirty="0">
                <a:latin typeface="Arial" panose="020B0604020202020204" pitchFamily="34" charset="0"/>
              </a:rPr>
              <a:t>Example #1:</a:t>
            </a:r>
            <a:r>
              <a:rPr lang="en-US" altLang="en-US" sz="2600" dirty="0"/>
              <a:t> </a:t>
            </a:r>
            <a:endParaRPr lang="uk-UA" altLang="en-US" sz="25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8025" y="1658604"/>
            <a:ext cx="721543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numberSqr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* '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= '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numberSqr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310444" y="3174527"/>
            <a:ext cx="8610600" cy="609600"/>
          </a:xfrm>
        </p:spPr>
        <p:txBody>
          <a:bodyPr/>
          <a:lstStyle/>
          <a:p>
            <a:pPr marL="0" indent="0" eaLnBrk="1" hangingPunct="1">
              <a:buFont typeface="Calibri" panose="020F0502020204030204" pitchFamily="34" charset="0"/>
              <a:buNone/>
            </a:pPr>
            <a:r>
              <a:rPr lang="en-US" altLang="en-US" sz="2600" dirty="0">
                <a:latin typeface="Arial" panose="020B0604020202020204" pitchFamily="34" charset="0"/>
              </a:rPr>
              <a:t>Example #2:</a:t>
            </a:r>
            <a:r>
              <a:rPr lang="en-US" altLang="en-US" sz="2600" dirty="0"/>
              <a:t> </a:t>
            </a:r>
            <a:endParaRPr lang="uk-UA" altLang="en-US" sz="25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985" y="3784127"/>
            <a:ext cx="625042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sumEvenNumbers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sumEvenNumbers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sumEvenNumbers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sumEvenNumbers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097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Loops: </a:t>
            </a:r>
            <a:r>
              <a:rPr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altLang="en-US" dirty="0"/>
              <a:t> and </a:t>
            </a:r>
            <a:r>
              <a:rPr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endParaRPr lang="uk-UA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4294967295"/>
          </p:nvPr>
        </p:nvSpPr>
        <p:spPr>
          <a:xfrm>
            <a:off x="304800" y="1270958"/>
            <a:ext cx="8610600" cy="609600"/>
          </a:xfrm>
        </p:spPr>
        <p:txBody>
          <a:bodyPr>
            <a:noAutofit/>
          </a:bodyPr>
          <a:lstStyle/>
          <a:p>
            <a:r>
              <a:rPr lang="en-US" altLang="en-US" sz="2600" dirty="0"/>
              <a:t>Two others types of loops: 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600" dirty="0"/>
              <a:t> and 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</a:p>
          <a:p>
            <a:pPr marL="0" indent="0" eaLnBrk="1" hangingPunct="1">
              <a:buFont typeface="Calibri" panose="020F0502020204030204" pitchFamily="34" charset="0"/>
              <a:buNone/>
            </a:pPr>
            <a:r>
              <a:rPr lang="en-US" altLang="en-US" sz="2600" dirty="0"/>
              <a:t> </a:t>
            </a:r>
            <a:endParaRPr lang="uk-UA" altLang="en-US" sz="2600" dirty="0"/>
          </a:p>
        </p:txBody>
      </p:sp>
      <p:sp>
        <p:nvSpPr>
          <p:cNvPr id="32780" name="Content Placeholder 2"/>
          <p:cNvSpPr>
            <a:spLocks/>
          </p:cNvSpPr>
          <p:nvPr/>
        </p:nvSpPr>
        <p:spPr bwMode="auto">
          <a:xfrm>
            <a:off x="304800" y="3657600"/>
            <a:ext cx="82677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266700" indent="-266700" algn="just"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main difference between these loops is the moment of condition calculation. </a:t>
            </a:r>
          </a:p>
          <a:p>
            <a:pPr marL="534988" lvl="1" indent="-268288" algn="just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n-US" alt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calculates condition, and if the result is </a:t>
            </a:r>
            <a:r>
              <a:rPr lang="en-US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does iteration. </a:t>
            </a:r>
          </a:p>
          <a:p>
            <a:pPr marL="534988" lvl="1" indent="-268288" algn="just"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initially does iteration and after that calculates a condition.</a:t>
            </a:r>
            <a:endParaRPr lang="uk-UA" alt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133599"/>
            <a:ext cx="35052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4">
              <a:buFont typeface="Arial" panose="020B0604020202020204" pitchFamily="34" charset="0"/>
              <a:buNone/>
            </a:pPr>
            <a:r>
              <a:rPr lang="en-US" altLang="en-US" sz="24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altLang="en-US" sz="24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en-US" sz="24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4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 of loop;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4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spc="-1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10100" y="2133599"/>
            <a:ext cx="36957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4">
              <a:buFont typeface="Arial" panose="020B0604020202020204" pitchFamily="34" charset="0"/>
              <a:buNone/>
            </a:pPr>
            <a:r>
              <a:rPr lang="en-US" altLang="en-US" sz="24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4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 of loop;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4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while (</a:t>
            </a:r>
            <a:r>
              <a:rPr lang="en-US" altLang="en-US" sz="24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en-US" sz="24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94606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altLang="en-US" dirty="0"/>
              <a:t>Loops "while" and "do-while" examples</a:t>
            </a:r>
            <a:endParaRPr lang="uk-UA" alt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>
          <a:xfrm>
            <a:off x="304799" y="1143000"/>
            <a:ext cx="8610600" cy="609600"/>
          </a:xfrm>
        </p:spPr>
        <p:txBody>
          <a:bodyPr/>
          <a:lstStyle/>
          <a:p>
            <a:pPr marL="0" indent="0" eaLnBrk="1" hangingPunct="1">
              <a:buFont typeface="Calibri" panose="020F0502020204030204" pitchFamily="34" charset="0"/>
              <a:buNone/>
            </a:pPr>
            <a:r>
              <a:rPr lang="en-US" altLang="en-US" sz="2600" dirty="0">
                <a:latin typeface="Arial" panose="020B0604020202020204" pitchFamily="34" charset="0"/>
              </a:rPr>
              <a:t>Example #1:</a:t>
            </a:r>
            <a:endParaRPr lang="uk-UA" altLang="en-US" sz="25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15955" y="1752600"/>
            <a:ext cx="6388287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prodNumbers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prodNumbers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randomNumber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prodNumbers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prodNumbers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randomNumber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prodNumbers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2017" y="4268063"/>
            <a:ext cx="8456161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!==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'q'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4294967295"/>
          </p:nvPr>
        </p:nvSpPr>
        <p:spPr>
          <a:xfrm>
            <a:off x="304799" y="3658463"/>
            <a:ext cx="8610600" cy="609600"/>
          </a:xfrm>
        </p:spPr>
        <p:txBody>
          <a:bodyPr/>
          <a:lstStyle/>
          <a:p>
            <a:pPr marL="0" indent="0" eaLnBrk="1" hangingPunct="1">
              <a:buFont typeface="Calibri" panose="020F0502020204030204" pitchFamily="34" charset="0"/>
              <a:buNone/>
            </a:pPr>
            <a:r>
              <a:rPr lang="en-US" altLang="en-US" sz="2600" dirty="0">
                <a:latin typeface="Arial" panose="020B0604020202020204" pitchFamily="34" charset="0"/>
              </a:rPr>
              <a:t>Example #2:</a:t>
            </a:r>
            <a:endParaRPr lang="uk-UA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298987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altLang="en-US" dirty="0"/>
              <a:t> and </a:t>
            </a:r>
            <a:r>
              <a:rPr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altLang="en-US" dirty="0"/>
              <a:t> keywords</a:t>
            </a:r>
            <a:endParaRPr lang="uk-UA" alt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>
          <a:xfrm>
            <a:off x="304800" y="1447800"/>
            <a:ext cx="8610600" cy="4724400"/>
          </a:xfrm>
        </p:spPr>
        <p:txBody>
          <a:bodyPr/>
          <a:lstStyle/>
          <a:p>
            <a:pPr algn="just">
              <a:spcAft>
                <a:spcPts val="600"/>
              </a:spcAft>
              <a:defRPr/>
            </a:pPr>
            <a:r>
              <a:rPr lang="en-US" altLang="en-US" sz="2800" dirty="0"/>
              <a:t>There are two keywords for </a:t>
            </a:r>
            <a:r>
              <a:rPr lang="en-US" altLang="en-US" sz="2800" b="1" i="1" dirty="0"/>
              <a:t>loops control </a:t>
            </a:r>
            <a:r>
              <a:rPr lang="en-US" altLang="en-US" sz="2800" dirty="0"/>
              <a:t>:</a:t>
            </a:r>
          </a:p>
          <a:p>
            <a:pPr lvl="1">
              <a:defRPr/>
            </a:pP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400" dirty="0"/>
              <a:t> – </a:t>
            </a:r>
            <a:r>
              <a:rPr lang="en-US" altLang="en-US" sz="2400" b="1" i="1" dirty="0"/>
              <a:t>aborts loop </a:t>
            </a:r>
            <a:r>
              <a:rPr lang="en-US" altLang="en-US" sz="2400" dirty="0"/>
              <a:t>and moves control to next statement after the loop;</a:t>
            </a:r>
          </a:p>
          <a:p>
            <a:pPr lvl="1">
              <a:defRPr/>
            </a:pP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400" dirty="0"/>
              <a:t> – </a:t>
            </a:r>
            <a:r>
              <a:rPr lang="en-US" altLang="en-US" sz="2400" b="1" i="1" dirty="0"/>
              <a:t>aborts current iteration</a:t>
            </a:r>
            <a:r>
              <a:rPr lang="en-US" altLang="en-US" sz="2400" dirty="0"/>
              <a:t> and immediately starts next iteration.</a:t>
            </a:r>
            <a:r>
              <a:rPr lang="uk-UA" altLang="en-US" sz="2400" dirty="0">
                <a:latin typeface="Arial" panose="020B0604020202020204" pitchFamily="34" charset="0"/>
              </a:rPr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sz="2800" dirty="0"/>
              <a:t>Try </a:t>
            </a:r>
            <a:r>
              <a:rPr lang="en-US" altLang="en-US" sz="2800" b="1" i="1" dirty="0"/>
              <a:t>not to use</a:t>
            </a:r>
            <a:r>
              <a:rPr lang="en-US" altLang="en-US" sz="2800" dirty="0"/>
              <a:t> this keywords. A good loop have one entering point, one condition and one exit.</a:t>
            </a:r>
          </a:p>
        </p:txBody>
      </p:sp>
    </p:spTree>
    <p:extLst>
      <p:ext uri="{BB962C8B-B14F-4D97-AF65-F5344CB8AC3E}">
        <p14:creationId xmlns:p14="http://schemas.microsoft.com/office/powerpoint/2010/main" val="3261282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"break" and "continue" examples </a:t>
            </a:r>
            <a:endParaRPr lang="uk-UA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8911" y="1524000"/>
            <a:ext cx="8456161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'q'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318911" y="914400"/>
            <a:ext cx="8610600" cy="609600"/>
          </a:xfrm>
        </p:spPr>
        <p:txBody>
          <a:bodyPr/>
          <a:lstStyle/>
          <a:p>
            <a:pPr marL="0" indent="0" eaLnBrk="1" hangingPunct="1">
              <a:buFont typeface="Calibri" panose="020F0502020204030204" pitchFamily="34" charset="0"/>
              <a:buNone/>
            </a:pPr>
            <a:r>
              <a:rPr lang="en-US" altLang="en-US" sz="2600" dirty="0">
                <a:latin typeface="Arial" panose="020B0604020202020204" pitchFamily="34" charset="0"/>
              </a:rPr>
              <a:t>Example #1:</a:t>
            </a:r>
            <a:endParaRPr lang="uk-UA" altLang="en-US" sz="25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4600" y="4016022"/>
            <a:ext cx="569899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sumEvenNumbers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sumEvenNumbers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sumEvenNumbers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sumEvenNumbers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318911" y="4038600"/>
            <a:ext cx="2348089" cy="609600"/>
          </a:xfrm>
        </p:spPr>
        <p:txBody>
          <a:bodyPr/>
          <a:lstStyle/>
          <a:p>
            <a:pPr marL="0" indent="0" eaLnBrk="1" hangingPunct="1">
              <a:buFont typeface="Calibri" panose="020F0502020204030204" pitchFamily="34" charset="0"/>
              <a:buNone/>
            </a:pPr>
            <a:r>
              <a:rPr lang="en-US" altLang="en-US" sz="2600" dirty="0">
                <a:latin typeface="Arial" panose="020B0604020202020204" pitchFamily="34" charset="0"/>
              </a:rPr>
              <a:t>Example #2:</a:t>
            </a:r>
            <a:endParaRPr lang="uk-UA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168602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The </a:t>
            </a:r>
            <a:r>
              <a:rPr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altLang="en-US" dirty="0"/>
              <a:t> statement</a:t>
            </a:r>
            <a:endParaRPr lang="uk-UA" alt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4294967295"/>
          </p:nvPr>
        </p:nvSpPr>
        <p:spPr>
          <a:xfrm>
            <a:off x="236151" y="1056780"/>
            <a:ext cx="8610600" cy="1190625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The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 sz="2800" dirty="0"/>
              <a:t> statement allows to select one of many blocks of code to be executed. If all options don’t fit, default statements will be processed</a:t>
            </a:r>
            <a:endParaRPr lang="uk-UA" alt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1683951" y="2895600"/>
            <a:ext cx="5715000" cy="2893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4">
              <a:buFont typeface="Arial" panose="020B0604020202020204" pitchFamily="34" charset="0"/>
              <a:buNone/>
            </a:pPr>
            <a:r>
              <a:rPr lang="en-US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(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break;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US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break;</a:t>
            </a:r>
          </a:p>
          <a:p>
            <a:pPr marL="0" lvl="4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default: 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4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4758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The "switch" statement example</a:t>
            </a:r>
            <a:endParaRPr lang="uk-UA" altLang="en-US" dirty="0"/>
          </a:p>
        </p:txBody>
      </p:sp>
      <p:sp>
        <p:nvSpPr>
          <p:cNvPr id="43011" name="Content Placeholder 2"/>
          <p:cNvSpPr>
            <a:spLocks/>
          </p:cNvSpPr>
          <p:nvPr/>
        </p:nvSpPr>
        <p:spPr bwMode="auto">
          <a:xfrm>
            <a:off x="304800" y="1447800"/>
            <a:ext cx="861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buFont typeface="Calibri" panose="020F0502020204030204" pitchFamily="34" charset="0"/>
              <a:buNone/>
            </a:pPr>
            <a:r>
              <a:rPr lang="en-US" altLang="en-US" sz="2600" dirty="0">
                <a:latin typeface="Arial" panose="020B0604020202020204" pitchFamily="34" charset="0"/>
              </a:rPr>
              <a:t>Example:</a:t>
            </a:r>
            <a:r>
              <a:rPr lang="en-US" altLang="en-US" sz="2600" dirty="0"/>
              <a:t> </a:t>
            </a:r>
            <a:endParaRPr lang="uk-UA" altLang="en-US" sz="2500" dirty="0"/>
          </a:p>
        </p:txBody>
      </p:sp>
      <p:sp>
        <p:nvSpPr>
          <p:cNvPr id="43012" name="Content Placeholder 2"/>
          <p:cNvSpPr>
            <a:spLocks/>
          </p:cNvSpPr>
          <p:nvPr/>
        </p:nvSpPr>
        <p:spPr bwMode="auto">
          <a:xfrm>
            <a:off x="381000" y="2286000"/>
            <a:ext cx="2209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algn="just" eaLnBrk="1" hangingPunct="1">
              <a:buFont typeface="Calibri" panose="020F0502020204030204" pitchFamily="34" charset="0"/>
              <a:buNone/>
            </a:pPr>
            <a:r>
              <a:rPr lang="en-US" altLang="en-US" sz="2000" i="1" dirty="0"/>
              <a:t>This switch looks for the word equivalent for a mark in the 5-point system.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78546" y="914400"/>
            <a:ext cx="5836854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excellent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good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satisfactorily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bad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wrong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48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Tasks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98" y="1143000"/>
            <a:ext cx="8229600" cy="4953000"/>
          </a:xfrm>
        </p:spPr>
        <p:txBody>
          <a:bodyPr>
            <a:noAutofit/>
          </a:bodyPr>
          <a:lstStyle/>
          <a:p>
            <a:r>
              <a:rPr lang="en-US" sz="2800" dirty="0"/>
              <a:t>Write the code that prints “</a:t>
            </a:r>
            <a:r>
              <a:rPr lang="en-US" sz="2800" b="1" dirty="0"/>
              <a:t>Hello JavaScript!</a:t>
            </a:r>
            <a:r>
              <a:rPr lang="en-US" sz="2800" dirty="0"/>
              <a:t>” in console</a:t>
            </a:r>
          </a:p>
          <a:p>
            <a:r>
              <a:rPr lang="en-US" sz="2800" dirty="0"/>
              <a:t>Define integer variables </a:t>
            </a:r>
            <a:r>
              <a:rPr lang="en-US" sz="2800" b="1" dirty="0"/>
              <a:t>a</a:t>
            </a:r>
            <a:r>
              <a:rPr lang="en-US" sz="2800" dirty="0"/>
              <a:t> and </a:t>
            </a:r>
            <a:r>
              <a:rPr lang="en-US" sz="2800" b="1" dirty="0"/>
              <a:t>b</a:t>
            </a:r>
            <a:r>
              <a:rPr lang="en-US" sz="2800" dirty="0"/>
              <a:t>. Calculate: </a:t>
            </a:r>
            <a:r>
              <a:rPr lang="en-US" sz="2800" b="1" dirty="0"/>
              <a:t>a + b</a:t>
            </a:r>
            <a:r>
              <a:rPr lang="en-US" sz="2800" dirty="0"/>
              <a:t>, </a:t>
            </a:r>
            <a:r>
              <a:rPr lang="en-US" sz="2800" b="1" dirty="0"/>
              <a:t>a - b</a:t>
            </a:r>
            <a:r>
              <a:rPr lang="en-US" sz="2800" dirty="0"/>
              <a:t>, </a:t>
            </a:r>
            <a:r>
              <a:rPr lang="en-US" sz="2800" b="1" dirty="0"/>
              <a:t>a * b</a:t>
            </a:r>
            <a:r>
              <a:rPr lang="en-US" sz="2800" dirty="0"/>
              <a:t>, </a:t>
            </a:r>
            <a:r>
              <a:rPr lang="en-US" sz="2800" b="1" dirty="0"/>
              <a:t>a / b</a:t>
            </a:r>
            <a:r>
              <a:rPr lang="en-US" sz="2800" dirty="0"/>
              <a:t>. Output obtained results in console.</a:t>
            </a:r>
          </a:p>
          <a:p>
            <a:r>
              <a:rPr lang="en-US" sz="2800" dirty="0"/>
              <a:t>Calculate the </a:t>
            </a:r>
            <a:r>
              <a:rPr lang="en-US" sz="2800" b="1" dirty="0"/>
              <a:t>perimeter</a:t>
            </a:r>
            <a:r>
              <a:rPr lang="en-US" sz="2800" dirty="0"/>
              <a:t> and </a:t>
            </a:r>
            <a:r>
              <a:rPr lang="en-US" sz="2800" b="1" dirty="0"/>
              <a:t>area</a:t>
            </a:r>
            <a:r>
              <a:rPr lang="en-US" sz="2800" dirty="0"/>
              <a:t> for circle by entering the </a:t>
            </a:r>
            <a:r>
              <a:rPr lang="en-US" sz="2800" b="1" dirty="0"/>
              <a:t>radius</a:t>
            </a:r>
            <a:r>
              <a:rPr lang="en-US" sz="2800" dirty="0"/>
              <a:t>. Output obtained results in console.</a:t>
            </a:r>
          </a:p>
          <a:p>
            <a:r>
              <a:rPr lang="en-US" sz="2800" dirty="0"/>
              <a:t>Define integer variable </a:t>
            </a:r>
            <a:r>
              <a:rPr lang="en-US" sz="2800" b="1" dirty="0"/>
              <a:t>m</a:t>
            </a:r>
            <a:r>
              <a:rPr lang="en-US" sz="2800" dirty="0"/>
              <a:t> and set the value of variable </a:t>
            </a:r>
            <a:r>
              <a:rPr lang="en-US" sz="2800" b="1" dirty="0"/>
              <a:t>n</a:t>
            </a:r>
            <a:r>
              <a:rPr lang="en-US" sz="2800" dirty="0"/>
              <a:t> is </a:t>
            </a:r>
            <a:r>
              <a:rPr lang="en-US" sz="2800" b="1" dirty="0"/>
              <a:t>1</a:t>
            </a:r>
            <a:r>
              <a:rPr lang="en-US" sz="2800" dirty="0"/>
              <a:t> when </a:t>
            </a:r>
            <a:r>
              <a:rPr lang="en-US" sz="2800" b="1" dirty="0"/>
              <a:t>m</a:t>
            </a:r>
            <a:r>
              <a:rPr lang="en-US" sz="2800" dirty="0"/>
              <a:t> is larger than </a:t>
            </a:r>
            <a:r>
              <a:rPr lang="en-US" sz="2800" b="1" dirty="0"/>
              <a:t>0</a:t>
            </a:r>
            <a:r>
              <a:rPr lang="en-US" sz="2800" dirty="0"/>
              <a:t>, </a:t>
            </a:r>
            <a:r>
              <a:rPr lang="en-US" sz="2800" b="1" dirty="0"/>
              <a:t>0</a:t>
            </a:r>
            <a:r>
              <a:rPr lang="en-US" sz="2800" dirty="0"/>
              <a:t> when </a:t>
            </a:r>
            <a:r>
              <a:rPr lang="en-US" sz="2800" b="1" dirty="0"/>
              <a:t>m</a:t>
            </a:r>
            <a:r>
              <a:rPr lang="en-US" sz="2800" dirty="0"/>
              <a:t> is </a:t>
            </a:r>
            <a:r>
              <a:rPr lang="en-US" sz="2800" b="1" dirty="0"/>
              <a:t>0</a:t>
            </a:r>
            <a:r>
              <a:rPr lang="en-US" sz="2800" dirty="0"/>
              <a:t> and </a:t>
            </a:r>
            <a:r>
              <a:rPr lang="en-US" sz="2800" b="1" dirty="0"/>
              <a:t>-1</a:t>
            </a:r>
            <a:r>
              <a:rPr lang="en-US" sz="2800" dirty="0"/>
              <a:t> when </a:t>
            </a:r>
            <a:r>
              <a:rPr lang="en-US" sz="2800" b="1" dirty="0"/>
              <a:t>m</a:t>
            </a:r>
            <a:r>
              <a:rPr lang="en-US" sz="2800" dirty="0"/>
              <a:t> is less than </a:t>
            </a:r>
            <a:r>
              <a:rPr lang="en-US" sz="2800" b="1" dirty="0"/>
              <a:t>0</a:t>
            </a:r>
            <a:r>
              <a:rPr lang="en-US" sz="2800" dirty="0"/>
              <a:t>.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482497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Functions</a:t>
            </a:r>
            <a:endParaRPr lang="uk-UA" alt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724400"/>
          </a:xfrm>
        </p:spPr>
        <p:txBody>
          <a:bodyPr/>
          <a:lstStyle/>
          <a:p>
            <a:pPr eaLnBrk="1" hangingPunct="1"/>
            <a:r>
              <a:rPr lang="en-US" altLang="en-US" dirty="0"/>
              <a:t>In mathematics:</a:t>
            </a:r>
          </a:p>
          <a:p>
            <a:pPr marL="0" indent="0" eaLnBrk="1" hangingPunct="1">
              <a:buFont typeface="Calibri" panose="020F0502020204030204" pitchFamily="34" charset="0"/>
              <a:buNone/>
            </a:pPr>
            <a:endParaRPr lang="en-US" altLang="en-US" b="1" dirty="0"/>
          </a:p>
          <a:p>
            <a:pPr marL="0" indent="0" eaLnBrk="1" hangingPunct="1">
              <a:buFont typeface="Calibri" panose="020F0502020204030204" pitchFamily="34" charset="0"/>
              <a:buNone/>
            </a:pPr>
            <a:endParaRPr lang="en-US" altLang="en-US" b="1" dirty="0"/>
          </a:p>
          <a:p>
            <a:pPr marL="0" indent="0" eaLnBrk="1" hangingPunct="1">
              <a:buFont typeface="Calibri" panose="020F0502020204030204" pitchFamily="34" charset="0"/>
              <a:buNone/>
            </a:pPr>
            <a:endParaRPr lang="en-US" altLang="en-US" b="1" dirty="0"/>
          </a:p>
          <a:p>
            <a:r>
              <a:rPr lang="en-US" altLang="en-US" dirty="0"/>
              <a:t>In classical programming</a:t>
            </a:r>
            <a:endParaRPr lang="en-US" altLang="en-US" sz="2600" dirty="0"/>
          </a:p>
          <a:p>
            <a:pPr marL="0" indent="0" eaLnBrk="1" hangingPunct="1">
              <a:buFont typeface="Calibri" panose="020F0502020204030204" pitchFamily="34" charset="0"/>
              <a:buNone/>
            </a:pPr>
            <a:endParaRPr lang="en-US" altLang="en-US" sz="2600" dirty="0"/>
          </a:p>
        </p:txBody>
      </p:sp>
      <p:sp>
        <p:nvSpPr>
          <p:cNvPr id="20485" name="Content Placeholder 2"/>
          <p:cNvSpPr>
            <a:spLocks/>
          </p:cNvSpPr>
          <p:nvPr/>
        </p:nvSpPr>
        <p:spPr bwMode="auto">
          <a:xfrm>
            <a:off x="533400" y="21336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buFont typeface="Calibri" panose="020F0502020204030204" pitchFamily="34" charset="0"/>
              <a:buNone/>
            </a:pPr>
            <a:r>
              <a:rPr lang="en-US" altLang="en-US" sz="2600" b="1" dirty="0"/>
              <a:t>Function</a:t>
            </a:r>
            <a:r>
              <a:rPr lang="en-US" altLang="en-US" sz="2600" dirty="0"/>
              <a:t> is a relation between a set of inputs and a set of permissible outputs. </a:t>
            </a:r>
            <a:endParaRPr lang="uk-UA" altLang="en-US" sz="2500" dirty="0"/>
          </a:p>
        </p:txBody>
      </p:sp>
      <p:sp>
        <p:nvSpPr>
          <p:cNvPr id="20491" name="Content Placeholder 2"/>
          <p:cNvSpPr>
            <a:spLocks/>
          </p:cNvSpPr>
          <p:nvPr/>
        </p:nvSpPr>
        <p:spPr bwMode="auto">
          <a:xfrm>
            <a:off x="4175125" y="3048000"/>
            <a:ext cx="3063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lvl="4">
              <a:buFont typeface="Arial" panose="020B0604020202020204" pitchFamily="34" charset="0"/>
              <a:buNone/>
            </a:pPr>
            <a:r>
              <a:rPr lang="en-US" altLang="en-US" sz="2800" b="1" i="1" dirty="0">
                <a:solidFill>
                  <a:srgbClr val="FFFFFF"/>
                </a:solidFill>
              </a:rPr>
              <a:t>y = f(x)</a:t>
            </a:r>
          </a:p>
        </p:txBody>
      </p:sp>
      <p:sp>
        <p:nvSpPr>
          <p:cNvPr id="20492" name="Content Placeholder 2"/>
          <p:cNvSpPr>
            <a:spLocks/>
          </p:cNvSpPr>
          <p:nvPr/>
        </p:nvSpPr>
        <p:spPr bwMode="auto">
          <a:xfrm>
            <a:off x="609600" y="4343400"/>
            <a:ext cx="861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eaLnBrk="1" hangingPunct="1">
              <a:buFont typeface="Calibri" panose="020F0502020204030204" pitchFamily="34" charset="0"/>
              <a:buNone/>
            </a:pPr>
            <a:r>
              <a:rPr lang="en-US" altLang="en-US" sz="2600" b="1" dirty="0"/>
              <a:t>Function</a:t>
            </a:r>
            <a:r>
              <a:rPr lang="en-US" altLang="en-US" sz="2600" dirty="0"/>
              <a:t> </a:t>
            </a:r>
            <a:r>
              <a:rPr lang="en-US" altLang="en-US" sz="2600" dirty="0">
                <a:latin typeface="Arial" panose="020B0604020202020204" pitchFamily="34" charset="0"/>
              </a:rPr>
              <a:t>i</a:t>
            </a:r>
            <a:r>
              <a:rPr lang="en-US" altLang="en-US" sz="2600" dirty="0"/>
              <a:t>s a </a:t>
            </a:r>
            <a:r>
              <a:rPr lang="en-US" altLang="en-US" sz="2600" b="1" i="1" dirty="0"/>
              <a:t>named part</a:t>
            </a:r>
            <a:r>
              <a:rPr lang="en-US" altLang="en-US" sz="2600" dirty="0"/>
              <a:t> of a code </a:t>
            </a:r>
            <a:r>
              <a:rPr lang="en-US" altLang="en-US" sz="2800" dirty="0"/>
              <a:t>that performs a distinct service</a:t>
            </a:r>
            <a:r>
              <a:rPr lang="en-US" altLang="en-US" sz="2600" dirty="0"/>
              <a:t>. </a:t>
            </a:r>
          </a:p>
        </p:txBody>
      </p:sp>
      <p:sp>
        <p:nvSpPr>
          <p:cNvPr id="2" name="Rectangle 1"/>
          <p:cNvSpPr/>
          <p:nvPr/>
        </p:nvSpPr>
        <p:spPr>
          <a:xfrm>
            <a:off x="5242346" y="2910316"/>
            <a:ext cx="182781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4" algn="ctr">
              <a:buFont typeface="Arial" panose="020B0604020202020204" pitchFamily="34" charset="0"/>
              <a:buNone/>
            </a:pPr>
            <a:r>
              <a:rPr lang="en-US" alt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y  =  f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171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228600" y="152400"/>
            <a:ext cx="8229600" cy="914400"/>
          </a:xfrm>
        </p:spPr>
        <p:txBody>
          <a:bodyPr/>
          <a:lstStyle/>
          <a:p>
            <a:pPr eaLnBrk="1" hangingPunct="1"/>
            <a:r>
              <a:rPr altLang="en-US" dirty="0"/>
              <a:t>Basic information</a:t>
            </a:r>
            <a:endParaRPr lang="uk-UA" alt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en-US" sz="2600" b="1" dirty="0"/>
              <a:t>JavaScript </a:t>
            </a:r>
            <a:r>
              <a:rPr lang="en-US" altLang="en-US" sz="2600" dirty="0"/>
              <a:t>- dynamic computer programming language.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en-US" sz="2500" dirty="0"/>
              <a:t>It is most commonly used as part of </a:t>
            </a:r>
            <a:r>
              <a:rPr lang="en-US" altLang="en-US" sz="2500" b="1" dirty="0"/>
              <a:t>web browsers</a:t>
            </a:r>
            <a:r>
              <a:rPr lang="en-US" altLang="en-US" sz="2500" dirty="0"/>
              <a:t>, whose implementations allow </a:t>
            </a:r>
            <a:r>
              <a:rPr lang="en-US" altLang="en-US" sz="2500" b="1" dirty="0"/>
              <a:t>client-side</a:t>
            </a:r>
            <a:r>
              <a:rPr lang="en-US" altLang="en-US" sz="2500" dirty="0"/>
              <a:t> to interact with the user, control the browser and asynchronously communicate with server-side.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en-US" sz="2400" dirty="0"/>
              <a:t>JavaScript syntax was influenced by </a:t>
            </a:r>
            <a:r>
              <a:rPr lang="en-US" altLang="en-US" sz="2400" b="1" dirty="0"/>
              <a:t>C</a:t>
            </a:r>
            <a:r>
              <a:rPr lang="en-US" altLang="en-US" sz="2400" dirty="0"/>
              <a:t>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en-US" sz="2400" b="1" dirty="0"/>
              <a:t>JS</a:t>
            </a:r>
            <a:r>
              <a:rPr lang="en-US" altLang="en-US" sz="2400" dirty="0"/>
              <a:t> supported object-oriented, imperative and functional programming styles.</a:t>
            </a: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None/>
            </a:pPr>
            <a:endParaRPr lang="uk-UA" altLang="en-US" sz="2500" dirty="0"/>
          </a:p>
        </p:txBody>
      </p:sp>
    </p:spTree>
    <p:extLst>
      <p:ext uri="{BB962C8B-B14F-4D97-AF65-F5344CB8AC3E}">
        <p14:creationId xmlns:p14="http://schemas.microsoft.com/office/powerpoint/2010/main" val="604679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Problem</a:t>
            </a:r>
            <a:endParaRPr lang="uk-UA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95400" y="1252954"/>
            <a:ext cx="6825155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6195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*= 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uk-UA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*= 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54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 Declaration</a:t>
            </a:r>
            <a:endParaRPr lang="uk-UA" altLang="en-US" dirty="0"/>
          </a:p>
        </p:txBody>
      </p:sp>
      <p:sp>
        <p:nvSpPr>
          <p:cNvPr id="36872" name="Content Placeholder 2"/>
          <p:cNvSpPr>
            <a:spLocks/>
          </p:cNvSpPr>
          <p:nvPr/>
        </p:nvSpPr>
        <p:spPr bwMode="auto">
          <a:xfrm>
            <a:off x="381000" y="1143000"/>
            <a:ext cx="8305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457200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800" dirty="0"/>
              <a:t>Functions allow you </a:t>
            </a:r>
            <a:r>
              <a:rPr lang="en-US" altLang="en-US" sz="2800" b="1" i="1" dirty="0"/>
              <a:t>group together</a:t>
            </a:r>
            <a:r>
              <a:rPr lang="en-US" altLang="en-US" sz="2800" dirty="0"/>
              <a:t> some code, give this code a </a:t>
            </a:r>
            <a:r>
              <a:rPr lang="en-US" altLang="en-US" sz="2800" b="1" i="1" dirty="0"/>
              <a:t>name</a:t>
            </a:r>
            <a:r>
              <a:rPr lang="en-US" altLang="en-US" sz="2800" dirty="0"/>
              <a:t>, and reuse it later, addressing it by name.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endParaRPr lang="en-US" altLang="en-US" sz="2400" dirty="0"/>
          </a:p>
          <a:p>
            <a:pPr marL="342900" indent="-342900" eaLnBrk="1" hangingPunct="1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en-US" sz="2400" dirty="0"/>
          </a:p>
          <a:p>
            <a:pPr marL="342900" indent="-342900" eaLnBrk="1" hangingPunct="1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en-US" sz="2400" dirty="0"/>
          </a:p>
          <a:p>
            <a:pPr marL="342900" indent="-342900" eaLnBrk="1" hangingPunct="1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en-US" sz="2400" dirty="0"/>
          </a:p>
          <a:p>
            <a:pPr marL="971550" lvl="1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en-US" sz="2400" dirty="0"/>
          </a:p>
          <a:p>
            <a:pPr marL="971550" lvl="1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you can return </a:t>
            </a:r>
            <a:r>
              <a:rPr lang="en-US" altLang="en-US" sz="2400" b="1" i="1" dirty="0"/>
              <a:t>one</a:t>
            </a:r>
            <a:r>
              <a:rPr lang="en-US" altLang="en-US" sz="2400" dirty="0"/>
              <a:t> value only</a:t>
            </a:r>
          </a:p>
          <a:p>
            <a:pPr marL="971550" lvl="1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return always </a:t>
            </a:r>
            <a:r>
              <a:rPr lang="en-US" altLang="en-US" sz="2400" b="1" i="1" dirty="0"/>
              <a:t>interrupts</a:t>
            </a:r>
            <a:r>
              <a:rPr lang="en-US" altLang="en-US" sz="2400" dirty="0"/>
              <a:t> the execution. </a:t>
            </a:r>
          </a:p>
          <a:p>
            <a:pPr marL="971550" lvl="1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place your return at the </a:t>
            </a:r>
            <a:r>
              <a:rPr lang="en-US" altLang="en-US" sz="2400" b="1" i="1" dirty="0"/>
              <a:t>end</a:t>
            </a:r>
            <a:r>
              <a:rPr lang="en-US" altLang="en-US" sz="2400" dirty="0"/>
              <a:t> of a function</a:t>
            </a:r>
            <a:endParaRPr lang="uk-UA" alt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401200" y="2667000"/>
            <a:ext cx="4265400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4">
              <a:buFont typeface="Arial" panose="020B0604020202020204" pitchFamily="34" charset="0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 {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 + b;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865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Function example</a:t>
            </a:r>
            <a:endParaRPr lang="uk-UA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22018" y="1559321"/>
            <a:ext cx="5147563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result1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result1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result2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81000" y="1143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lang="en-US" sz="2800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lang="en-US" sz="24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lang="en-US" sz="20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109697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altLang="en-US" dirty="0"/>
              <a:t>Function Declaration </a:t>
            </a:r>
            <a:r>
              <a:rPr altLang="en-US" dirty="0">
                <a:latin typeface="Arial" panose="020B0604020202020204" pitchFamily="34" charset="0"/>
              </a:rPr>
              <a:t>and Expression</a:t>
            </a:r>
            <a:endParaRPr lang="uk-UA" altLang="en-US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6100" y="990600"/>
            <a:ext cx="806070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important concept is that functions are </a:t>
            </a:r>
            <a:r>
              <a:rPr lang="en-US" alt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r>
              <a:rPr lang="en-US" alt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means that the following </a:t>
            </a:r>
            <a:r>
              <a:rPr lang="en-US" alt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two ways</a:t>
            </a:r>
            <a:r>
              <a:rPr lang="en-US" alt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define a function:</a:t>
            </a: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Function </a:t>
            </a:r>
            <a:r>
              <a:rPr lang="en-US" altLang="en-US" sz="2600" b="1" i="1" dirty="0">
                <a:latin typeface="Segoe UI" panose="020B0502040204020203" pitchFamily="34" charset="0"/>
                <a:cs typeface="Segoe UI" panose="020B0502040204020203" pitchFamily="34" charset="0"/>
              </a:rPr>
              <a:t>declaration</a:t>
            </a:r>
          </a:p>
          <a:p>
            <a:pPr lvl="1">
              <a:buClr>
                <a:srgbClr val="0070C0"/>
              </a:buClr>
            </a:pPr>
            <a:endParaRPr lang="en-US" alt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rgbClr val="0070C0"/>
              </a:buClr>
            </a:pPr>
            <a:endParaRPr lang="en-US" alt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rgbClr val="0070C0"/>
              </a:buClr>
            </a:pPr>
            <a:endParaRPr lang="en-US" alt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rgbClr val="0070C0"/>
              </a:buClr>
            </a:pPr>
            <a:endParaRPr lang="en-US" alt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Function </a:t>
            </a:r>
            <a:r>
              <a:rPr lang="en-US" altLang="en-US" sz="2600" b="1" i="1" dirty="0">
                <a:latin typeface="Segoe UI" panose="020B0502040204020203" pitchFamily="34" charset="0"/>
                <a:cs typeface="Segoe UI" panose="020B0502040204020203" pitchFamily="34" charset="0"/>
              </a:rPr>
              <a:t>expression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596725" y="2983453"/>
            <a:ext cx="349695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4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body;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9200" y="5052506"/>
            <a:ext cx="45720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4">
              <a:buFont typeface="Arial" panose="020B0604020202020204" pitchFamily="34" charset="0"/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body;</a:t>
            </a:r>
          </a:p>
          <a:p>
            <a:pPr marL="0" lvl="4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952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Additional Facts About Functions</a:t>
            </a:r>
            <a:endParaRPr lang="uk-UA" altLang="en-US" dirty="0"/>
          </a:p>
        </p:txBody>
      </p:sp>
      <p:sp>
        <p:nvSpPr>
          <p:cNvPr id="6144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447800"/>
            <a:ext cx="8458200" cy="472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 function </a:t>
            </a:r>
            <a:r>
              <a:rPr lang="en-US" altLang="en-US" sz="2800" b="1" i="1" dirty="0"/>
              <a:t>always returns a value</a:t>
            </a:r>
            <a:r>
              <a:rPr lang="en-US" altLang="en-US" sz="2800" dirty="0"/>
              <a:t> (if it doesn't return value explicitly, it implicitly returns the value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altLang="en-US" sz="2800" dirty="0"/>
              <a:t>).</a:t>
            </a:r>
          </a:p>
          <a:p>
            <a:r>
              <a:rPr lang="en-US" altLang="en-US" sz="2800" dirty="0"/>
              <a:t>Functions in JavaScript are </a:t>
            </a:r>
            <a:r>
              <a:rPr lang="en-US" altLang="en-US" sz="2800" b="1" i="1" dirty="0"/>
              <a:t>Objects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As a result, functions are </a:t>
            </a:r>
            <a:r>
              <a:rPr lang="en-US" altLang="en-US" sz="2800" b="1" i="1" dirty="0"/>
              <a:t>accessible by reference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Function can be used </a:t>
            </a:r>
            <a:r>
              <a:rPr lang="en-US" altLang="en-US" sz="2800" b="1" i="1" dirty="0"/>
              <a:t>as a parameter</a:t>
            </a:r>
            <a:r>
              <a:rPr lang="en-US" altLang="en-US" sz="2800" dirty="0"/>
              <a:t> in other function.</a:t>
            </a:r>
          </a:p>
          <a:p>
            <a:r>
              <a:rPr lang="en-US" altLang="en-US" sz="2800" dirty="0"/>
              <a:t>References to functions can be </a:t>
            </a:r>
            <a:r>
              <a:rPr lang="en-US" altLang="en-US" sz="2800" b="1" i="1" dirty="0"/>
              <a:t>saved</a:t>
            </a:r>
            <a:r>
              <a:rPr lang="en-US" altLang="en-US" sz="2800" dirty="0"/>
              <a:t> in any other variable.</a:t>
            </a:r>
            <a:endParaRPr lang="uk-UA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5172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Callback, Anonymous functions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98" y="1143000"/>
            <a:ext cx="8229600" cy="4678363"/>
          </a:xfrm>
        </p:spPr>
        <p:txBody>
          <a:bodyPr/>
          <a:lstStyle/>
          <a:p>
            <a:r>
              <a:rPr lang="en-US" sz="2800" dirty="0"/>
              <a:t>When you </a:t>
            </a:r>
            <a:r>
              <a:rPr lang="en-US" sz="2800" b="1" i="1" dirty="0"/>
              <a:t>pass</a:t>
            </a:r>
            <a:r>
              <a:rPr lang="en-US" sz="2800" dirty="0"/>
              <a:t> a function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/>
              <a:t> to another function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dirty="0"/>
              <a:t> and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dirty="0"/>
              <a:t> executes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/>
              <a:t>, it's often said that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/>
              <a:t> is a </a:t>
            </a:r>
            <a:r>
              <a:rPr lang="en-US" sz="2800" b="1" i="1" dirty="0"/>
              <a:t>callback function</a:t>
            </a:r>
            <a:r>
              <a:rPr lang="en-US" sz="2800" dirty="0"/>
              <a:t>.</a:t>
            </a:r>
          </a:p>
          <a:p>
            <a:r>
              <a:rPr lang="en-US" sz="2800" dirty="0"/>
              <a:t>If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/>
              <a:t> doesn't have a name, then you can say that it's an </a:t>
            </a:r>
            <a:r>
              <a:rPr lang="en-US" sz="2800" b="1" i="1" dirty="0"/>
              <a:t>anonymous callback function</a:t>
            </a:r>
            <a:r>
              <a:rPr lang="en-US" sz="2800" dirty="0"/>
              <a:t>. </a:t>
            </a:r>
          </a:p>
          <a:p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1792500" y="3581400"/>
            <a:ext cx="5105400" cy="2677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callback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function()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body;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750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 example</a:t>
            </a:r>
            <a:endParaRPr lang="uk-UA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5800" y="1139367"/>
            <a:ext cx="418255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invokeAndAdd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 b)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a() + b();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invokeAndAdd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139587" y="3692786"/>
            <a:ext cx="4320413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invokeAndAdd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 b)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a() + b();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invokeAndAdd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}, 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800" y="4495800"/>
            <a:ext cx="609600" cy="65365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  <a:endParaRPr lang="uk-UA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505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98" y="12954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/>
              <a:t>Write the code to check whether a given number </a:t>
            </a:r>
            <a:r>
              <a:rPr lang="en-US" sz="2800" b="1" dirty="0"/>
              <a:t>n</a:t>
            </a:r>
            <a:r>
              <a:rPr lang="en-US" sz="2800" dirty="0"/>
              <a:t> is </a:t>
            </a:r>
            <a:r>
              <a:rPr lang="en-US" sz="2800" b="1" dirty="0"/>
              <a:t>even</a:t>
            </a:r>
            <a:r>
              <a:rPr lang="en-US" sz="2800" dirty="0"/>
              <a:t> or </a:t>
            </a:r>
            <a:r>
              <a:rPr lang="en-US" sz="2800" b="1" dirty="0"/>
              <a:t>odd</a:t>
            </a:r>
            <a:r>
              <a:rPr lang="en-US" sz="2800" dirty="0"/>
              <a:t>.</a:t>
            </a:r>
          </a:p>
          <a:p>
            <a:r>
              <a:rPr lang="en-US" sz="2800" dirty="0"/>
              <a:t>Write the code to find the </a:t>
            </a:r>
            <a:r>
              <a:rPr lang="en-US" sz="2800" b="1" dirty="0"/>
              <a:t>sum</a:t>
            </a:r>
            <a:r>
              <a:rPr lang="en-US" sz="2800" dirty="0"/>
              <a:t> and </a:t>
            </a:r>
            <a:r>
              <a:rPr lang="en-US" sz="2800" b="1" dirty="0"/>
              <a:t>product</a:t>
            </a:r>
            <a:r>
              <a:rPr lang="en-US" sz="2800" dirty="0"/>
              <a:t> of first</a:t>
            </a:r>
            <a:r>
              <a:rPr lang="en-US" sz="2800" b="1" dirty="0"/>
              <a:t> 10</a:t>
            </a:r>
            <a:r>
              <a:rPr lang="en-US" sz="2800" dirty="0"/>
              <a:t> natural numbers.</a:t>
            </a:r>
          </a:p>
          <a:p>
            <a:r>
              <a:rPr lang="en-US" sz="2800" dirty="0"/>
              <a:t>Write the code to find the </a:t>
            </a:r>
            <a:r>
              <a:rPr lang="en-US" sz="2800" b="1" dirty="0"/>
              <a:t>sum</a:t>
            </a:r>
            <a:r>
              <a:rPr lang="en-US" sz="2800" dirty="0"/>
              <a:t> of the series </a:t>
            </a:r>
            <a:r>
              <a:rPr lang="en-US" sz="2800" b="1" dirty="0"/>
              <a:t>1+11+111+1111 + .. n</a:t>
            </a:r>
            <a:r>
              <a:rPr lang="en-US" sz="2800" dirty="0"/>
              <a:t> terms.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uk-UA" sz="28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29000" y="4267200"/>
            <a:ext cx="4572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uk-UA" sz="2400" i="1" dirty="0"/>
              <a:t>Input the number of terms</a:t>
            </a:r>
            <a:r>
              <a:rPr lang="en-US" altLang="uk-UA" sz="2400" dirty="0"/>
              <a:t> : 5 </a:t>
            </a:r>
            <a:br>
              <a:rPr lang="en-US" altLang="uk-UA" sz="2400" dirty="0"/>
            </a:br>
            <a:r>
              <a:rPr lang="en-US" altLang="uk-UA" sz="2400" i="1" dirty="0"/>
              <a:t>Expected Output</a:t>
            </a:r>
            <a:r>
              <a:rPr lang="en-US" altLang="uk-UA" sz="2400" dirty="0"/>
              <a:t> :</a:t>
            </a:r>
            <a:br>
              <a:rPr lang="en-US" altLang="uk-UA" sz="2400" dirty="0"/>
            </a:br>
            <a:r>
              <a:rPr lang="en-US" altLang="uk-UA" sz="2400" dirty="0"/>
              <a:t>1 + 11 + 111 + 1111 + 11111 </a:t>
            </a:r>
            <a:br>
              <a:rPr lang="en-US" altLang="uk-UA" sz="2400" dirty="0"/>
            </a:br>
            <a:r>
              <a:rPr lang="en-US" altLang="uk-UA" sz="2400" dirty="0"/>
              <a:t>The Sum is : 12345</a:t>
            </a:r>
            <a:endParaRPr lang="uk-UA" altLang="uk-UA" sz="2400" dirty="0"/>
          </a:p>
        </p:txBody>
      </p:sp>
    </p:spTree>
    <p:extLst>
      <p:ext uri="{BB962C8B-B14F-4D97-AF65-F5344CB8AC3E}">
        <p14:creationId xmlns:p14="http://schemas.microsoft.com/office/powerpoint/2010/main" val="3218036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638081" y="5181600"/>
            <a:ext cx="309571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>
                <a:solidFill>
                  <a:prstClr val="black">
                    <a:lumMod val="50000"/>
                    <a:lumOff val="50000"/>
                  </a:prstClr>
                </a:solidFill>
                <a:latin typeface="Verdana" pitchFamily="34" charset="0"/>
              </a:rPr>
              <a:t>Thank You!</a:t>
            </a:r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333375" y="957263"/>
            <a:ext cx="655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endParaRPr lang="en-GB" sz="2600" b="1">
              <a:solidFill>
                <a:srgbClr val="5F5F5F"/>
              </a:solidFill>
              <a:latin typeface="Verdana" pitchFamily="34" charset="0"/>
            </a:endParaRPr>
          </a:p>
        </p:txBody>
      </p:sp>
      <p:sp>
        <p:nvSpPr>
          <p:cNvPr id="31749" name="Rectangle 9"/>
          <p:cNvSpPr>
            <a:spLocks noChangeArrowheads="1"/>
          </p:cNvSpPr>
          <p:nvPr/>
        </p:nvSpPr>
        <p:spPr bwMode="auto">
          <a:xfrm>
            <a:off x="609600" y="6429375"/>
            <a:ext cx="313848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Verdana" pitchFamily="34" charset="0"/>
              </a:rPr>
              <a:t>Copyright </a:t>
            </a:r>
            <a:r>
              <a:rPr 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Verdana" pitchFamily="34" charset="0"/>
                <a:cs typeface="Times New Roman" pitchFamily="18" charset="0"/>
              </a:rPr>
              <a:t>©</a:t>
            </a:r>
            <a:r>
              <a:rPr 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Verdana" pitchFamily="34" charset="0"/>
              </a:rPr>
              <a:t> 2010 SoftServe, Inc.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Contacts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868363" y="2057400"/>
            <a:ext cx="2897460" cy="2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600" b="1" dirty="0">
                <a:solidFill>
                  <a:srgbClr val="F79646"/>
                </a:solidFill>
                <a:latin typeface="Verdana" pitchFamily="34" charset="0"/>
              </a:rPr>
              <a:t>Europe Headquarters</a:t>
            </a:r>
            <a:r>
              <a:rPr lang="en-GB" sz="1600" b="1" dirty="0">
                <a:solidFill>
                  <a:srgbClr val="F79646"/>
                </a:solidFill>
                <a:latin typeface="Verdana" pitchFamily="34" charset="0"/>
              </a:rPr>
              <a:t> </a:t>
            </a: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52 V. Velykoho Str.</a:t>
            </a:r>
          </a:p>
          <a:p>
            <a:pPr>
              <a:lnSpc>
                <a:spcPct val="110000"/>
              </a:lnSpc>
              <a:defRPr/>
            </a:pPr>
            <a:r>
              <a:rPr lang="en-GB" sz="1200" dirty="0" err="1">
                <a:solidFill>
                  <a:srgbClr val="333333"/>
                </a:solidFill>
                <a:latin typeface="Verdana" pitchFamily="34" charset="0"/>
              </a:rPr>
              <a:t>Lviv</a:t>
            </a: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 79053, Ukraine</a:t>
            </a:r>
          </a:p>
          <a:p>
            <a:pPr>
              <a:lnSpc>
                <a:spcPct val="110000"/>
              </a:lnSpc>
              <a:defRPr/>
            </a:pPr>
            <a:endParaRPr lang="en-GB" sz="600" dirty="0">
              <a:solidFill>
                <a:srgbClr val="333333"/>
              </a:solidFill>
              <a:latin typeface="Verdana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Tel:   +380-32-2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40-9090</a:t>
            </a:r>
            <a:br>
              <a:rPr lang="en-GB" sz="1200" dirty="0">
                <a:solidFill>
                  <a:srgbClr val="333333"/>
                </a:solidFill>
                <a:latin typeface="Verdana" pitchFamily="34" charset="0"/>
              </a:rPr>
            </a:b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Fax:  +380-32-2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40-9080</a:t>
            </a:r>
          </a:p>
          <a:p>
            <a:pPr>
              <a:lnSpc>
                <a:spcPct val="110000"/>
              </a:lnSpc>
              <a:defRPr/>
            </a:pPr>
            <a:endParaRPr lang="en-GB" sz="600" dirty="0">
              <a:solidFill>
                <a:srgbClr val="333333"/>
              </a:solidFill>
              <a:latin typeface="Verdana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E-mail: info@softserveinc.com</a:t>
            </a: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Website: </a:t>
            </a:r>
            <a:r>
              <a:rPr lang="en-GB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Verdana" pitchFamily="34" charset="0"/>
              </a:rPr>
              <a:t>www.softserveinc.com</a:t>
            </a:r>
          </a:p>
          <a:p>
            <a:pPr>
              <a:lnSpc>
                <a:spcPct val="110000"/>
              </a:lnSpc>
              <a:defRPr/>
            </a:pPr>
            <a:endParaRPr lang="en-GB" sz="1200" b="1" dirty="0">
              <a:solidFill>
                <a:srgbClr val="333333"/>
              </a:solidFill>
              <a:latin typeface="Verdana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724400" y="2073275"/>
            <a:ext cx="3733800" cy="13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600" b="1" dirty="0">
                <a:solidFill>
                  <a:srgbClr val="F79646"/>
                </a:solidFill>
                <a:latin typeface="Verdana" pitchFamily="34" charset="0"/>
              </a:rPr>
              <a:t>US Headquarters</a:t>
            </a:r>
          </a:p>
          <a:p>
            <a:pPr>
              <a:lnSpc>
                <a:spcPct val="110000"/>
              </a:lnSpc>
              <a:defRPr/>
            </a:pP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12800 University Drive, Suite 250</a:t>
            </a:r>
            <a:br>
              <a:rPr lang="en-US" sz="1200" dirty="0">
                <a:solidFill>
                  <a:srgbClr val="333333"/>
                </a:solidFill>
                <a:latin typeface="Verdana" pitchFamily="34" charset="0"/>
              </a:rPr>
            </a:b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Fort Myers, FL 33907, USA</a:t>
            </a:r>
          </a:p>
          <a:p>
            <a:pPr>
              <a:lnSpc>
                <a:spcPct val="110000"/>
              </a:lnSpc>
              <a:defRPr/>
            </a:pPr>
            <a:endParaRPr lang="en-GB" sz="600" dirty="0">
              <a:solidFill>
                <a:srgbClr val="333333"/>
              </a:solidFill>
              <a:latin typeface="Verdana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Tel:   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239-690-3111 </a:t>
            </a:r>
            <a:br>
              <a:rPr lang="en-GB" sz="1200" dirty="0">
                <a:solidFill>
                  <a:srgbClr val="333333"/>
                </a:solidFill>
                <a:latin typeface="Verdana" pitchFamily="34" charset="0"/>
              </a:rPr>
            </a:b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Fax:  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239-690-3116</a:t>
            </a:r>
            <a:endParaRPr lang="en-GB" sz="600" dirty="0">
              <a:solidFill>
                <a:srgbClr val="333333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140585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272143" y="1233492"/>
            <a:ext cx="8621032" cy="4938707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en-US" dirty="0"/>
              <a:t>Inline JavaScript: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Clr>
                <a:srgbClr val="0070C0"/>
              </a:buClr>
              <a:buFont typeface="+mj-lt"/>
              <a:buAutoNum type="arabicPeriod" startAt="2"/>
            </a:pPr>
            <a:r>
              <a:rPr lang="en-US" dirty="0"/>
              <a:t>Internal tag &lt;script&gt;: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Clr>
                <a:srgbClr val="0070C0"/>
              </a:buClr>
              <a:buFont typeface="+mj-lt"/>
              <a:buAutoNum type="arabicPeriod" startAt="3"/>
            </a:pPr>
            <a:r>
              <a:rPr lang="en-US" dirty="0"/>
              <a:t>External file: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72144" y="76200"/>
            <a:ext cx="8674214" cy="793548"/>
          </a:xfrm>
        </p:spPr>
        <p:txBody>
          <a:bodyPr/>
          <a:lstStyle/>
          <a:p>
            <a:r>
              <a:rPr lang="en-US" dirty="0"/>
              <a:t>How to add JavaScript to HTML?</a:t>
            </a:r>
            <a:endParaRPr lang="uk-UA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99069" y="1822058"/>
            <a:ext cx="450475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99069" y="3429000"/>
            <a:ext cx="265329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'Hello!'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99069" y="5035942"/>
            <a:ext cx="475162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"script.js"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Check Mark, Symbol, Yes, Ok, Choice, Vote, Confir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4572000"/>
            <a:ext cx="1219200" cy="141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95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Variables definition</a:t>
            </a:r>
            <a:endParaRPr lang="uk-UA" alt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2800" b="1" dirty="0"/>
              <a:t>Variable</a:t>
            </a:r>
            <a:r>
              <a:rPr lang="en-US" altLang="en-US" sz="2800" dirty="0"/>
              <a:t> </a:t>
            </a:r>
            <a:r>
              <a:rPr lang="en-US" altLang="en-US" sz="2800" b="1" dirty="0"/>
              <a:t>– </a:t>
            </a:r>
            <a:r>
              <a:rPr lang="en-US" altLang="en-US" sz="2800" dirty="0"/>
              <a:t>symbolic name associated with a value and whose associated value may be changed.</a:t>
            </a:r>
            <a:endParaRPr lang="uk-UA" altLang="en-US" sz="2800" dirty="0"/>
          </a:p>
        </p:txBody>
      </p:sp>
      <p:sp>
        <p:nvSpPr>
          <p:cNvPr id="41988" name="Content Placeholder 2"/>
          <p:cNvSpPr txBox="1">
            <a:spLocks/>
          </p:cNvSpPr>
          <p:nvPr/>
        </p:nvSpPr>
        <p:spPr bwMode="auto">
          <a:xfrm>
            <a:off x="457200" y="2819400"/>
            <a:ext cx="8382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266700" indent="-266700">
              <a:lnSpc>
                <a:spcPct val="8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Declaration –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of variable's specifying. Usually declaration consist of defining: </a:t>
            </a:r>
            <a:r>
              <a:rPr lang="en-US" alt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alt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value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variable. </a:t>
            </a:r>
          </a:p>
        </p:txBody>
      </p:sp>
      <p:sp>
        <p:nvSpPr>
          <p:cNvPr id="41989" name="Content Placeholder 2"/>
          <p:cNvSpPr txBox="1">
            <a:spLocks/>
          </p:cNvSpPr>
          <p:nvPr/>
        </p:nvSpPr>
        <p:spPr bwMode="auto">
          <a:xfrm>
            <a:off x="457200" y="4343400"/>
            <a:ext cx="8382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266700" indent="-266700">
              <a:lnSpc>
                <a:spcPct val="8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process in which a variable is set to its first value is called </a:t>
            </a: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initialization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9720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Declaration and initialization</a:t>
            </a:r>
            <a:endParaRPr lang="uk-UA" alt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75890"/>
            <a:ext cx="8229600" cy="990600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altLang="en-US" sz="2800" dirty="0"/>
              <a:t>The </a:t>
            </a:r>
            <a:r>
              <a:rPr lang="en-US" altLang="en-US" sz="2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dirty="0"/>
              <a:t> is a special keyword for declaration of variables In JavaScript.</a:t>
            </a:r>
          </a:p>
        </p:txBody>
      </p:sp>
      <p:sp>
        <p:nvSpPr>
          <p:cNvPr id="44040" name="Content Placeholder 2"/>
          <p:cNvSpPr txBox="1">
            <a:spLocks/>
          </p:cNvSpPr>
          <p:nvPr/>
        </p:nvSpPr>
        <p:spPr bwMode="auto">
          <a:xfrm>
            <a:off x="457200" y="4191000"/>
            <a:ext cx="510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2469A"/>
              </a:buClr>
              <a:buFont typeface="Calibri" panose="020F0502020204030204" pitchFamily="34" charset="0"/>
              <a:buChar char="▪"/>
              <a:defRPr sz="3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86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71550" indent="-171450">
              <a:spcBef>
                <a:spcPct val="20000"/>
              </a:spcBef>
              <a:buFont typeface="Calibri" panose="020F0502020204030204" pitchFamily="34" charset="0"/>
              <a:buChar char="▪"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2573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4859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19431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6pPr>
            <a:lvl7pPr marL="24003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7pPr>
            <a:lvl8pPr marL="28575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8pPr>
            <a:lvl9pPr marL="33147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9pPr>
          </a:lstStyle>
          <a:p>
            <a:pPr marL="266700" indent="-266700" eaLnBrk="1" hangingPunct="1">
              <a:lnSpc>
                <a:spcPct val="8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800" dirty="0"/>
              <a:t>Or quickly: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2760" y="2523411"/>
            <a:ext cx="755847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variable_name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  <a:r>
              <a:rPr kumimoji="0" lang="uk-UA" altLang="uk-UA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declaration</a:t>
            </a:r>
            <a:br>
              <a:rPr kumimoji="0" lang="uk-UA" altLang="uk-UA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variable_name</a:t>
            </a:r>
            <a:r>
              <a:rPr kumimoji="0" lang="uk-UA" altLang="uk-UA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  <a:r>
              <a:rPr kumimoji="0" lang="uk-UA" altLang="uk-UA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initialization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2695" y="4876800"/>
            <a:ext cx="7568543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variable_name</a:t>
            </a:r>
            <a:r>
              <a:rPr kumimoji="0" lang="uk-UA" altLang="uk-UA" sz="2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67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Comments</a:t>
            </a:r>
            <a:endParaRPr lang="uk-UA" alt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r>
              <a:rPr lang="en-US" altLang="en-US" sz="2800" b="1" dirty="0"/>
              <a:t>Comments – </a:t>
            </a:r>
            <a:r>
              <a:rPr lang="en-US" altLang="en-US" sz="2800" dirty="0"/>
              <a:t>part of the program text which will be </a:t>
            </a:r>
            <a:r>
              <a:rPr lang="en-US" altLang="en-US" sz="2800" b="1" i="1" dirty="0"/>
              <a:t>ignored</a:t>
            </a:r>
            <a:r>
              <a:rPr lang="en-US" altLang="en-US" sz="2800" dirty="0"/>
              <a:t> by language interpreter</a:t>
            </a:r>
            <a:endParaRPr lang="ru-RU" altLang="en-US" sz="2800" dirty="0"/>
          </a:p>
          <a:p>
            <a:pPr marL="0" indent="0" eaLnBrk="1" hangingPunct="1">
              <a:buFont typeface="Calibri" panose="020F0502020204030204" pitchFamily="34" charset="0"/>
              <a:buNone/>
            </a:pPr>
            <a:endParaRPr lang="ru-RU" altLang="en-US" sz="2800" dirty="0"/>
          </a:p>
          <a:p>
            <a:pPr lvl="1" eaLnBrk="1" hangingPunct="1">
              <a:spcAft>
                <a:spcPts val="1200"/>
              </a:spcAft>
              <a:buClr>
                <a:srgbClr val="0070C0"/>
              </a:buClr>
            </a:pPr>
            <a:r>
              <a:rPr lang="en-US" altLang="en-US" sz="2400" dirty="0"/>
              <a:t>The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/*</a:t>
            </a:r>
            <a:r>
              <a:rPr lang="en-US" altLang="en-US" sz="2400" dirty="0"/>
              <a:t> characters, followed by any sequence of characters (including new lines), followed by the 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en-US" altLang="en-US" sz="2400" dirty="0"/>
              <a:t> characters.</a:t>
            </a:r>
          </a:p>
          <a:p>
            <a:pPr lvl="1" eaLnBrk="1" hangingPunct="1">
              <a:spcAft>
                <a:spcPts val="1200"/>
              </a:spcAft>
              <a:buClr>
                <a:srgbClr val="0070C0"/>
              </a:buClr>
            </a:pPr>
            <a:r>
              <a:rPr lang="en-US" altLang="en-US" sz="2400" dirty="0"/>
              <a:t>The 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2400" dirty="0"/>
              <a:t> characters, followed by any sequence of characters, but only in current line. Therefore, it is commonly called a "single-line comment."</a:t>
            </a:r>
          </a:p>
          <a:p>
            <a:pPr lvl="1" eaLnBrk="1" hangingPunct="1"/>
            <a:endParaRPr lang="en-US" altLang="en-US" dirty="0"/>
          </a:p>
          <a:p>
            <a:pPr marL="0" indent="0" eaLnBrk="1" hangingPunct="1">
              <a:buFont typeface="Calibri" panose="020F0502020204030204" pitchFamily="34" charset="0"/>
              <a:buNone/>
            </a:pPr>
            <a:endParaRPr lang="uk-UA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6103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altLang="en-US" dirty="0"/>
              <a:t>Global and Local variables</a:t>
            </a:r>
            <a:endParaRPr lang="uk-UA" alt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JavaScript </a:t>
            </a:r>
            <a:r>
              <a:rPr lang="en-US" altLang="en-US" sz="2800" dirty="0"/>
              <a:t>has two types of variables:</a:t>
            </a:r>
            <a:endParaRPr lang="ru-RU" altLang="en-US" sz="2800" dirty="0"/>
          </a:p>
          <a:p>
            <a:pPr marL="0" indent="0" eaLnBrk="1" hangingPunct="1">
              <a:buFont typeface="Calibri" panose="020F0502020204030204" pitchFamily="34" charset="0"/>
              <a:buNone/>
            </a:pPr>
            <a:endParaRPr lang="ru-RU" altLang="en-US" sz="2800" dirty="0"/>
          </a:p>
          <a:p>
            <a:pPr lvl="1">
              <a:spcAft>
                <a:spcPts val="1200"/>
              </a:spcAft>
              <a:buClr>
                <a:srgbClr val="0070C0"/>
              </a:buClr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global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exist in memory and is available at all times of the program. In JS it's a variables of page.</a:t>
            </a:r>
          </a:p>
          <a:p>
            <a:pPr lvl="1">
              <a:spcAft>
                <a:spcPts val="1200"/>
              </a:spcAft>
              <a:buClr>
                <a:srgbClr val="0070C0"/>
              </a:buClr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 (function)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 exist in memory and is available only in function when variable is defined.</a:t>
            </a:r>
          </a:p>
        </p:txBody>
      </p:sp>
    </p:spTree>
    <p:extLst>
      <p:ext uri="{BB962C8B-B14F-4D97-AF65-F5344CB8AC3E}">
        <p14:creationId xmlns:p14="http://schemas.microsoft.com/office/powerpoint/2010/main" val="223776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altLang="en-US"/>
              <a:t>Data types</a:t>
            </a:r>
            <a:endParaRPr lang="uk-UA" altLang="en-US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300" dirty="0"/>
              <a:t>JavaScript has </a:t>
            </a:r>
            <a:r>
              <a:rPr lang="en-US" altLang="en-US" sz="3300" b="1" dirty="0"/>
              <a:t>6</a:t>
            </a:r>
            <a:r>
              <a:rPr lang="en-US" altLang="en-US" sz="3300" b="1" i="1" dirty="0"/>
              <a:t> base</a:t>
            </a:r>
            <a:r>
              <a:rPr lang="en-US" altLang="en-US" sz="3300" dirty="0"/>
              <a:t> data types: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 b="1" dirty="0"/>
          </a:p>
          <a:p>
            <a:pPr marL="723900" indent="-457200" eaLnBrk="1" hangingPunct="1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tabLst>
                <a:tab pos="266700" algn="l"/>
              </a:tabLst>
            </a:pP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altLang="en-US" sz="2800" dirty="0"/>
              <a:t> – scalar type for integer and real digits</a:t>
            </a:r>
          </a:p>
          <a:p>
            <a:pPr marL="723900" indent="-457200" eaLnBrk="1" hangingPunct="1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tabLst>
                <a:tab pos="266700" algn="l"/>
              </a:tabLst>
            </a:pP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800" b="1" dirty="0"/>
              <a:t> </a:t>
            </a:r>
            <a:r>
              <a:rPr lang="en-US" altLang="en-US" sz="2800" dirty="0"/>
              <a:t>– scalar type for logical values</a:t>
            </a:r>
          </a:p>
          <a:p>
            <a:pPr marL="723900" indent="-457200" eaLnBrk="1" hangingPunct="1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tabLst>
                <a:tab pos="266700" algn="l"/>
              </a:tabLst>
            </a:pP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2800" b="1" dirty="0"/>
              <a:t> </a:t>
            </a:r>
            <a:r>
              <a:rPr lang="en-US" altLang="en-US" sz="2800" dirty="0"/>
              <a:t>– special type for work with text information</a:t>
            </a:r>
          </a:p>
          <a:p>
            <a:pPr marL="723900" indent="-457200" eaLnBrk="1" hangingPunct="1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tabLst>
                <a:tab pos="266700" algn="l"/>
              </a:tabLst>
            </a:pP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altLang="en-US" sz="2800" b="1" dirty="0"/>
              <a:t> </a:t>
            </a:r>
            <a:r>
              <a:rPr lang="en-US" altLang="en-US" sz="2800" dirty="0"/>
              <a:t>– special type for uninitialized variables</a:t>
            </a:r>
          </a:p>
          <a:p>
            <a:pPr marL="723900" indent="-457200" eaLnBrk="1" hangingPunct="1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tabLst>
                <a:tab pos="266700" algn="l"/>
              </a:tabLst>
            </a:pP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2800" b="1" dirty="0"/>
              <a:t> </a:t>
            </a:r>
            <a:r>
              <a:rPr lang="en-US" altLang="en-US" sz="2800" dirty="0"/>
              <a:t>– special type for "cleaning" of variables </a:t>
            </a:r>
          </a:p>
          <a:p>
            <a:pPr marL="723900" indent="-457200" eaLnBrk="1" hangingPunct="1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tabLst>
                <a:tab pos="266700" algn="l"/>
              </a:tabLst>
            </a:pP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sz="2800" b="1" dirty="0"/>
              <a:t> </a:t>
            </a:r>
            <a:r>
              <a:rPr lang="en-US" altLang="en-US" sz="2800" dirty="0"/>
              <a:t>– complex type for service and user needs</a:t>
            </a:r>
            <a:endParaRPr lang="uk-UA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812785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BEE9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buFont typeface="Arial" panose="020B0604020202020204" pitchFamily="34" charset="0"/>
          <a:buNone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2653</Words>
  <Application>Microsoft Office PowerPoint</Application>
  <PresentationFormat>On-screen Show (4:3)</PresentationFormat>
  <Paragraphs>313</Paragraphs>
  <Slides>38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Courier New</vt:lpstr>
      <vt:lpstr>Segoe UI</vt:lpstr>
      <vt:lpstr>Segoe UI Light</vt:lpstr>
      <vt:lpstr>Tahoma</vt:lpstr>
      <vt:lpstr>Verdana</vt:lpstr>
      <vt:lpstr>Wingdings</vt:lpstr>
      <vt:lpstr>1_Office Theme</vt:lpstr>
      <vt:lpstr>JS5: Lesson #8</vt:lpstr>
      <vt:lpstr>Agenda</vt:lpstr>
      <vt:lpstr>Basic information</vt:lpstr>
      <vt:lpstr>How to add JavaScript to HTML?</vt:lpstr>
      <vt:lpstr>Variables definition</vt:lpstr>
      <vt:lpstr>Declaration and initialization</vt:lpstr>
      <vt:lpstr>Comments</vt:lpstr>
      <vt:lpstr>Global and Local variables</vt:lpstr>
      <vt:lpstr>Data types</vt:lpstr>
      <vt:lpstr>Number, Boolean and String</vt:lpstr>
      <vt:lpstr>Null and Undefined</vt:lpstr>
      <vt:lpstr>Type casting</vt:lpstr>
      <vt:lpstr>Type casting</vt:lpstr>
      <vt:lpstr>Type casting</vt:lpstr>
      <vt:lpstr>Program flow</vt:lpstr>
      <vt:lpstr>Conditions: if-else</vt:lpstr>
      <vt:lpstr>Condition "if-else" examples</vt:lpstr>
      <vt:lpstr>Conditions: ?:</vt:lpstr>
      <vt:lpstr>Condition "? :" examples</vt:lpstr>
      <vt:lpstr>Loops: for</vt:lpstr>
      <vt:lpstr>Loop "for" examples</vt:lpstr>
      <vt:lpstr>Loops: while and do-while</vt:lpstr>
      <vt:lpstr>Loops "while" and "do-while" examples</vt:lpstr>
      <vt:lpstr>break and continue keywords</vt:lpstr>
      <vt:lpstr>"break" and "continue" examples </vt:lpstr>
      <vt:lpstr>The switch statement</vt:lpstr>
      <vt:lpstr>The "switch" statement example</vt:lpstr>
      <vt:lpstr>Practice Tasks</vt:lpstr>
      <vt:lpstr>Functions</vt:lpstr>
      <vt:lpstr>Problem</vt:lpstr>
      <vt:lpstr>Function Declaration</vt:lpstr>
      <vt:lpstr>Function example</vt:lpstr>
      <vt:lpstr>Function Declaration and Expression</vt:lpstr>
      <vt:lpstr>Additional Facts About Functions</vt:lpstr>
      <vt:lpstr>Callback, Anonymous functions</vt:lpstr>
      <vt:lpstr>Callback Function example</vt:lpstr>
      <vt:lpstr>HomeWork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2011-03-27T18:00:15Z</dcterms:created>
  <dcterms:modified xsi:type="dcterms:W3CDTF">2024-05-21T13:36:18Z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