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35"/>
  </p:notesMasterIdLst>
  <p:sldIdLst>
    <p:sldId id="362" r:id="rId3"/>
    <p:sldId id="361" r:id="rId4"/>
    <p:sldId id="440" r:id="rId5"/>
    <p:sldId id="441" r:id="rId6"/>
    <p:sldId id="439" r:id="rId7"/>
    <p:sldId id="443" r:id="rId8"/>
    <p:sldId id="444" r:id="rId9"/>
    <p:sldId id="445" r:id="rId10"/>
    <p:sldId id="446" r:id="rId11"/>
    <p:sldId id="453" r:id="rId12"/>
    <p:sldId id="447" r:id="rId13"/>
    <p:sldId id="448" r:id="rId14"/>
    <p:sldId id="449" r:id="rId15"/>
    <p:sldId id="450" r:id="rId16"/>
    <p:sldId id="451" r:id="rId17"/>
    <p:sldId id="452" r:id="rId18"/>
    <p:sldId id="462" r:id="rId19"/>
    <p:sldId id="463" r:id="rId20"/>
    <p:sldId id="456" r:id="rId21"/>
    <p:sldId id="457" r:id="rId22"/>
    <p:sldId id="458" r:id="rId23"/>
    <p:sldId id="459" r:id="rId24"/>
    <p:sldId id="464" r:id="rId25"/>
    <p:sldId id="465" r:id="rId26"/>
    <p:sldId id="460" r:id="rId27"/>
    <p:sldId id="461" r:id="rId28"/>
    <p:sldId id="466" r:id="rId29"/>
    <p:sldId id="467" r:id="rId30"/>
    <p:sldId id="469" r:id="rId31"/>
    <p:sldId id="468" r:id="rId32"/>
    <p:sldId id="455" r:id="rId33"/>
    <p:sldId id="3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76471" autoAdjust="0"/>
  </p:normalViewPr>
  <p:slideViewPr>
    <p:cSldViewPr>
      <p:cViewPr varScale="1">
        <p:scale>
          <a:sx n="63" d="100"/>
          <a:sy n="63" d="100"/>
        </p:scale>
        <p:origin x="20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3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3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9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1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69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5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23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06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2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69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>
                <a:solidFill>
                  <a:prstClr val="black"/>
                </a:solidFill>
              </a:rPr>
              <a:pPr/>
              <a:t>32</a:t>
            </a:fld>
            <a:endParaRPr lang="uk-UA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C52A-0680-4D14-B473-7D899EE3D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1C52A-0680-4D14-B473-7D899EE3D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9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5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4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5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0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66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900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20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071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1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05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156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08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70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0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930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7708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60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5/21/2024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67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09152" y="1233488"/>
            <a:ext cx="851682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25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9151" y="2034652"/>
            <a:ext cx="8514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82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37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93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18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JS5: Lesson #9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882A-3890-C371-FED8-846B57914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338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Useful methods</a:t>
            </a:r>
            <a:endParaRPr lang="uk-UA" altLang="en-US" dirty="0"/>
          </a:p>
        </p:txBody>
      </p:sp>
      <p:sp>
        <p:nvSpPr>
          <p:cNvPr id="82947" name="Content Placeholder 2"/>
          <p:cNvSpPr>
            <a:spLocks/>
          </p:cNvSpPr>
          <p:nvPr/>
        </p:nvSpPr>
        <p:spPr bwMode="auto">
          <a:xfrm>
            <a:off x="304800" y="12192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61950" indent="-361950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suitable functions from Array:</a:t>
            </a:r>
          </a:p>
          <a:p>
            <a:pPr marL="361950" indent="-361950" eaLnBrk="1" hangingPunct="1">
              <a:buFont typeface="Wingdings" panose="05000000000000000000" pitchFamily="2" charset="2"/>
              <a:buChar char="§"/>
            </a:pP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insert element in end of array.</a:t>
            </a: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extract element from end of array.</a:t>
            </a:r>
            <a:endParaRPr lang="uk-UA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unshift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insert element before first</a:t>
            </a: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shift()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extract first element.</a:t>
            </a: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concatenate all elements of array in string.</a:t>
            </a: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divide string on elements of array.</a:t>
            </a: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35242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built-in method of array sorting.</a:t>
            </a:r>
            <a:endParaRPr lang="uk-U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9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Creation of </a:t>
            </a:r>
            <a:r>
              <a:rPr altLang="en-US" dirty="0"/>
              <a:t>Hash</a:t>
            </a:r>
            <a:r>
              <a:rPr lang="uk-UA" altLang="en-US" dirty="0"/>
              <a:t> </a:t>
            </a:r>
            <a:r>
              <a:rPr altLang="en-US" dirty="0"/>
              <a:t>Tables</a:t>
            </a:r>
            <a:endParaRPr lang="uk-UA" altLang="en-US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4294967295"/>
          </p:nvPr>
        </p:nvSpPr>
        <p:spPr>
          <a:xfrm>
            <a:off x="264267" y="1407189"/>
            <a:ext cx="8610600" cy="1207194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altLang="en-US" sz="2500" dirty="0"/>
              <a:t>Sometimes we need an Array with </a:t>
            </a:r>
            <a:r>
              <a:rPr lang="en-US" altLang="en-US" sz="2500" b="1" i="1" dirty="0"/>
              <a:t>string indexes</a:t>
            </a:r>
            <a:r>
              <a:rPr lang="en-US" altLang="en-US" sz="2500" dirty="0"/>
              <a:t> (keys).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altLang="en-US" sz="2500" dirty="0"/>
              <a:t>There is a special data structure for such case: </a:t>
            </a:r>
            <a:r>
              <a:rPr lang="en-US" altLang="en-US" sz="2500" b="1" dirty="0"/>
              <a:t>hash table</a:t>
            </a:r>
            <a:r>
              <a:rPr lang="en-US" altLang="en-US" sz="2500" dirty="0"/>
              <a:t>.</a:t>
            </a:r>
            <a:endParaRPr lang="uk-UA" altLang="en-US" sz="2500" dirty="0"/>
          </a:p>
        </p:txBody>
      </p:sp>
      <p:sp>
        <p:nvSpPr>
          <p:cNvPr id="117768" name="Content Placeholder 2"/>
          <p:cNvSpPr>
            <a:spLocks/>
          </p:cNvSpPr>
          <p:nvPr/>
        </p:nvSpPr>
        <p:spPr bwMode="auto">
          <a:xfrm>
            <a:off x="264267" y="3962400"/>
            <a:ext cx="8382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 </a:t>
            </a: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an usual JavaScript object without methods.</a:t>
            </a:r>
          </a:p>
          <a:p>
            <a:pPr marL="266700" indent="-266700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altLang="en-US" sz="25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elements</a:t>
            </a: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array syntax with </a:t>
            </a:r>
            <a:r>
              <a:rPr lang="en-US" altLang="en-US" sz="25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index</a:t>
            </a: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instead of numerical index.</a:t>
            </a:r>
            <a:endParaRPr lang="uk-UA" altLang="en-US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7842" y="2691673"/>
            <a:ext cx="325485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80975"/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7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Creation of Hash Tables</a:t>
            </a:r>
            <a:endParaRPr lang="uk-UA" altLang="en-US" dirty="0"/>
          </a:p>
        </p:txBody>
      </p:sp>
      <p:sp>
        <p:nvSpPr>
          <p:cNvPr id="1198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04581"/>
            <a:ext cx="8610600" cy="180308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We can </a:t>
            </a:r>
            <a:r>
              <a:rPr lang="en-US" altLang="en-US" sz="2400" b="1" i="1" dirty="0"/>
              <a:t>create</a:t>
            </a:r>
            <a:r>
              <a:rPr lang="en-US" altLang="en-US" sz="2400" dirty="0"/>
              <a:t> hash and </a:t>
            </a:r>
            <a:r>
              <a:rPr lang="en-US" altLang="en-US" sz="2400" b="1" i="1" dirty="0"/>
              <a:t>initialize</a:t>
            </a:r>
            <a:r>
              <a:rPr lang="en-US" altLang="en-US" sz="2400" dirty="0"/>
              <a:t> it at the </a:t>
            </a:r>
            <a:r>
              <a:rPr lang="en-US" altLang="en-US" sz="2400" b="1" i="1" dirty="0"/>
              <a:t>same time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For this we should write values </a:t>
            </a:r>
            <a:r>
              <a:rPr lang="en-US" altLang="en-US" sz="2400" b="1" i="1" dirty="0"/>
              <a:t>separated by a comma</a:t>
            </a:r>
            <a:r>
              <a:rPr lang="en-US" altLang="en-US" sz="2400" dirty="0"/>
              <a:t> like in array. </a:t>
            </a:r>
          </a:p>
          <a:p>
            <a:pPr eaLnBrk="1" hangingPunct="1"/>
            <a:r>
              <a:rPr lang="en-US" altLang="en-US" sz="2400" dirty="0"/>
              <a:t>But for all values we have to set </a:t>
            </a:r>
            <a:r>
              <a:rPr lang="en-US" altLang="en-US" sz="2400" b="1" i="1" dirty="0"/>
              <a:t>string key</a:t>
            </a:r>
            <a:r>
              <a:rPr lang="en-US" altLang="en-US" sz="2400" dirty="0"/>
              <a:t>:</a:t>
            </a:r>
            <a:endParaRPr lang="uk-UA" altLang="en-US" sz="2400" dirty="0"/>
          </a:p>
        </p:txBody>
      </p:sp>
      <p:sp>
        <p:nvSpPr>
          <p:cNvPr id="119816" name="Content Placeholder 2"/>
          <p:cNvSpPr>
            <a:spLocks/>
          </p:cNvSpPr>
          <p:nvPr/>
        </p:nvSpPr>
        <p:spPr bwMode="auto">
          <a:xfrm>
            <a:off x="304800" y="51816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buClr>
                <a:srgbClr val="0070C0"/>
              </a:buClr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Note: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this format of describing of JS object has its own name: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JavaScript Object Notation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or short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JSON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uk-U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4450" y="3069270"/>
            <a:ext cx="354150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key: value,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key: value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3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Usage of </a:t>
            </a:r>
            <a:r>
              <a:rPr altLang="en-US" dirty="0"/>
              <a:t>Hash Table:</a:t>
            </a:r>
            <a:endParaRPr lang="uk-UA" altLang="en-US" dirty="0"/>
          </a:p>
        </p:txBody>
      </p:sp>
      <p:sp>
        <p:nvSpPr>
          <p:cNvPr id="12185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7630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Usage of hash-tables is </a:t>
            </a:r>
            <a:r>
              <a:rPr lang="en-US" altLang="en-US" sz="2800" b="1" i="1" dirty="0">
                <a:latin typeface="Arial" panose="020B0604020202020204" pitchFamily="34" charset="0"/>
              </a:rPr>
              <a:t>very similar</a:t>
            </a:r>
            <a:r>
              <a:rPr lang="en-US" altLang="en-US" sz="2800" dirty="0">
                <a:latin typeface="Arial" panose="020B0604020202020204" pitchFamily="34" charset="0"/>
              </a:rPr>
              <a:t> to arrays:</a:t>
            </a:r>
            <a:endParaRPr lang="en-US" altLang="en-US" sz="28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29263" y="2209800"/>
            <a:ext cx="4031873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excellent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satisfactorily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9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Usage of Hash Table:</a:t>
            </a:r>
            <a:endParaRPr lang="uk-UA" altLang="en-US" dirty="0"/>
          </a:p>
        </p:txBody>
      </p:sp>
      <p:sp>
        <p:nvSpPr>
          <p:cNvPr id="12185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763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The difference is in usage of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altLang="en-US" sz="2800" dirty="0">
                <a:latin typeface="Arial" panose="020B0604020202020204" pitchFamily="34" charset="0"/>
              </a:rPr>
              <a:t> statement: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Example:</a:t>
            </a:r>
            <a:endParaRPr lang="uk-UA" altLang="en-US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15956" y="4800600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981200"/>
            <a:ext cx="6477000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2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Array vs. Hash Table</a:t>
            </a:r>
            <a:endParaRPr lang="uk-UA" altLang="en-US" dirty="0"/>
          </a:p>
        </p:txBody>
      </p:sp>
      <p:sp>
        <p:nvSpPr>
          <p:cNvPr id="123907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Use </a:t>
            </a:r>
            <a:r>
              <a:rPr lang="en-US" altLang="en-US" sz="2600" b="1" i="1" dirty="0">
                <a:latin typeface="Arial" panose="020B0604020202020204" pitchFamily="34" charset="0"/>
              </a:rPr>
              <a:t>Array</a:t>
            </a:r>
            <a:r>
              <a:rPr lang="en-US" altLang="en-US" sz="2600" dirty="0">
                <a:latin typeface="Arial" panose="020B0604020202020204" pitchFamily="34" charset="0"/>
              </a:rPr>
              <a:t> for collections with </a:t>
            </a:r>
            <a:r>
              <a:rPr lang="en-US" altLang="en-US" sz="2600" b="1" i="1" dirty="0">
                <a:latin typeface="Arial" panose="020B0604020202020204" pitchFamily="34" charset="0"/>
              </a:rPr>
              <a:t>digital indexes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Use </a:t>
            </a:r>
            <a:r>
              <a:rPr lang="en-US" altLang="en-US" sz="2600" b="1" i="1" dirty="0">
                <a:latin typeface="Arial" panose="020B0604020202020204" pitchFamily="34" charset="0"/>
              </a:rPr>
              <a:t>Hash</a:t>
            </a:r>
            <a:r>
              <a:rPr lang="en-US" altLang="en-US" sz="2600" dirty="0">
                <a:latin typeface="Arial" panose="020B0604020202020204" pitchFamily="34" charset="0"/>
              </a:rPr>
              <a:t> if you want use </a:t>
            </a:r>
            <a:r>
              <a:rPr lang="en-US" altLang="en-US" sz="2600" b="1" i="1" dirty="0">
                <a:latin typeface="Arial" panose="020B0604020202020204" pitchFamily="34" charset="0"/>
              </a:rPr>
              <a:t>string keys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Don't look for property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600" dirty="0">
                <a:latin typeface="Arial" panose="020B0604020202020204" pitchFamily="34" charset="0"/>
              </a:rPr>
              <a:t> in </a:t>
            </a:r>
            <a:r>
              <a:rPr lang="en-US" altLang="en-US" sz="2600" b="1" i="1" dirty="0">
                <a:latin typeface="Arial" panose="020B0604020202020204" pitchFamily="34" charset="0"/>
              </a:rPr>
              <a:t>Hash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Don't look for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2600" dirty="0">
                <a:latin typeface="Arial" panose="020B0604020202020204" pitchFamily="34" charset="0"/>
              </a:rPr>
              <a:t> and other </a:t>
            </a:r>
            <a:r>
              <a:rPr lang="en-US" altLang="en-US" sz="2600" b="1" i="1" dirty="0">
                <a:latin typeface="Arial" panose="020B0604020202020204" pitchFamily="34" charset="0"/>
              </a:rPr>
              <a:t>Array</a:t>
            </a:r>
            <a:r>
              <a:rPr lang="en-US" altLang="en-US" sz="2600" dirty="0">
                <a:latin typeface="Arial" panose="020B0604020202020204" pitchFamily="34" charset="0"/>
              </a:rPr>
              <a:t> methods in </a:t>
            </a:r>
            <a:r>
              <a:rPr lang="en-US" altLang="en-US" sz="2600" b="1" i="1" dirty="0">
                <a:latin typeface="Arial" panose="020B0604020202020204" pitchFamily="34" charset="0"/>
              </a:rPr>
              <a:t>Hash</a:t>
            </a:r>
            <a:r>
              <a:rPr lang="en-US" altLang="en-US" sz="2600" dirty="0">
                <a:latin typeface="Arial" panose="020B0604020202020204" pitchFamily="34" charset="0"/>
              </a:rPr>
              <a:t>. </a:t>
            </a:r>
          </a:p>
          <a:p>
            <a:pPr eaLnBrk="1" hangingPunct="1"/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Don't use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600" dirty="0">
                <a:latin typeface="Arial" panose="020B0604020202020204" pitchFamily="34" charset="0"/>
              </a:rPr>
              <a:t> with </a:t>
            </a:r>
            <a:r>
              <a:rPr lang="en-US" altLang="en-US" sz="2600" b="1" i="1" dirty="0">
                <a:latin typeface="Arial" panose="020B0604020202020204" pitchFamily="34" charset="0"/>
              </a:rPr>
              <a:t>Hash</a:t>
            </a:r>
            <a:r>
              <a:rPr lang="en-US" altLang="en-US" sz="2600" dirty="0">
                <a:latin typeface="Arial" panose="020B0604020202020204" pitchFamily="34" charset="0"/>
              </a:rPr>
              <a:t>, use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altLang="en-US" sz="2600" i="1" dirty="0"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instead.</a:t>
            </a:r>
            <a:endParaRPr lang="en-US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81372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1430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dirty="0"/>
              <a:t>Create an </a:t>
            </a:r>
            <a:r>
              <a:rPr lang="en-US" sz="2800" b="1" i="1" dirty="0"/>
              <a:t>array</a:t>
            </a:r>
            <a:r>
              <a:rPr lang="en-US" sz="2800" dirty="0"/>
              <a:t> of </a:t>
            </a:r>
            <a:r>
              <a:rPr lang="en-US" sz="2800" b="1" dirty="0"/>
              <a:t>10</a:t>
            </a:r>
            <a:r>
              <a:rPr lang="en-US" sz="2800" b="1" i="1" dirty="0"/>
              <a:t> numbers</a:t>
            </a:r>
            <a:r>
              <a:rPr lang="en-US" sz="2800" dirty="0"/>
              <a:t>.</a:t>
            </a:r>
          </a:p>
          <a:p>
            <a:r>
              <a:rPr lang="en-US" sz="2800" dirty="0"/>
              <a:t>Write </a:t>
            </a:r>
            <a:r>
              <a:rPr lang="en-US" sz="2800" b="1" i="1" dirty="0"/>
              <a:t>function</a:t>
            </a:r>
            <a:r>
              <a:rPr lang="en-US" sz="2800" dirty="0"/>
              <a:t> which will be </a:t>
            </a:r>
            <a:r>
              <a:rPr lang="en-US" sz="2800" b="1" i="1" dirty="0"/>
              <a:t>takes array </a:t>
            </a:r>
            <a:r>
              <a:rPr lang="en-US" sz="2800" dirty="0"/>
              <a:t>and </a:t>
            </a:r>
            <a:r>
              <a:rPr lang="en-US" sz="2800" b="1" i="1" dirty="0"/>
              <a:t>returns</a:t>
            </a:r>
            <a:r>
              <a:rPr lang="en-US" sz="2800" dirty="0"/>
              <a:t>:</a:t>
            </a:r>
          </a:p>
          <a:p>
            <a:pPr lvl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biggest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these numbers in the array;</a:t>
            </a:r>
          </a:p>
          <a:p>
            <a:pPr lvl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these numbers in the array;</a:t>
            </a:r>
          </a:p>
          <a:p>
            <a:pPr lvl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of positive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numbers in the array;</a:t>
            </a:r>
          </a:p>
          <a:p>
            <a:pPr lvl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of negative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numbers in the array;</a:t>
            </a:r>
          </a:p>
          <a:p>
            <a:pPr lvl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 of negative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numbers in the array.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3412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JavaScript </a:t>
            </a:r>
            <a:r>
              <a:rPr lang="en-US" sz="2400" b="1" dirty="0"/>
              <a:t>Objects</a:t>
            </a:r>
            <a:r>
              <a:rPr lang="en-US" sz="2400" dirty="0"/>
              <a:t> are containers for </a:t>
            </a:r>
            <a:r>
              <a:rPr lang="en-US" sz="2400" b="1" i="1" dirty="0"/>
              <a:t>named values</a:t>
            </a:r>
            <a:r>
              <a:rPr lang="en-US" sz="2400" dirty="0"/>
              <a:t> called </a:t>
            </a:r>
            <a:r>
              <a:rPr lang="en-US" sz="2400" b="1" i="1" dirty="0"/>
              <a:t>properties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Property</a:t>
            </a:r>
            <a:r>
              <a:rPr lang="en-US" sz="2400" dirty="0"/>
              <a:t> is a “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key: value</a:t>
            </a:r>
            <a:r>
              <a:rPr lang="en-US" sz="2400" dirty="0"/>
              <a:t>” pair, where a </a:t>
            </a:r>
            <a:r>
              <a:rPr lang="en-US" sz="2400" b="1" i="1" dirty="0"/>
              <a:t>key</a:t>
            </a:r>
            <a:r>
              <a:rPr lang="en-US" sz="2400" dirty="0"/>
              <a:t> is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/>
              <a:t> (also called a “property name”), and </a:t>
            </a:r>
            <a:r>
              <a:rPr lang="en-US" sz="2400" b="1" i="1" dirty="0"/>
              <a:t>value</a:t>
            </a:r>
            <a:r>
              <a:rPr lang="en-US" sz="2400" dirty="0"/>
              <a:t> can be anything.</a:t>
            </a:r>
          </a:p>
          <a:p>
            <a:r>
              <a:rPr lang="en-US" sz="2400" dirty="0"/>
              <a:t>An object may also have a </a:t>
            </a:r>
            <a:r>
              <a:rPr lang="en-US" sz="2400" b="1" i="1" dirty="0"/>
              <a:t>function as a member</a:t>
            </a:r>
            <a:r>
              <a:rPr lang="en-US" sz="2400" dirty="0"/>
              <a:t>, in which case it will be known as a </a:t>
            </a:r>
            <a:r>
              <a:rPr lang="en-US" sz="2400" b="1" dirty="0"/>
              <a:t>Method</a:t>
            </a:r>
            <a:r>
              <a:rPr lang="en-US" sz="2400" dirty="0"/>
              <a:t> of that object.</a:t>
            </a:r>
          </a:p>
          <a:p>
            <a:r>
              <a:rPr lang="en-US" sz="2400" dirty="0"/>
              <a:t>A simple object can be </a:t>
            </a:r>
            <a:r>
              <a:rPr lang="en-US" sz="2400" b="1" i="1" dirty="0"/>
              <a:t>created</a:t>
            </a:r>
            <a:r>
              <a:rPr lang="en-US" sz="2400" dirty="0"/>
              <a:t> with figure brackets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400" dirty="0"/>
              <a:t> with an </a:t>
            </a:r>
            <a:r>
              <a:rPr lang="en-US" sz="2400" b="1" i="1" dirty="0"/>
              <a:t>optional list</a:t>
            </a:r>
            <a:r>
              <a:rPr lang="en-US" sz="2400" dirty="0"/>
              <a:t> of properties.</a:t>
            </a:r>
          </a:p>
          <a:p>
            <a:endParaRPr lang="uk-UA" sz="2800" dirty="0"/>
          </a:p>
        </p:txBody>
      </p:sp>
      <p:sp>
        <p:nvSpPr>
          <p:cNvPr id="4" name="Rectangle 3"/>
          <p:cNvSpPr/>
          <p:nvPr/>
        </p:nvSpPr>
        <p:spPr>
          <a:xfrm>
            <a:off x="1189898" y="5181600"/>
            <a:ext cx="624840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 /*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}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 us look at an example of a JavaScript </a:t>
            </a:r>
            <a:r>
              <a:rPr lang="en-US" sz="2800" b="1" dirty="0"/>
              <a:t>Object</a:t>
            </a:r>
            <a:r>
              <a:rPr lang="en-US" sz="2800" dirty="0"/>
              <a:t>:</a:t>
            </a:r>
            <a:endParaRPr lang="uk-UA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0" y="2286000"/>
            <a:ext cx="464742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Murzik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Murzik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Object creation</a:t>
            </a:r>
            <a:endParaRPr lang="uk-UA" altLang="en-US" dirty="0"/>
          </a:p>
        </p:txBody>
      </p:sp>
      <p:sp>
        <p:nvSpPr>
          <p:cNvPr id="12800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8392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/>
              <a:t>You know that we can </a:t>
            </a:r>
            <a:r>
              <a:rPr lang="en-US" altLang="en-US" sz="2800" b="1" i="1" dirty="0"/>
              <a:t>create</a:t>
            </a:r>
            <a:r>
              <a:rPr lang="en-US" altLang="en-US" sz="2800" dirty="0"/>
              <a:t> a simple object in JavaScript  use </a:t>
            </a:r>
            <a:r>
              <a:rPr lang="en-US" altLang="en-US" sz="2800" b="1" dirty="0"/>
              <a:t>JSON</a:t>
            </a:r>
            <a:r>
              <a:rPr lang="en-US" altLang="en-US" sz="2800" dirty="0"/>
              <a:t> </a:t>
            </a:r>
            <a:r>
              <a:rPr lang="en-US" altLang="en-US" sz="2800" b="1" i="1" dirty="0"/>
              <a:t>notation</a:t>
            </a:r>
            <a:r>
              <a:rPr lang="en-US" altLang="en-US" sz="2800" dirty="0"/>
              <a:t> for this:</a:t>
            </a:r>
            <a:endParaRPr lang="uk-UA" altLang="en-US" sz="2800" dirty="0"/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endParaRPr lang="en-US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4600" y="3048000"/>
            <a:ext cx="4244494" cy="1923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Murzik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Arrays and Hash Tables</a:t>
            </a:r>
          </a:p>
          <a:p>
            <a:r>
              <a:rPr lang="en-US" altLang="en-US" sz="2400" dirty="0"/>
              <a:t>Array vs. Hash Table</a:t>
            </a:r>
          </a:p>
          <a:p>
            <a:r>
              <a:rPr lang="en-US" altLang="en-US" sz="2400" dirty="0"/>
              <a:t>Objects in JS</a:t>
            </a:r>
          </a:p>
          <a:p>
            <a:r>
              <a:rPr lang="en-US" altLang="en-US" sz="2400" dirty="0"/>
              <a:t>Object vs. </a:t>
            </a:r>
            <a:r>
              <a:rPr lang="en-US" altLang="en-US" sz="2400" dirty="0" err="1"/>
              <a:t>HashTable</a:t>
            </a:r>
            <a:endParaRPr lang="en-US" altLang="en-US" sz="2400" dirty="0"/>
          </a:p>
          <a:p>
            <a:r>
              <a:rPr lang="en-US" altLang="en-US" sz="2400" dirty="0"/>
              <a:t>Constructors</a:t>
            </a:r>
          </a:p>
          <a:p>
            <a:r>
              <a:rPr lang="en-US" altLang="en-US" sz="2400" dirty="0"/>
              <a:t>Inheritance in JS</a:t>
            </a:r>
          </a:p>
          <a:p>
            <a:r>
              <a:rPr lang="en-US" altLang="en-US" sz="2400" dirty="0"/>
              <a:t>Built-in Objects</a:t>
            </a:r>
          </a:p>
          <a:p>
            <a:r>
              <a:rPr lang="en-US" altLang="en-US" sz="2400" dirty="0"/>
              <a:t>Extending built-in types</a:t>
            </a:r>
          </a:p>
          <a:p>
            <a:endParaRPr lang="en-US" altLang="en-US" sz="24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452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Object or Hash</a:t>
            </a:r>
            <a:r>
              <a:rPr lang="uk-UA" altLang="en-US" dirty="0"/>
              <a:t> </a:t>
            </a:r>
            <a:r>
              <a:rPr altLang="en-US" dirty="0"/>
              <a:t>Table</a:t>
            </a:r>
            <a:endParaRPr lang="uk-UA" altLang="en-US" dirty="0"/>
          </a:p>
        </p:txBody>
      </p:sp>
      <p:sp>
        <p:nvSpPr>
          <p:cNvPr id="13005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610600" cy="5029200"/>
          </a:xfrm>
        </p:spPr>
        <p:txBody>
          <a:bodyPr/>
          <a:lstStyle/>
          <a:p>
            <a:r>
              <a:rPr lang="en-US" altLang="en-US" sz="2800" dirty="0"/>
              <a:t>But this way it looks like </a:t>
            </a:r>
            <a:r>
              <a:rPr lang="en-US" altLang="en-US" sz="2800" b="1" i="1" dirty="0"/>
              <a:t>hash</a:t>
            </a:r>
            <a:r>
              <a:rPr lang="uk-UA" altLang="en-US" sz="2800" b="1" i="1" dirty="0"/>
              <a:t> </a:t>
            </a:r>
            <a:r>
              <a:rPr lang="en-US" altLang="en-US" sz="2800" b="1" i="1" dirty="0"/>
              <a:t>table</a:t>
            </a:r>
            <a:r>
              <a:rPr lang="en-US" altLang="en-US" sz="2800" dirty="0"/>
              <a:t> creation. </a:t>
            </a:r>
          </a:p>
          <a:p>
            <a:r>
              <a:rPr lang="en-US" altLang="en-US" sz="2800" dirty="0"/>
              <a:t>What is the </a:t>
            </a:r>
            <a:r>
              <a:rPr lang="en-US" altLang="en-US" sz="2800" b="1" i="1" dirty="0"/>
              <a:t>difference</a:t>
            </a:r>
            <a:r>
              <a:rPr lang="en-US" altLang="en-US" sz="2800" dirty="0"/>
              <a:t> between </a:t>
            </a:r>
            <a:r>
              <a:rPr lang="en-US" altLang="en-US" sz="2800" b="1" i="1" dirty="0"/>
              <a:t>hash table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object</a:t>
            </a:r>
            <a:r>
              <a:rPr lang="en-US" altLang="en-US" sz="2800" dirty="0"/>
              <a:t>, then?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uk-UA" altLang="en-US" sz="2600" b="1" dirty="0">
              <a:latin typeface="Arial" panose="020B0604020202020204" pitchFamily="34" charset="0"/>
            </a:endParaRP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sz="2600" b="1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685800" y="3657600"/>
            <a:ext cx="32766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key: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key: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4350" y="3657600"/>
            <a:ext cx="32766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key: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key: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81" y="4012161"/>
            <a:ext cx="860538" cy="8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Object or Hash</a:t>
            </a:r>
            <a:r>
              <a:rPr lang="uk-UA" altLang="en-US" dirty="0"/>
              <a:t> </a:t>
            </a:r>
            <a:r>
              <a:rPr altLang="en-US" dirty="0"/>
              <a:t>Table</a:t>
            </a:r>
            <a:endParaRPr lang="uk-UA" altLang="en-US" dirty="0"/>
          </a:p>
        </p:txBody>
      </p:sp>
      <p:sp>
        <p:nvSpPr>
          <p:cNvPr id="132099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610600" cy="4953000"/>
          </a:xfrm>
        </p:spPr>
        <p:txBody>
          <a:bodyPr/>
          <a:lstStyle/>
          <a:p>
            <a:r>
              <a:rPr lang="en-US" altLang="en-US" sz="2800" dirty="0"/>
              <a:t>Typically we </a:t>
            </a:r>
            <a:r>
              <a:rPr lang="en-US" altLang="en-US" sz="2800" b="1" i="1" dirty="0"/>
              <a:t>use</a:t>
            </a:r>
            <a:r>
              <a:rPr lang="en-US" altLang="en-US" sz="2800" dirty="0"/>
              <a:t> </a:t>
            </a:r>
            <a:r>
              <a:rPr lang="en-US" altLang="en-US" sz="2800" b="1" i="1" dirty="0"/>
              <a:t>hash table</a:t>
            </a:r>
            <a:r>
              <a:rPr lang="en-US" altLang="en-US" sz="2800" dirty="0"/>
              <a:t> if we </a:t>
            </a:r>
            <a:r>
              <a:rPr lang="en-US" altLang="en-US" sz="2800" b="1" i="1" dirty="0"/>
              <a:t>want to represent some collection</a:t>
            </a:r>
            <a:r>
              <a:rPr lang="en-US" altLang="en-US" sz="2800" dirty="0"/>
              <a:t>, and we </a:t>
            </a:r>
            <a:r>
              <a:rPr lang="en-US" altLang="en-US" sz="2800" b="1" i="1" dirty="0"/>
              <a:t>use an object</a:t>
            </a:r>
            <a:r>
              <a:rPr lang="en-US" altLang="en-US" sz="2800" dirty="0"/>
              <a:t> to </a:t>
            </a:r>
            <a:r>
              <a:rPr lang="en-US" altLang="en-US" sz="2800" b="1" i="1" dirty="0"/>
              <a:t>describe some system</a:t>
            </a:r>
            <a:r>
              <a:rPr lang="en-US" altLang="en-US" sz="2800" dirty="0"/>
              <a:t> or </a:t>
            </a:r>
            <a:r>
              <a:rPr lang="en-US" altLang="en-US" sz="2800" b="1" i="1" dirty="0"/>
              <a:t>entity</a:t>
            </a:r>
            <a:r>
              <a:rPr lang="en-US" altLang="en-US" sz="2800" dirty="0"/>
              <a:t>.</a:t>
            </a:r>
            <a:endParaRPr lang="uk-UA" altLang="en-US" sz="2800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sz="2600" b="1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0" y="2957780"/>
            <a:ext cx="32624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Murzik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uk-UA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Barsik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81600" y="4648200"/>
            <a:ext cx="31085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Murzik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2475" y="3408274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some collection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6344" y="5079084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some entity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298216" y="3465983"/>
            <a:ext cx="540000" cy="34624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Left Arrow 13"/>
          <p:cNvSpPr/>
          <p:nvPr/>
        </p:nvSpPr>
        <p:spPr>
          <a:xfrm flipH="1">
            <a:off x="4416300" y="5136793"/>
            <a:ext cx="540000" cy="34624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14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Difference in use</a:t>
            </a:r>
            <a:endParaRPr lang="uk-UA" altLang="en-US" dirty="0"/>
          </a:p>
        </p:txBody>
      </p:sp>
      <p:sp>
        <p:nvSpPr>
          <p:cNvPr id="134147" name="Content Placeholder 2"/>
          <p:cNvSpPr>
            <a:spLocks/>
          </p:cNvSpPr>
          <p:nvPr/>
        </p:nvSpPr>
        <p:spPr bwMode="auto">
          <a:xfrm>
            <a:off x="304800" y="1284288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some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using of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uk-UA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result. For example:</a:t>
            </a:r>
          </a:p>
        </p:txBody>
      </p:sp>
      <p:sp>
        <p:nvSpPr>
          <p:cNvPr id="134156" name="Content Placeholder 2"/>
          <p:cNvSpPr>
            <a:spLocks/>
          </p:cNvSpPr>
          <p:nvPr/>
        </p:nvSpPr>
        <p:spPr bwMode="auto">
          <a:xfrm>
            <a:off x="304800" y="3276600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elements of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table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use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indexer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inside. </a:t>
            </a:r>
          </a:p>
          <a:p>
            <a:pPr marL="342900" indent="-34290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it's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incorrect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For objects operator "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should be used 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36932" y="2383354"/>
            <a:ext cx="534633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cats[</a:t>
            </a:r>
            <a:r>
              <a:rPr kumimoji="0" lang="uk-UA" altLang="uk-UA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"first"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  </a:t>
            </a:r>
            <a:r>
              <a:rPr kumimoji="0" lang="uk-UA" altLang="uk-UA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good way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36932" y="5234413"/>
            <a:ext cx="534633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  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incorrect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9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object [Rules]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Each object should have </a:t>
            </a:r>
            <a:r>
              <a:rPr lang="en-US" sz="2400" b="1" i="1" dirty="0"/>
              <a:t>properties</a:t>
            </a:r>
            <a:r>
              <a:rPr lang="en-US" sz="2400" dirty="0"/>
              <a:t> that representing </a:t>
            </a:r>
            <a:r>
              <a:rPr lang="en-US" sz="2400" b="1" i="1" dirty="0"/>
              <a:t>state</a:t>
            </a:r>
            <a:r>
              <a:rPr lang="en-US" sz="2400" dirty="0"/>
              <a:t> of object.</a:t>
            </a:r>
          </a:p>
          <a:p>
            <a:pPr lvl="1">
              <a:buClr>
                <a:srgbClr val="0070C0"/>
              </a:buClr>
            </a:pPr>
            <a:r>
              <a:rPr lang="en-US" sz="2000" dirty="0"/>
              <a:t>If </a:t>
            </a:r>
            <a:r>
              <a:rPr lang="en-US" sz="2000" b="1" i="1" dirty="0"/>
              <a:t>name</a:t>
            </a:r>
            <a:r>
              <a:rPr lang="en-US" sz="2000" dirty="0"/>
              <a:t> of property is a </a:t>
            </a:r>
            <a:r>
              <a:rPr lang="en-US" sz="2000" b="1" i="1" dirty="0"/>
              <a:t>reserved word </a:t>
            </a:r>
            <a:r>
              <a:rPr lang="en-US" sz="2000" dirty="0"/>
              <a:t>it must be in </a:t>
            </a:r>
            <a:r>
              <a:rPr lang="en-US" sz="2000" b="1" i="1" dirty="0"/>
              <a:t>quotes</a:t>
            </a:r>
            <a:r>
              <a:rPr lang="en-US" sz="2000" dirty="0"/>
              <a:t>.</a:t>
            </a:r>
          </a:p>
          <a:p>
            <a:pPr lvl="1">
              <a:buClr>
                <a:srgbClr val="0070C0"/>
              </a:buClr>
            </a:pPr>
            <a:r>
              <a:rPr lang="en-US" sz="2000" dirty="0"/>
              <a:t>If </a:t>
            </a:r>
            <a:r>
              <a:rPr lang="en-US" sz="2000" b="1" i="1" dirty="0"/>
              <a:t>name</a:t>
            </a:r>
            <a:r>
              <a:rPr lang="en-US" sz="2000" dirty="0"/>
              <a:t> of property consist of </a:t>
            </a:r>
            <a:r>
              <a:rPr lang="en-US" sz="2000" b="1" i="1" dirty="0"/>
              <a:t>spaces</a:t>
            </a:r>
            <a:r>
              <a:rPr lang="en-US" sz="2000" dirty="0"/>
              <a:t> or </a:t>
            </a:r>
            <a:r>
              <a:rPr lang="en-US" sz="2000" b="1" i="1" dirty="0"/>
              <a:t>hyphens</a:t>
            </a:r>
            <a:r>
              <a:rPr lang="en-US" sz="2000" dirty="0"/>
              <a:t> it must be in </a:t>
            </a:r>
            <a:r>
              <a:rPr lang="en-US" sz="2000" b="1" dirty="0"/>
              <a:t>quotes</a:t>
            </a:r>
            <a:r>
              <a:rPr lang="en-US" sz="2000" dirty="0"/>
              <a:t>.</a:t>
            </a:r>
          </a:p>
          <a:p>
            <a:endParaRPr lang="uk-UA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9800" y="3226515"/>
            <a:ext cx="569899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sub-title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Definitive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Guide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Flanagan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88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 Write object properties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5101" y="1295400"/>
            <a:ext cx="6340197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sub-title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Definitive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Guide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Flanagan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sub-title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Constructors</a:t>
            </a:r>
            <a:endParaRPr lang="uk-UA" altLang="en-US" dirty="0"/>
          </a:p>
        </p:txBody>
      </p:sp>
      <p:sp>
        <p:nvSpPr>
          <p:cNvPr id="1382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dirty="0"/>
              <a:t>Sometimes we need to create </a:t>
            </a:r>
            <a:r>
              <a:rPr lang="en-US" altLang="en-US" sz="2600" b="1" i="1" dirty="0"/>
              <a:t>more than one</a:t>
            </a:r>
            <a:r>
              <a:rPr lang="en-US" altLang="en-US" sz="2600" dirty="0"/>
              <a:t> single object. </a:t>
            </a:r>
          </a:p>
          <a:p>
            <a:pPr algn="just"/>
            <a:r>
              <a:rPr lang="en-US" altLang="en-US" sz="2600" dirty="0"/>
              <a:t>It is </a:t>
            </a:r>
            <a:r>
              <a:rPr lang="en-US" altLang="en-US" sz="2600" b="1" i="1" dirty="0"/>
              <a:t>not </a:t>
            </a:r>
            <a:r>
              <a:rPr lang="en-US" altLang="en-US" sz="2600" dirty="0"/>
              <a:t>a good idea to use the </a:t>
            </a:r>
            <a:r>
              <a:rPr lang="en-US" altLang="en-US" sz="2600" b="1" i="1" dirty="0"/>
              <a:t>literal way</a:t>
            </a:r>
            <a:r>
              <a:rPr lang="en-US" altLang="en-US" sz="2600" dirty="0"/>
              <a:t> for this.</a:t>
            </a:r>
          </a:p>
          <a:p>
            <a:pPr algn="just"/>
            <a:r>
              <a:rPr lang="en-US" altLang="en-US" sz="2600" dirty="0"/>
              <a:t>It will be better create a </a:t>
            </a:r>
            <a:r>
              <a:rPr lang="en-US" altLang="en-US" sz="2600" b="1" i="1" dirty="0"/>
              <a:t>scenario</a:t>
            </a:r>
            <a:r>
              <a:rPr lang="en-US" altLang="en-US" sz="2600" dirty="0"/>
              <a:t> for objects reproducing.</a:t>
            </a:r>
          </a:p>
          <a:p>
            <a:pPr algn="just"/>
            <a:endParaRPr lang="en-US" altLang="en-US" sz="1400" dirty="0"/>
          </a:p>
          <a:p>
            <a:pPr algn="just"/>
            <a:r>
              <a:rPr lang="en-US" altLang="en-US" sz="2600" dirty="0"/>
              <a:t>The </a:t>
            </a:r>
            <a:r>
              <a:rPr lang="en-US" altLang="en-US" sz="2600" b="1" dirty="0"/>
              <a:t>Constructor </a:t>
            </a:r>
            <a:r>
              <a:rPr lang="en-US" altLang="en-US" sz="2600" dirty="0"/>
              <a:t>is a </a:t>
            </a:r>
            <a:r>
              <a:rPr lang="en-US" altLang="en-US" sz="2600" b="1" i="1" dirty="0"/>
              <a:t>function</a:t>
            </a:r>
            <a:r>
              <a:rPr lang="en-US" altLang="en-US" sz="2600" dirty="0"/>
              <a:t> that implements this scenario in JavaScript.</a:t>
            </a:r>
          </a:p>
          <a:p>
            <a:pPr algn="just"/>
            <a:endParaRPr lang="en-US" altLang="en-US" sz="1400" dirty="0"/>
          </a:p>
          <a:p>
            <a:pPr algn="just"/>
            <a:r>
              <a:rPr lang="en-US" altLang="en-US" sz="2600" dirty="0"/>
              <a:t>Constructor consists of declaration</a:t>
            </a:r>
            <a:r>
              <a:rPr lang="en-US" altLang="en-US" sz="2600" b="1" i="1" dirty="0"/>
              <a:t> attributes</a:t>
            </a:r>
            <a:r>
              <a:rPr lang="en-US" altLang="en-US" sz="2600" dirty="0"/>
              <a:t> and </a:t>
            </a:r>
            <a:r>
              <a:rPr lang="en-US" altLang="en-US" sz="2600" b="1" i="1" dirty="0"/>
              <a:t>methods</a:t>
            </a:r>
            <a:r>
              <a:rPr lang="en-US" altLang="en-US" sz="2600" dirty="0"/>
              <a:t> that should be </a:t>
            </a:r>
            <a:r>
              <a:rPr lang="en-US" altLang="en-US" sz="2600" b="1" i="1" dirty="0"/>
              <a:t>added</a:t>
            </a:r>
            <a:r>
              <a:rPr lang="en-US" altLang="en-US" sz="2600" dirty="0"/>
              <a:t> into each new object with presented structure.</a:t>
            </a:r>
          </a:p>
        </p:txBody>
      </p:sp>
    </p:spTree>
    <p:extLst>
      <p:ext uri="{BB962C8B-B14F-4D97-AF65-F5344CB8AC3E}">
        <p14:creationId xmlns:p14="http://schemas.microsoft.com/office/powerpoint/2010/main" val="185714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Constructors: example</a:t>
            </a:r>
            <a:endParaRPr lang="uk-UA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Example: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019" y="2514600"/>
            <a:ext cx="845616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(name, color)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color;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run!"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murzyk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"Murzik"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murzyk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39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1295400"/>
            <a:ext cx="6250429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h)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w;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inheritance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shape.hasOwnProperty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990600"/>
            <a:ext cx="3508375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3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339" y="1371600"/>
            <a:ext cx="693972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68" y="4267200"/>
            <a:ext cx="4386263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7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Objects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335102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/>
              <a:t> – base super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800" dirty="0"/>
              <a:t> – represents integer and real numbers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dirty="0"/>
              <a:t> – represents sequence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/>
              <a:t> – represents logical values (true or false)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800" dirty="0"/>
              <a:t> – working with date and time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800" dirty="0"/>
              <a:t> – represents array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800" dirty="0"/>
              <a:t> – mathematical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800" dirty="0"/>
              <a:t> –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0287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88" y="185617"/>
            <a:ext cx="8516821" cy="525970"/>
          </a:xfrm>
        </p:spPr>
        <p:txBody>
          <a:bodyPr/>
          <a:lstStyle/>
          <a:p>
            <a:r>
              <a:rPr lang="en-US" sz="4000" dirty="0">
                <a:solidFill>
                  <a:srgbClr val="017EB8"/>
                </a:solidFill>
              </a:rPr>
              <a:t>Concept of the Array</a:t>
            </a:r>
            <a:endParaRPr lang="uk-UA" sz="4000" dirty="0">
              <a:solidFill>
                <a:srgbClr val="017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01" y="1074565"/>
            <a:ext cx="851420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/>
              <a:t>The </a:t>
            </a:r>
            <a:r>
              <a:rPr lang="en-US" sz="2400" b="1" dirty="0"/>
              <a:t>Array </a:t>
            </a:r>
            <a:r>
              <a:rPr lang="en-US" sz="2400" dirty="0"/>
              <a:t>is a </a:t>
            </a:r>
            <a:r>
              <a:rPr lang="en-US" sz="2400" b="1" i="1" dirty="0"/>
              <a:t>data type</a:t>
            </a:r>
            <a:r>
              <a:rPr lang="en-US" sz="2400" dirty="0"/>
              <a:t> that is meant to describe a </a:t>
            </a:r>
            <a:r>
              <a:rPr lang="en-US" sz="2400" b="1" i="1" dirty="0"/>
              <a:t>collection of elements</a:t>
            </a:r>
            <a:r>
              <a:rPr lang="en-US" sz="2400" dirty="0"/>
              <a:t> (values or variables) with </a:t>
            </a:r>
            <a:r>
              <a:rPr lang="en-US" sz="2400" b="1" i="1" dirty="0"/>
              <a:t>multilinear element addressing</a:t>
            </a:r>
            <a:r>
              <a:rPr lang="en-US" sz="2400" dirty="0"/>
              <a:t>.</a:t>
            </a:r>
          </a:p>
          <a:p>
            <a:pPr marL="3892154" lvl="8" indent="-272654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lang="uk-UA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769004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built-in types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Little example from </a:t>
            </a:r>
            <a:r>
              <a:rPr lang="en-US" sz="2800" dirty="0">
                <a:hlinkClick r:id="rId2"/>
              </a:rPr>
              <a:t>https://w3schools.com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2270" y="2133600"/>
            <a:ext cx="790472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"rasberry"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"strawberry"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885532"/>
            <a:ext cx="5252351" cy="9358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82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143000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Write function with name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isLeap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/>
              <a:t> to check if year is </a:t>
            </a:r>
            <a:r>
              <a:rPr lang="en-US" sz="2600" b="1" dirty="0"/>
              <a:t>leap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The function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isLeap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/>
              <a:t> must return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600" dirty="0"/>
              <a:t> if year is leap and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600" dirty="0"/>
              <a:t> otherwise.</a:t>
            </a:r>
          </a:p>
          <a:p>
            <a:pPr marL="990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i="1" dirty="0"/>
              <a:t>Every year</a:t>
            </a:r>
            <a:r>
              <a:rPr lang="en-US" sz="2400" i="1" dirty="0"/>
              <a:t> that is exactly divisible by </a:t>
            </a:r>
            <a:r>
              <a:rPr lang="en-US" sz="2400" b="1" i="1" dirty="0"/>
              <a:t>4</a:t>
            </a:r>
            <a:r>
              <a:rPr lang="en-US" sz="2400" i="1" dirty="0"/>
              <a:t> is a leap year, </a:t>
            </a:r>
            <a:r>
              <a:rPr lang="en-US" sz="2400" b="1" i="1" dirty="0"/>
              <a:t>except</a:t>
            </a:r>
            <a:r>
              <a:rPr lang="en-US" sz="2400" i="1" dirty="0"/>
              <a:t> for years that are exactly divisible by </a:t>
            </a:r>
            <a:r>
              <a:rPr lang="en-US" sz="2400" b="1" i="1" dirty="0"/>
              <a:t>100</a:t>
            </a:r>
            <a:r>
              <a:rPr lang="en-US" sz="2400" i="1" dirty="0"/>
              <a:t>, </a:t>
            </a:r>
            <a:r>
              <a:rPr lang="en-US" sz="2400" b="1" i="1" dirty="0"/>
              <a:t>but</a:t>
            </a:r>
            <a:r>
              <a:rPr lang="en-US" sz="2400" i="1" dirty="0"/>
              <a:t> these centurial years are leap years if they are exactly divisible by </a:t>
            </a:r>
            <a:r>
              <a:rPr lang="en-US" sz="2400" b="1" i="1" dirty="0"/>
              <a:t>400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uk-UA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343400"/>
            <a:ext cx="3759199" cy="1905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62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 2010 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rgbClr val="F7964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33907, 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4058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51" y="228600"/>
            <a:ext cx="8516821" cy="525970"/>
          </a:xfrm>
        </p:spPr>
        <p:txBody>
          <a:bodyPr/>
          <a:lstStyle/>
          <a:p>
            <a:r>
              <a:rPr lang="en-US" sz="4000" dirty="0">
                <a:solidFill>
                  <a:srgbClr val="017EB8"/>
                </a:solidFill>
              </a:rPr>
              <a:t>Concept of the Array</a:t>
            </a:r>
            <a:endParaRPr lang="uk-UA" sz="4000" dirty="0">
              <a:solidFill>
                <a:srgbClr val="017EB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151" y="4427765"/>
            <a:ext cx="8514208" cy="12189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/>
              <a:t>Each element can be selected by </a:t>
            </a:r>
            <a:r>
              <a:rPr lang="en-US" sz="2400" b="1" i="1" dirty="0"/>
              <a:t>index</a:t>
            </a:r>
            <a:r>
              <a:rPr lang="en-US" sz="2400" dirty="0"/>
              <a:t> (identifying key).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400" dirty="0"/>
              <a:t>All indexes restricted to </a:t>
            </a:r>
            <a:r>
              <a:rPr lang="en-US" sz="2400" b="1" i="1" dirty="0"/>
              <a:t>integer values</a:t>
            </a:r>
            <a:r>
              <a:rPr lang="en-US" sz="2400" dirty="0"/>
              <a:t> and all elements are </a:t>
            </a:r>
            <a:r>
              <a:rPr lang="en-US" sz="2400" b="1" i="1" dirty="0"/>
              <a:t>ordered</a:t>
            </a:r>
            <a:r>
              <a:rPr lang="en-US" sz="2400" dirty="0"/>
              <a:t> according to their</a:t>
            </a:r>
            <a:r>
              <a:rPr lang="uk-UA" sz="2400" dirty="0"/>
              <a:t> </a:t>
            </a:r>
            <a:r>
              <a:rPr lang="en-US" sz="2400" dirty="0"/>
              <a:t>indexes.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</a:pPr>
            <a:endParaRPr lang="uk-UA" sz="2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620000" cy="2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 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Array in JavaScript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differs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of array in classical languages. </a:t>
            </a:r>
          </a:p>
          <a:p>
            <a:pPr lvl="0"/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Array in JS it's a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species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of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lvl="0"/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 Array in JS can be ease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resizable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can be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cross-typical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can have </a:t>
            </a:r>
            <a:r>
              <a:rPr lang="en-US" altLang="en-US" sz="26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string as an index</a:t>
            </a:r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-US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more: </a:t>
            </a:r>
          </a:p>
          <a:p>
            <a:pPr lvl="1">
              <a:buClr>
                <a:srgbClr val="0070C0"/>
              </a:buClr>
            </a:pP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we create </a:t>
            </a:r>
            <a:r>
              <a:rPr lang="en-US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empty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array it is real empty.</a:t>
            </a:r>
          </a:p>
          <a:p>
            <a:pPr lvl="1">
              <a:buClr>
                <a:srgbClr val="0070C0"/>
              </a:buClr>
            </a:pP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we insert element with index </a:t>
            </a:r>
            <a:r>
              <a:rPr lang="en-US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en-US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into this empty array we get array with only one element. A[5]=11;</a:t>
            </a:r>
          </a:p>
        </p:txBody>
      </p:sp>
    </p:spTree>
    <p:extLst>
      <p:ext uri="{BB962C8B-B14F-4D97-AF65-F5344CB8AC3E}">
        <p14:creationId xmlns:p14="http://schemas.microsoft.com/office/powerpoint/2010/main" val="8852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Creation of Arrays</a:t>
            </a:r>
            <a:endParaRPr lang="uk-UA" alt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230400" y="1187421"/>
            <a:ext cx="8522450" cy="6096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Exist two base ways for creation of array:</a:t>
            </a:r>
            <a:endParaRPr lang="uk-UA" altLang="en-US" sz="2500" dirty="0"/>
          </a:p>
        </p:txBody>
      </p:sp>
      <p:sp>
        <p:nvSpPr>
          <p:cNvPr id="72712" name="Content Placeholder 2"/>
          <p:cNvSpPr>
            <a:spLocks/>
          </p:cNvSpPr>
          <p:nvPr/>
        </p:nvSpPr>
        <p:spPr bwMode="auto">
          <a:xfrm>
            <a:off x="220875" y="44958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way (with using indexer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modern and strong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use.</a:t>
            </a:r>
          </a:p>
          <a:p>
            <a:pPr marL="266700" indent="-266700" eaLnBrk="1" hangingPunct="1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way (with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constructor) is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deprecated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now and not recommended. </a:t>
            </a:r>
            <a:endParaRPr lang="uk-U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7675" y="1917685"/>
            <a:ext cx="6019800" cy="7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4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[];  //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correct way</a:t>
            </a:r>
          </a:p>
          <a:p>
            <a:pPr marL="0" lvl="4">
              <a:buFont typeface="Arial" panose="020B0604020202020204" pitchFamily="34" charset="0"/>
              <a:buNone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4687" y="3504037"/>
            <a:ext cx="4765775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975" lvl="4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Array()</a:t>
            </a:r>
          </a:p>
          <a:p>
            <a:pPr marL="0" lvl="4">
              <a:buFont typeface="Arial" panose="020B0604020202020204" pitchFamily="34" charset="0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0876" y="2841974"/>
            <a:ext cx="609600" cy="52260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uk-UA" sz="2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Processing of Arrays</a:t>
            </a:r>
            <a:endParaRPr lang="uk-UA" alt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8610600" cy="49530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Ways of array using: </a:t>
            </a:r>
          </a:p>
          <a:p>
            <a:pPr marL="0" indent="542925">
              <a:spcBef>
                <a:spcPts val="600"/>
              </a:spcBef>
              <a:buNone/>
            </a:pPr>
            <a:r>
              <a:rPr lang="en-US" altLang="en-US" sz="2200" dirty="0"/>
              <a:t>declaration of empty array</a:t>
            </a:r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endParaRPr lang="en-US" altLang="en-US" sz="2200" dirty="0"/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altLang="en-US" sz="2200" dirty="0"/>
              <a:t>declaration of filled array  </a:t>
            </a:r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endParaRPr lang="en-US" altLang="en-US" sz="2200" dirty="0"/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altLang="en-US" sz="2200" dirty="0"/>
              <a:t>writing of value in element with index 0 </a:t>
            </a:r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endParaRPr lang="en-US" altLang="en-US" sz="2200" dirty="0"/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altLang="en-US" sz="2200" dirty="0"/>
              <a:t>reading of value by index (</a:t>
            </a:r>
            <a:r>
              <a:rPr lang="en-US" altLang="en-US" sz="2200" dirty="0" err="1"/>
              <a:t>tmp</a:t>
            </a:r>
            <a:r>
              <a:rPr lang="en-US" altLang="en-US" sz="2200" dirty="0"/>
              <a:t> = 16)</a:t>
            </a:r>
            <a:endParaRPr lang="en-US" altLang="en-US" sz="2200" b="1" dirty="0"/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endParaRPr lang="en-US" altLang="en-US" sz="2200" dirty="0"/>
          </a:p>
          <a:p>
            <a:pPr marL="0" indent="541338" eaLnBrk="1" hangingPunct="1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altLang="en-US" sz="2200" dirty="0"/>
              <a:t>getting length of array (in example 3)</a:t>
            </a:r>
            <a:endParaRPr lang="uk-UA" altLang="en-US" sz="2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8867" y="2211604"/>
            <a:ext cx="7774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[];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3223" y="3059389"/>
            <a:ext cx="77798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0631" y="3826866"/>
            <a:ext cx="77798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uk-UA" altLang="uk-UA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631" y="4690040"/>
            <a:ext cx="777984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31" y="5522436"/>
            <a:ext cx="777984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Processing of </a:t>
            </a:r>
            <a:r>
              <a:rPr altLang="en-US" dirty="0"/>
              <a:t>Arrays</a:t>
            </a:r>
            <a:endParaRPr lang="uk-UA" alt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4294967295"/>
          </p:nvPr>
        </p:nvSpPr>
        <p:spPr>
          <a:xfrm>
            <a:off x="309422" y="1333500"/>
            <a:ext cx="8301178" cy="9906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How we can read and print in console all elements of array? The </a:t>
            </a:r>
            <a:r>
              <a:rPr lang="en-US" altLang="en-US" sz="2600" b="1" dirty="0"/>
              <a:t>for</a:t>
            </a:r>
            <a:r>
              <a:rPr lang="en-US" altLang="en-US" sz="2600" dirty="0"/>
              <a:t> statement help us: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uk-UA" altLang="en-US" sz="2600" dirty="0"/>
          </a:p>
        </p:txBody>
      </p:sp>
      <p:sp>
        <p:nvSpPr>
          <p:cNvPr id="76808" name="Content Placeholder 2"/>
          <p:cNvSpPr>
            <a:spLocks/>
          </p:cNvSpPr>
          <p:nvPr/>
        </p:nvSpPr>
        <p:spPr bwMode="auto">
          <a:xfrm>
            <a:off x="309422" y="5029200"/>
            <a:ext cx="8153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it’s work only for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digits in indexes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Do not use in array with </a:t>
            </a:r>
            <a:r>
              <a:rPr lang="en-US" altLang="en-US" sz="2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not-digital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indexes.</a:t>
            </a:r>
            <a:endParaRPr lang="uk-UA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0001" y="2743200"/>
            <a:ext cx="634019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Processing of Arrays</a:t>
            </a:r>
            <a:endParaRPr lang="uk-UA" altLang="en-US" dirty="0"/>
          </a:p>
        </p:txBody>
      </p:sp>
      <p:sp>
        <p:nvSpPr>
          <p:cNvPr id="84995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458200" cy="1905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Not so long ago array received very comfortable method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This method </a:t>
            </a:r>
            <a:r>
              <a:rPr lang="en-US" altLang="en-US" sz="2400" b="1" i="1" dirty="0">
                <a:latin typeface="Arial" panose="020B0604020202020204" pitchFamily="34" charset="0"/>
              </a:rPr>
              <a:t>travel</a:t>
            </a:r>
            <a:r>
              <a:rPr lang="en-US" altLang="en-US" sz="2400" dirty="0">
                <a:latin typeface="Arial" panose="020B0604020202020204" pitchFamily="34" charset="0"/>
              </a:rPr>
              <a:t> by array elements and call you </a:t>
            </a:r>
            <a:r>
              <a:rPr lang="en-US" altLang="en-US" sz="2400" b="1" i="1" dirty="0">
                <a:latin typeface="Arial" panose="020B0604020202020204" pitchFamily="34" charset="0"/>
              </a:rPr>
              <a:t>callback function</a:t>
            </a:r>
            <a:r>
              <a:rPr lang="en-US" altLang="en-US" sz="2400" dirty="0">
                <a:latin typeface="Arial" panose="020B0604020202020204" pitchFamily="34" charset="0"/>
              </a:rPr>
              <a:t> for each of them.</a:t>
            </a:r>
            <a:endParaRPr lang="en-US" altLang="en-US" sz="2400" b="1" dirty="0"/>
          </a:p>
          <a:p>
            <a:pPr marL="0" indent="0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en-US" sz="2400" dirty="0"/>
              <a:t> </a:t>
            </a:r>
            <a:endParaRPr lang="uk-UA" altLang="en-US" sz="2000" dirty="0"/>
          </a:p>
        </p:txBody>
      </p:sp>
      <p:sp>
        <p:nvSpPr>
          <p:cNvPr id="85000" name="Content Placeholder 2"/>
          <p:cNvSpPr>
            <a:spLocks noGrp="1"/>
          </p:cNvSpPr>
          <p:nvPr>
            <p:ph idx="4294967295"/>
          </p:nvPr>
        </p:nvSpPr>
        <p:spPr>
          <a:xfrm>
            <a:off x="304800" y="5334000"/>
            <a:ext cx="7924800" cy="4572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It's way </a:t>
            </a:r>
            <a:r>
              <a:rPr lang="en-US" altLang="en-US" sz="2400" b="1" i="1" dirty="0"/>
              <a:t>prevent errors</a:t>
            </a:r>
            <a:r>
              <a:rPr lang="en-US" altLang="en-US" sz="2400" dirty="0"/>
              <a:t> refers on spaces in your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400" dirty="0"/>
              <a:t>.</a:t>
            </a:r>
            <a:endParaRPr lang="uk-UA" altLang="en-US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3429000"/>
            <a:ext cx="611257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=&gt; 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533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2153</Words>
  <Application>Microsoft Office PowerPoint</Application>
  <PresentationFormat>On-screen Show (4:3)</PresentationFormat>
  <Paragraphs>225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Segoe UI</vt:lpstr>
      <vt:lpstr>Segoe UI Light</vt:lpstr>
      <vt:lpstr>Verdana</vt:lpstr>
      <vt:lpstr>Wingdings</vt:lpstr>
      <vt:lpstr>1_Office Theme</vt:lpstr>
      <vt:lpstr>JS5: Lesson #9</vt:lpstr>
      <vt:lpstr>Agenda</vt:lpstr>
      <vt:lpstr>Concept of the Array</vt:lpstr>
      <vt:lpstr>Concept of the Array</vt:lpstr>
      <vt:lpstr>JavaScript Arrays features</vt:lpstr>
      <vt:lpstr>Creation of Arrays</vt:lpstr>
      <vt:lpstr>Processing of Arrays</vt:lpstr>
      <vt:lpstr>Processing of Arrays</vt:lpstr>
      <vt:lpstr>Processing of Arrays</vt:lpstr>
      <vt:lpstr>Useful methods</vt:lpstr>
      <vt:lpstr>Creation of Hash Tables</vt:lpstr>
      <vt:lpstr>Creation of Hash Tables</vt:lpstr>
      <vt:lpstr>Usage of Hash Table:</vt:lpstr>
      <vt:lpstr>Usage of Hash Table:</vt:lpstr>
      <vt:lpstr>Array vs. Hash Table</vt:lpstr>
      <vt:lpstr>Practice Tasks</vt:lpstr>
      <vt:lpstr>Object creation</vt:lpstr>
      <vt:lpstr>Object creation</vt:lpstr>
      <vt:lpstr>Object creation</vt:lpstr>
      <vt:lpstr>Object or Hash Table</vt:lpstr>
      <vt:lpstr>Object or Hash Table</vt:lpstr>
      <vt:lpstr>Difference in use</vt:lpstr>
      <vt:lpstr>Properties of object [Rules]</vt:lpstr>
      <vt:lpstr>Read / Write object properties</vt:lpstr>
      <vt:lpstr>Constructors</vt:lpstr>
      <vt:lpstr>Constructors: example</vt:lpstr>
      <vt:lpstr>Inheritance in JS</vt:lpstr>
      <vt:lpstr>Inheritance in JS</vt:lpstr>
      <vt:lpstr>JavaScript Built-in Objects</vt:lpstr>
      <vt:lpstr>Extending built-in types</vt:lpstr>
      <vt:lpstr>HomeWork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2024-05-21T13:38:48Z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