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6"/>
  </p:notesMasterIdLst>
  <p:sldIdLst>
    <p:sldId id="338" r:id="rId2"/>
    <p:sldId id="310" r:id="rId3"/>
    <p:sldId id="311" r:id="rId4"/>
    <p:sldId id="316" r:id="rId5"/>
    <p:sldId id="317" r:id="rId6"/>
    <p:sldId id="348" r:id="rId7"/>
    <p:sldId id="349" r:id="rId8"/>
    <p:sldId id="350" r:id="rId9"/>
    <p:sldId id="351" r:id="rId10"/>
    <p:sldId id="352" r:id="rId11"/>
    <p:sldId id="336" r:id="rId12"/>
    <p:sldId id="337" r:id="rId13"/>
    <p:sldId id="380" r:id="rId14"/>
    <p:sldId id="382" r:id="rId15"/>
    <p:sldId id="383" r:id="rId16"/>
    <p:sldId id="384" r:id="rId17"/>
    <p:sldId id="385" r:id="rId18"/>
    <p:sldId id="381" r:id="rId19"/>
    <p:sldId id="386" r:id="rId20"/>
    <p:sldId id="387" r:id="rId21"/>
    <p:sldId id="388" r:id="rId22"/>
    <p:sldId id="389" r:id="rId23"/>
    <p:sldId id="333" r:id="rId24"/>
    <p:sldId id="390" r:id="rId25"/>
    <p:sldId id="391" r:id="rId26"/>
    <p:sldId id="392" r:id="rId27"/>
    <p:sldId id="393" r:id="rId28"/>
    <p:sldId id="394" r:id="rId29"/>
    <p:sldId id="396" r:id="rId30"/>
    <p:sldId id="395" r:id="rId31"/>
    <p:sldId id="397" r:id="rId32"/>
    <p:sldId id="398" r:id="rId33"/>
    <p:sldId id="399" r:id="rId34"/>
    <p:sldId id="401" r:id="rId35"/>
    <p:sldId id="400" r:id="rId36"/>
    <p:sldId id="402" r:id="rId37"/>
    <p:sldId id="403" r:id="rId38"/>
    <p:sldId id="339" r:id="rId39"/>
    <p:sldId id="340" r:id="rId40"/>
    <p:sldId id="342" r:id="rId41"/>
    <p:sldId id="341" r:id="rId42"/>
    <p:sldId id="377" r:id="rId43"/>
    <p:sldId id="343" r:id="rId44"/>
    <p:sldId id="344" r:id="rId45"/>
    <p:sldId id="345" r:id="rId46"/>
    <p:sldId id="347" r:id="rId47"/>
    <p:sldId id="346" r:id="rId48"/>
    <p:sldId id="365" r:id="rId49"/>
    <p:sldId id="379" r:id="rId50"/>
    <p:sldId id="378" r:id="rId51"/>
    <p:sldId id="376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53" r:id="rId61"/>
    <p:sldId id="354" r:id="rId62"/>
    <p:sldId id="355" r:id="rId63"/>
    <p:sldId id="356" r:id="rId64"/>
    <p:sldId id="357" r:id="rId65"/>
    <p:sldId id="358" r:id="rId66"/>
    <p:sldId id="359" r:id="rId67"/>
    <p:sldId id="360" r:id="rId68"/>
    <p:sldId id="361" r:id="rId69"/>
    <p:sldId id="362" r:id="rId70"/>
    <p:sldId id="363" r:id="rId71"/>
    <p:sldId id="364" r:id="rId72"/>
    <p:sldId id="313" r:id="rId73"/>
    <p:sldId id="314" r:id="rId74"/>
    <p:sldId id="315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 autoAdjust="0"/>
    <p:restoredTop sz="95455" autoAdjust="0"/>
  </p:normalViewPr>
  <p:slideViewPr>
    <p:cSldViewPr>
      <p:cViewPr varScale="1">
        <p:scale>
          <a:sx n="87" d="100"/>
          <a:sy n="87" d="100"/>
        </p:scale>
        <p:origin x="92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B81CA-62D0-498F-BDBA-2E8CDC76C832}" type="datetimeFigureOut">
              <a:rPr lang="en-US" smtClean="0"/>
              <a:pPr/>
              <a:t>17-Oct-19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248D4-18B9-467F-AB64-ED0E7146E7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5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049E-A196-448D-8B33-D46BF7D75844}" type="datetime1">
              <a:rPr lang="en-US" smtClean="0"/>
              <a:pPr/>
              <a:t>17-Oct-19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5ED5-78C8-4250-9810-F1D6093623BA}" type="datetime1">
              <a:rPr lang="en-US" smtClean="0"/>
              <a:pPr/>
              <a:t>17-Oct-19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C200-4CC7-4CD3-818A-41507503B410}" type="datetime1">
              <a:rPr lang="en-US" smtClean="0"/>
              <a:pPr/>
              <a:t>17-Oct-19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8E19-12C2-48CD-8BDF-6A78B472C6C8}" type="datetime1">
              <a:rPr lang="en-US" smtClean="0"/>
              <a:pPr/>
              <a:t>17-Oct-19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18B5-7D38-4B3F-8772-B162068F1CE0}" type="datetime1">
              <a:rPr lang="en-US" smtClean="0"/>
              <a:pPr/>
              <a:t>17-Oct-19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CD4C-73AF-4B4A-82AF-F74B6B2A0C19}" type="datetime1">
              <a:rPr lang="en-US" smtClean="0"/>
              <a:pPr/>
              <a:t>17-Oct-19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F697-680A-40AD-B19E-A68C2415FC77}" type="datetime1">
              <a:rPr lang="en-US" smtClean="0"/>
              <a:pPr/>
              <a:t>17-Oct-19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7048-6605-4E4B-AF0D-2B429A04E216}" type="datetime1">
              <a:rPr lang="en-US" smtClean="0"/>
              <a:pPr/>
              <a:t>17-Oct-19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D05F-D75C-4F61-B46B-51F3AE0815DB}" type="datetime1">
              <a:rPr lang="en-US" smtClean="0"/>
              <a:pPr/>
              <a:t>17-Oct-19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2A81-CFD1-4DDF-AF65-2FD23C7D49E6}" type="datetime1">
              <a:rPr lang="en-US" smtClean="0"/>
              <a:pPr/>
              <a:t>17-Oct-19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32FF-8155-4CA9-82D0-DF0C31FE5EA3}" type="datetime1">
              <a:rPr lang="en-US" smtClean="0"/>
              <a:pPr/>
              <a:t>17-Oct-19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F436-D243-4F14-B0CF-20FC0794E83C}" type="datetime1">
              <a:rPr lang="en-US" smtClean="0"/>
              <a:pPr/>
              <a:t>17-Oct-19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canvas_createlineargradient.asp" TargetMode="External"/><Relationship Id="rId3" Type="http://schemas.openxmlformats.org/officeDocument/2006/relationships/hyperlink" Target="https://www.w3schools.com/tags/canvas_strokestyle.asp" TargetMode="External"/><Relationship Id="rId7" Type="http://schemas.openxmlformats.org/officeDocument/2006/relationships/hyperlink" Target="https://www.w3schools.com/tags/canvas_shadowoffsety.asp" TargetMode="External"/><Relationship Id="rId2" Type="http://schemas.openxmlformats.org/officeDocument/2006/relationships/hyperlink" Target="https://www.w3schools.com/tags/canvas_fillstyl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canvas_shadowoffsetx.asp" TargetMode="External"/><Relationship Id="rId11" Type="http://schemas.openxmlformats.org/officeDocument/2006/relationships/hyperlink" Target="https://www.w3schools.com/tags/canvas_addcolorstop.asp" TargetMode="External"/><Relationship Id="rId5" Type="http://schemas.openxmlformats.org/officeDocument/2006/relationships/hyperlink" Target="https://www.w3schools.com/tags/canvas_shadowblur.asp" TargetMode="External"/><Relationship Id="rId10" Type="http://schemas.openxmlformats.org/officeDocument/2006/relationships/hyperlink" Target="https://www.w3schools.com/tags/canvas_createradialgradient.asp" TargetMode="External"/><Relationship Id="rId4" Type="http://schemas.openxmlformats.org/officeDocument/2006/relationships/hyperlink" Target="https://www.w3schools.com/tags/canvas_shadowcolor.asp" TargetMode="External"/><Relationship Id="rId9" Type="http://schemas.openxmlformats.org/officeDocument/2006/relationships/hyperlink" Target="https://www.w3schools.com/tags/canvas_createpattern.asp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canvas_linejoin.asp" TargetMode="External"/><Relationship Id="rId2" Type="http://schemas.openxmlformats.org/officeDocument/2006/relationships/hyperlink" Target="https://www.w3schools.com/tags/canvas_linecap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tags/canvas_miterlimit.asp" TargetMode="External"/><Relationship Id="rId4" Type="http://schemas.openxmlformats.org/officeDocument/2006/relationships/hyperlink" Target="https://www.w3schools.com/tags/canvas_linewidth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canvas_fillrect.asp" TargetMode="External"/><Relationship Id="rId2" Type="http://schemas.openxmlformats.org/officeDocument/2006/relationships/hyperlink" Target="https://www.w3schools.com/tags/canvas_rec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tags/canvas_clearrect.asp" TargetMode="External"/><Relationship Id="rId4" Type="http://schemas.openxmlformats.org/officeDocument/2006/relationships/hyperlink" Target="https://www.w3schools.com/tags/canvas_strokerect.asp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canvas_clip.asp" TargetMode="External"/><Relationship Id="rId13" Type="http://schemas.openxmlformats.org/officeDocument/2006/relationships/hyperlink" Target="https://www.w3schools.com/tags/canvas_ispointinpath.asp" TargetMode="External"/><Relationship Id="rId3" Type="http://schemas.openxmlformats.org/officeDocument/2006/relationships/hyperlink" Target="https://www.w3schools.com/tags/canvas_stroke.asp" TargetMode="External"/><Relationship Id="rId7" Type="http://schemas.openxmlformats.org/officeDocument/2006/relationships/hyperlink" Target="https://www.w3schools.com/tags/canvas_lineto.asp" TargetMode="External"/><Relationship Id="rId12" Type="http://schemas.openxmlformats.org/officeDocument/2006/relationships/hyperlink" Target="https://www.w3schools.com/tags/canvas_arcto.asp" TargetMode="External"/><Relationship Id="rId2" Type="http://schemas.openxmlformats.org/officeDocument/2006/relationships/hyperlink" Target="https://www.w3schools.com/tags/canvas_fil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canvas_closepath.asp" TargetMode="External"/><Relationship Id="rId11" Type="http://schemas.openxmlformats.org/officeDocument/2006/relationships/hyperlink" Target="https://www.w3schools.com/tags/canvas_arc.asp" TargetMode="External"/><Relationship Id="rId5" Type="http://schemas.openxmlformats.org/officeDocument/2006/relationships/hyperlink" Target="https://www.w3schools.com/tags/canvas_moveto.asp" TargetMode="External"/><Relationship Id="rId10" Type="http://schemas.openxmlformats.org/officeDocument/2006/relationships/hyperlink" Target="https://www.w3schools.com/tags/canvas_beziercurveto.asp" TargetMode="External"/><Relationship Id="rId4" Type="http://schemas.openxmlformats.org/officeDocument/2006/relationships/hyperlink" Target="https://www.w3schools.com/tags/canvas_beginpath.asp" TargetMode="External"/><Relationship Id="rId9" Type="http://schemas.openxmlformats.org/officeDocument/2006/relationships/hyperlink" Target="https://www.w3schools.com/tags/canvas_quadraticcurveto.asp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canvas_rotate.asp" TargetMode="External"/><Relationship Id="rId2" Type="http://schemas.openxmlformats.org/officeDocument/2006/relationships/hyperlink" Target="https://www.w3schools.com/tags/canvas_scal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canvas_settransform.asp" TargetMode="External"/><Relationship Id="rId5" Type="http://schemas.openxmlformats.org/officeDocument/2006/relationships/hyperlink" Target="https://www.w3schools.com/tags/canvas_transform.asp" TargetMode="External"/><Relationship Id="rId4" Type="http://schemas.openxmlformats.org/officeDocument/2006/relationships/hyperlink" Target="https://www.w3schools.com/tags/canvas_translate.asp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canvas_textalign.asp" TargetMode="External"/><Relationship Id="rId7" Type="http://schemas.openxmlformats.org/officeDocument/2006/relationships/hyperlink" Target="https://www.w3schools.com/tags/canvas_measuretext.asp" TargetMode="External"/><Relationship Id="rId2" Type="http://schemas.openxmlformats.org/officeDocument/2006/relationships/hyperlink" Target="https://www.w3schools.com/tags/canvas_fon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canvas_stroketext.asp" TargetMode="External"/><Relationship Id="rId5" Type="http://schemas.openxmlformats.org/officeDocument/2006/relationships/hyperlink" Target="https://www.w3schools.com/tags/canvas_filltext.asp" TargetMode="External"/><Relationship Id="rId4" Type="http://schemas.openxmlformats.org/officeDocument/2006/relationships/hyperlink" Target="https://www.w3schools.com/tags/canvas_textbaseline.asp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canvas_drawimage.asp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canvas_imagedata_height.asp" TargetMode="External"/><Relationship Id="rId7" Type="http://schemas.openxmlformats.org/officeDocument/2006/relationships/hyperlink" Target="https://www.w3schools.com/tags/canvas_putimagedata.asp" TargetMode="External"/><Relationship Id="rId2" Type="http://schemas.openxmlformats.org/officeDocument/2006/relationships/hyperlink" Target="https://www.w3schools.com/tags/canvas_imagedata_width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canvas_getimagedata.asp" TargetMode="External"/><Relationship Id="rId5" Type="http://schemas.openxmlformats.org/officeDocument/2006/relationships/hyperlink" Target="https://www.w3schools.com/tags/canvas_createimagedata.asp" TargetMode="External"/><Relationship Id="rId4" Type="http://schemas.openxmlformats.org/officeDocument/2006/relationships/hyperlink" Target="https://www.w3schools.com/tags/canvas_imagedata_data.asp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canvas_globalcompositeoperation.asp" TargetMode="External"/><Relationship Id="rId2" Type="http://schemas.openxmlformats.org/officeDocument/2006/relationships/hyperlink" Target="https://www.w3schools.com/tags/canvas_globalalpha.asp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Семантични елементи. Графика. </a:t>
            </a:r>
            <a:r>
              <a:rPr lang="bg-BG" dirty="0" smtClean="0"/>
              <a:t>Мултимедия. </a:t>
            </a:r>
            <a:r>
              <a:rPr lang="en-US" dirty="0" smtClean="0"/>
              <a:t>XHTML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Нови семантични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rmAutofit fontScale="40000" lnSpcReduction="20000"/>
          </a:bodyPr>
          <a:lstStyle/>
          <a:p>
            <a:r>
              <a:rPr lang="en-US" sz="7200" b="1" dirty="0" smtClean="0"/>
              <a:t>&lt;</a:t>
            </a:r>
            <a:r>
              <a:rPr lang="bg-BG" sz="7200" dirty="0" smtClean="0"/>
              <a:t>За да работят тези елементи в по-старите браузъри трябва в </a:t>
            </a:r>
            <a:r>
              <a:rPr lang="en-US" sz="7200" dirty="0" smtClean="0"/>
              <a:t>CSS</a:t>
            </a:r>
            <a:r>
              <a:rPr lang="bg-BG" sz="7200" dirty="0" smtClean="0"/>
              <a:t> свойството </a:t>
            </a:r>
            <a:r>
              <a:rPr lang="en-US" sz="7200" dirty="0" smtClean="0"/>
              <a:t>display </a:t>
            </a:r>
            <a:r>
              <a:rPr lang="bg-BG" sz="7200" dirty="0" smtClean="0"/>
              <a:t>да бъде със стойност</a:t>
            </a:r>
            <a:r>
              <a:rPr lang="en-US" sz="7200" dirty="0" smtClean="0"/>
              <a:t> block</a:t>
            </a:r>
            <a:r>
              <a:rPr lang="bg-BG" sz="7200" dirty="0" smtClean="0"/>
              <a:t>: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header, section, footer, aside,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nav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, article, figure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{ 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display: block; 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7200" dirty="0" smtClean="0"/>
              <a:t> </a:t>
            </a:r>
          </a:p>
          <a:p>
            <a:r>
              <a:rPr lang="bg-BG" sz="7200" dirty="0" smtClean="0"/>
              <a:t>До </a:t>
            </a:r>
            <a:r>
              <a:rPr lang="en-US" sz="7200" dirty="0" smtClean="0"/>
              <a:t>IE8 </a:t>
            </a:r>
            <a:r>
              <a:rPr lang="bg-BG" sz="7200" dirty="0" smtClean="0"/>
              <a:t>тези елементи не се разпознават</a:t>
            </a:r>
          </a:p>
          <a:p>
            <a:r>
              <a:rPr lang="bg-BG" sz="7200" dirty="0" smtClean="0"/>
              <a:t>Чрез </a:t>
            </a:r>
            <a:r>
              <a:rPr lang="en-US" sz="7200" dirty="0" smtClean="0"/>
              <a:t>JavaScript </a:t>
            </a:r>
            <a:r>
              <a:rPr lang="bg-BG" sz="7200" dirty="0" smtClean="0"/>
              <a:t>(</a:t>
            </a:r>
            <a:r>
              <a:rPr lang="en-US" sz="7200" dirty="0" smtClean="0"/>
              <a:t>HTML5 </a:t>
            </a:r>
            <a:r>
              <a:rPr lang="en-US" sz="7200" dirty="0" err="1" smtClean="0"/>
              <a:t>Shiv</a:t>
            </a:r>
            <a:r>
              <a:rPr lang="bg-BG" sz="7200" dirty="0" smtClean="0"/>
              <a:t>) е възможно използването</a:t>
            </a:r>
            <a:endParaRPr lang="en-US" sz="7200" dirty="0" smtClean="0"/>
          </a:p>
          <a:p>
            <a:r>
              <a:rPr lang="bg-BG" sz="7200" dirty="0" smtClean="0"/>
              <a:t>За да се използва </a:t>
            </a:r>
            <a:r>
              <a:rPr lang="en-US" sz="7200" dirty="0" smtClean="0"/>
              <a:t>HTML5 </a:t>
            </a:r>
            <a:r>
              <a:rPr lang="en-US" sz="7200" dirty="0" err="1" smtClean="0"/>
              <a:t>Shiv</a:t>
            </a:r>
            <a:r>
              <a:rPr lang="en-US" sz="7200" dirty="0" smtClean="0"/>
              <a:t> (</a:t>
            </a:r>
            <a:r>
              <a:rPr lang="bg-BG" sz="7200" dirty="0" smtClean="0"/>
              <a:t>след сваляне</a:t>
            </a:r>
            <a:r>
              <a:rPr lang="en-US" sz="7200" dirty="0" smtClean="0"/>
              <a:t>)</a:t>
            </a:r>
            <a:r>
              <a:rPr lang="bg-BG" sz="7200" dirty="0" smtClean="0"/>
              <a:t> трябва в</a:t>
            </a:r>
            <a:r>
              <a:rPr lang="en-US" sz="7200" dirty="0" smtClean="0"/>
              <a:t> &lt;head&gt; </a:t>
            </a:r>
            <a:r>
              <a:rPr lang="bg-BG" sz="7200" dirty="0" smtClean="0"/>
              <a:t>да се сложи кода</a:t>
            </a:r>
            <a:r>
              <a:rPr lang="en-US" sz="7200" dirty="0" smtClean="0"/>
              <a:t>:</a:t>
            </a:r>
          </a:p>
          <a:p>
            <a:r>
              <a:rPr lang="en-US" sz="7200" dirty="0" smtClean="0"/>
              <a:t>&lt;!--[if </a:t>
            </a:r>
            <a:r>
              <a:rPr lang="en-US" sz="7200" dirty="0" err="1" smtClean="0"/>
              <a:t>lt</a:t>
            </a:r>
            <a:r>
              <a:rPr lang="en-US" sz="7200" dirty="0" smtClean="0"/>
              <a:t> IE 9]&gt;</a:t>
            </a:r>
            <a:br>
              <a:rPr lang="en-US" sz="7200" dirty="0" smtClean="0"/>
            </a:br>
            <a:r>
              <a:rPr lang="en-US" sz="7200" dirty="0" smtClean="0"/>
              <a:t>&lt;script </a:t>
            </a:r>
            <a:r>
              <a:rPr lang="en-US" sz="7200" dirty="0" err="1" smtClean="0"/>
              <a:t>src</a:t>
            </a:r>
            <a:r>
              <a:rPr lang="en-US" sz="7200" dirty="0" smtClean="0"/>
              <a:t>="html5shiv.js"&gt;&lt;/script&gt;</a:t>
            </a:r>
            <a:br>
              <a:rPr lang="en-US" sz="7200" dirty="0" smtClean="0"/>
            </a:br>
            <a:r>
              <a:rPr lang="en-US" sz="7200" dirty="0" smtClean="0"/>
              <a:t>&lt;![</a:t>
            </a:r>
            <a:r>
              <a:rPr lang="en-US" sz="7200" dirty="0" err="1" smtClean="0"/>
              <a:t>endif</a:t>
            </a:r>
            <a:r>
              <a:rPr lang="en-US" sz="7200" dirty="0" smtClean="0"/>
              <a:t>]--&gt;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Вграден</a:t>
            </a:r>
            <a:r>
              <a:rPr lang="en-US" dirty="0" smtClean="0"/>
              <a:t>a</a:t>
            </a:r>
            <a:r>
              <a:rPr lang="bg-BG" dirty="0" smtClean="0"/>
              <a:t> </a:t>
            </a:r>
            <a:r>
              <a:rPr lang="en-US" dirty="0" smtClean="0"/>
              <a:t>SVG</a:t>
            </a:r>
            <a:r>
              <a:rPr lang="bg-BG" dirty="0" smtClean="0"/>
              <a:t> (</a:t>
            </a:r>
            <a:r>
              <a:rPr lang="en-US" dirty="0" smtClean="0"/>
              <a:t>Scalable Vector Graphics</a:t>
            </a:r>
            <a:r>
              <a:rPr lang="bg-BG" dirty="0" smtClean="0"/>
              <a:t>)</a:t>
            </a:r>
            <a:r>
              <a:rPr lang="en-US" dirty="0" smtClean="0"/>
              <a:t> </a:t>
            </a:r>
            <a:r>
              <a:rPr lang="bg-BG" dirty="0" smtClean="0"/>
              <a:t>графика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r>
              <a:rPr lang="bg-BG" sz="1800" b="1" dirty="0" smtClean="0"/>
              <a:t>Препоръчва се от </a:t>
            </a:r>
            <a:r>
              <a:rPr lang="en-US" sz="1800" b="1" dirty="0" smtClean="0"/>
              <a:t>W3 Cons.</a:t>
            </a:r>
            <a:endParaRPr lang="bg-BG" sz="1800" b="1" dirty="0" smtClean="0"/>
          </a:p>
          <a:p>
            <a:r>
              <a:rPr lang="en-US" sz="1800" b="1" dirty="0" smtClean="0">
                <a:solidFill>
                  <a:srgbClr val="C00000"/>
                </a:solidFill>
              </a:rPr>
              <a:t>&lt;</a:t>
            </a:r>
            <a:r>
              <a:rPr lang="en-US" sz="1800" b="1" dirty="0" err="1" smtClean="0">
                <a:solidFill>
                  <a:srgbClr val="C00000"/>
                </a:solidFill>
              </a:rPr>
              <a:t>svg</a:t>
            </a:r>
            <a:r>
              <a:rPr lang="en-US" sz="1800" b="1" dirty="0" smtClean="0">
                <a:solidFill>
                  <a:srgbClr val="C00000"/>
                </a:solidFill>
              </a:rPr>
              <a:t>&gt;</a:t>
            </a:r>
            <a:r>
              <a:rPr lang="bg-BG" sz="1800" b="1" dirty="0" smtClean="0">
                <a:solidFill>
                  <a:srgbClr val="C00000"/>
                </a:solidFill>
              </a:rPr>
              <a:t> </a:t>
            </a:r>
            <a:r>
              <a:rPr lang="bg-BG" sz="1800" b="1" dirty="0" smtClean="0"/>
              <a:t>-</a:t>
            </a:r>
            <a:r>
              <a:rPr lang="bg-BG" sz="1800" b="1" dirty="0" smtClean="0">
                <a:solidFill>
                  <a:srgbClr val="C00000"/>
                </a:solidFill>
              </a:rPr>
              <a:t> </a:t>
            </a:r>
            <a:r>
              <a:rPr lang="bg-BG" sz="1800" dirty="0" smtClean="0"/>
              <a:t>Контейнер за </a:t>
            </a:r>
            <a:r>
              <a:rPr lang="en-US" sz="1800" dirty="0" smtClean="0"/>
              <a:t>SVG </a:t>
            </a:r>
            <a:r>
              <a:rPr lang="bg-BG" sz="1800" dirty="0" smtClean="0"/>
              <a:t>графика</a:t>
            </a:r>
            <a:endParaRPr lang="en-US" sz="1800" dirty="0" smtClean="0"/>
          </a:p>
          <a:p>
            <a:r>
              <a:rPr lang="en-US" sz="1800" dirty="0" smtClean="0"/>
              <a:t>SVG has several methods for drawing paths, boxes, circles, text, and graphic images.</a:t>
            </a:r>
          </a:p>
          <a:p>
            <a:r>
              <a:rPr lang="en-US" sz="1800" b="1" dirty="0" smtClean="0"/>
              <a:t>SVG </a:t>
            </a:r>
            <a:r>
              <a:rPr lang="bg-BG" sz="1800" b="1" dirty="0" smtClean="0"/>
              <a:t>Кръг</a:t>
            </a:r>
            <a:endParaRPr lang="en-US" sz="1800" b="1" dirty="0" smtClean="0"/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svg</a:t>
            </a:r>
            <a:r>
              <a:rPr lang="en-US" sz="1800" dirty="0" smtClean="0"/>
              <a:t> width="100" height="100"&gt;</a:t>
            </a:r>
            <a:br>
              <a:rPr lang="en-US" sz="1800" dirty="0" smtClean="0"/>
            </a:br>
            <a:r>
              <a:rPr lang="en-US" sz="1800" dirty="0" smtClean="0"/>
              <a:t>  &lt;</a:t>
            </a:r>
            <a:r>
              <a:rPr lang="en-US" sz="1800" dirty="0" smtClean="0">
                <a:solidFill>
                  <a:srgbClr val="C00000"/>
                </a:solidFill>
              </a:rPr>
              <a:t>circle</a:t>
            </a:r>
            <a:r>
              <a:rPr lang="en-US" sz="1800" dirty="0" smtClean="0"/>
              <a:t> </a:t>
            </a:r>
            <a:r>
              <a:rPr lang="en-US" sz="1800" dirty="0" err="1" smtClean="0"/>
              <a:t>cx</a:t>
            </a:r>
            <a:r>
              <a:rPr lang="en-US" sz="1800" dirty="0" smtClean="0"/>
              <a:t>="50" cy="50" r="40" stroke="green" stroke-width="4" fill="yellow" /&gt;</a:t>
            </a:r>
            <a:endParaRPr lang="bg-BG" sz="1800" dirty="0" smtClean="0"/>
          </a:p>
          <a:p>
            <a:pPr>
              <a:buNone/>
            </a:pPr>
            <a:r>
              <a:rPr lang="en-US" sz="1800" dirty="0" smtClean="0"/>
              <a:t>&lt;/</a:t>
            </a:r>
            <a:r>
              <a:rPr lang="en-US" sz="1800" dirty="0" err="1" smtClean="0"/>
              <a:t>svg</a:t>
            </a:r>
            <a:r>
              <a:rPr lang="en-US" sz="1800" dirty="0" smtClean="0"/>
              <a:t>&gt;</a:t>
            </a:r>
            <a:br>
              <a:rPr lang="en-US" sz="1800" dirty="0" smtClean="0"/>
            </a:br>
            <a:endParaRPr lang="en-US" sz="1800" b="1" dirty="0" smtClean="0"/>
          </a:p>
          <a:p>
            <a:r>
              <a:rPr lang="en-US" sz="1800" b="1" dirty="0" smtClean="0"/>
              <a:t>SVG </a:t>
            </a:r>
            <a:r>
              <a:rPr lang="bg-BG" sz="1800" b="1" dirty="0" smtClean="0"/>
              <a:t>Правоъгълник</a:t>
            </a:r>
            <a:endParaRPr lang="bg-BG" sz="1800" dirty="0" smtClean="0"/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svg</a:t>
            </a:r>
            <a:r>
              <a:rPr lang="en-US" sz="1800" dirty="0" smtClean="0"/>
              <a:t> width="400" height="100"&gt;</a:t>
            </a:r>
            <a:br>
              <a:rPr lang="en-US" sz="1800" dirty="0" smtClean="0"/>
            </a:br>
            <a:r>
              <a:rPr lang="en-US" sz="1800" dirty="0" smtClean="0"/>
              <a:t>  &lt;</a:t>
            </a:r>
            <a:r>
              <a:rPr lang="en-US" sz="1800" dirty="0" err="1" smtClean="0">
                <a:solidFill>
                  <a:srgbClr val="C00000"/>
                </a:solidFill>
              </a:rPr>
              <a:t>rect</a:t>
            </a:r>
            <a:r>
              <a:rPr lang="en-US" sz="1800" dirty="0" smtClean="0"/>
              <a:t> width="400" height="100" style="</a:t>
            </a:r>
            <a:r>
              <a:rPr lang="en-US" sz="1800" dirty="0" err="1" smtClean="0"/>
              <a:t>fill:rgb</a:t>
            </a:r>
            <a:r>
              <a:rPr lang="en-US" sz="1800" dirty="0" smtClean="0"/>
              <a:t>(0,0,255);stroke-width:10;stroke:rgb(0,0,0)" /&gt;</a:t>
            </a:r>
            <a:endParaRPr lang="bg-BG" sz="1800" dirty="0" smtClean="0"/>
          </a:p>
          <a:p>
            <a:pPr>
              <a:buNone/>
            </a:pPr>
            <a:r>
              <a:rPr lang="en-US" sz="1800" dirty="0" smtClean="0"/>
              <a:t>&lt;/</a:t>
            </a:r>
            <a:r>
              <a:rPr lang="en-US" sz="1800" dirty="0" err="1" smtClean="0"/>
              <a:t>svg</a:t>
            </a:r>
            <a:r>
              <a:rPr lang="en-US" sz="1800" dirty="0" smtClean="0"/>
              <a:t>&gt;</a:t>
            </a:r>
            <a:br>
              <a:rPr lang="en-US" sz="1800" dirty="0" smtClean="0"/>
            </a:br>
            <a:endParaRPr lang="en-US" sz="1800" b="1" dirty="0" smtClean="0"/>
          </a:p>
          <a:p>
            <a:r>
              <a:rPr lang="en-US" sz="1800" b="1" dirty="0" smtClean="0"/>
              <a:t>SVG </a:t>
            </a:r>
            <a:r>
              <a:rPr lang="bg-BG" sz="1800" b="1" dirty="0" smtClean="0"/>
              <a:t>Закръглен правоъгълник</a:t>
            </a:r>
          </a:p>
          <a:p>
            <a:pPr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svg</a:t>
            </a:r>
            <a:r>
              <a:rPr lang="en-US" sz="1800" dirty="0" smtClean="0"/>
              <a:t> width="400" height="180"&gt;</a:t>
            </a:r>
            <a:br>
              <a:rPr lang="en-US" sz="1800" dirty="0" smtClean="0"/>
            </a:br>
            <a:r>
              <a:rPr lang="en-US" sz="1800" dirty="0" smtClean="0"/>
              <a:t>  &lt;</a:t>
            </a:r>
            <a:r>
              <a:rPr lang="en-US" sz="1800" dirty="0" err="1" smtClean="0">
                <a:solidFill>
                  <a:srgbClr val="C00000"/>
                </a:solidFill>
              </a:rPr>
              <a:t>rect</a:t>
            </a:r>
            <a:r>
              <a:rPr lang="en-US" sz="1800" dirty="0" smtClean="0"/>
              <a:t> x="50" y="20" </a:t>
            </a:r>
            <a:r>
              <a:rPr lang="en-US" sz="1800" dirty="0" err="1" smtClean="0"/>
              <a:t>rx</a:t>
            </a:r>
            <a:r>
              <a:rPr lang="en-US" sz="1800" dirty="0" smtClean="0"/>
              <a:t>="20" </a:t>
            </a:r>
            <a:r>
              <a:rPr lang="en-US" sz="1800" dirty="0" err="1" smtClean="0"/>
              <a:t>ry</a:t>
            </a:r>
            <a:r>
              <a:rPr lang="en-US" sz="1800" dirty="0" smtClean="0"/>
              <a:t>="20" width="150" height="150“</a:t>
            </a:r>
            <a:r>
              <a:rPr lang="bg-BG" sz="1800" dirty="0" smtClean="0"/>
              <a:t> </a:t>
            </a:r>
            <a:r>
              <a:rPr lang="en-US" sz="1800" dirty="0" smtClean="0"/>
              <a:t>  style="fill:red;stroke:black;stroke-width:5;opacity:0.5" /&gt;</a:t>
            </a:r>
            <a:endParaRPr lang="bg-BG" sz="1800" dirty="0" smtClean="0"/>
          </a:p>
          <a:p>
            <a:pPr>
              <a:buNone/>
            </a:pPr>
            <a:r>
              <a:rPr lang="en-US" sz="1800" dirty="0" smtClean="0"/>
              <a:t>&lt;/</a:t>
            </a:r>
            <a:r>
              <a:rPr lang="en-US" sz="1800" dirty="0" err="1" smtClean="0"/>
              <a:t>svg</a:t>
            </a:r>
            <a:r>
              <a:rPr lang="en-US" sz="1800" dirty="0" smtClean="0"/>
              <a:t>&gt;</a:t>
            </a:r>
            <a:br>
              <a:rPr lang="en-US" sz="1800" dirty="0" smtClean="0"/>
            </a:br>
            <a:r>
              <a:rPr lang="bg-BG" sz="1800" dirty="0" smtClean="0"/>
              <a:t>					- позиция, закръгляне, размери, стил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17834" t="43427" r="75876" b="46308"/>
          <a:stretch>
            <a:fillRect/>
          </a:stretch>
        </p:blipFill>
        <p:spPr bwMode="auto">
          <a:xfrm>
            <a:off x="8021621" y="1772816"/>
            <a:ext cx="1122379" cy="9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 l="17041" t="46056" r="54380" b="41483"/>
          <a:stretch>
            <a:fillRect/>
          </a:stretch>
        </p:blipFill>
        <p:spPr bwMode="auto">
          <a:xfrm>
            <a:off x="6948265" y="2852936"/>
            <a:ext cx="2195736" cy="67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 l="17633" t="27918" r="70805" b="53312"/>
          <a:stretch>
            <a:fillRect/>
          </a:stretch>
        </p:blipFill>
        <p:spPr bwMode="auto">
          <a:xfrm>
            <a:off x="8028384" y="4509120"/>
            <a:ext cx="1115616" cy="120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/>
              <a:t>SVG </a:t>
            </a:r>
            <a:r>
              <a:rPr lang="bg-BG" dirty="0" smtClean="0"/>
              <a:t>графика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SVG </a:t>
            </a:r>
            <a:r>
              <a:rPr lang="bg-BG" b="1" dirty="0" smtClean="0"/>
              <a:t>Звезда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svg</a:t>
            </a:r>
            <a:r>
              <a:rPr lang="en-US" dirty="0" smtClean="0"/>
              <a:t> width="300" height="200"&gt;</a:t>
            </a:r>
            <a:br>
              <a:rPr lang="en-US" dirty="0" smtClean="0"/>
            </a:br>
            <a:r>
              <a:rPr lang="en-US" dirty="0" smtClean="0"/>
              <a:t>  &lt;</a:t>
            </a:r>
            <a:r>
              <a:rPr lang="en-US" dirty="0" smtClean="0">
                <a:solidFill>
                  <a:srgbClr val="C00000"/>
                </a:solidFill>
              </a:rPr>
              <a:t>polygon</a:t>
            </a:r>
            <a:r>
              <a:rPr lang="en-US" dirty="0" smtClean="0"/>
              <a:t> points="100,10 40,198 190,78 10,78 160,198"</a:t>
            </a:r>
            <a:br>
              <a:rPr lang="en-US" dirty="0" smtClean="0"/>
            </a:br>
            <a:r>
              <a:rPr lang="en-US" dirty="0" smtClean="0"/>
              <a:t>  style="fill:lime;stroke:purple;stroke-width:5;fill-rule:evenodd;" /&gt;</a:t>
            </a:r>
            <a:endParaRPr lang="bg-BG" dirty="0" smtClean="0"/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svg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SVG </a:t>
            </a:r>
            <a:r>
              <a:rPr lang="bg-BG" b="1" dirty="0" smtClean="0"/>
              <a:t>Елипса, Текст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svg</a:t>
            </a:r>
            <a:r>
              <a:rPr lang="en-US" dirty="0" smtClean="0"/>
              <a:t> height="130" width="500"&gt;</a:t>
            </a:r>
            <a:br>
              <a:rPr lang="en-US" dirty="0" smtClean="0"/>
            </a:br>
            <a:r>
              <a:rPr lang="en-US" dirty="0" smtClean="0"/>
              <a:t>  &lt;</a:t>
            </a:r>
            <a:r>
              <a:rPr lang="en-US" dirty="0" err="1" smtClean="0">
                <a:solidFill>
                  <a:srgbClr val="C00000"/>
                </a:solidFill>
              </a:rPr>
              <a:t>defs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 &lt;</a:t>
            </a:r>
            <a:r>
              <a:rPr lang="en-US" dirty="0" err="1" smtClean="0">
                <a:solidFill>
                  <a:srgbClr val="C00000"/>
                </a:solidFill>
              </a:rPr>
              <a:t>linearGradient</a:t>
            </a:r>
            <a:r>
              <a:rPr lang="en-US" dirty="0" smtClean="0"/>
              <a:t> id="grad1" x1="0%" y1="0%" x2="100%" y2="0%"&gt;</a:t>
            </a:r>
            <a:br>
              <a:rPr lang="en-US" dirty="0" smtClean="0"/>
            </a:br>
            <a:r>
              <a:rPr lang="en-US" dirty="0" smtClean="0"/>
              <a:t>      &lt;</a:t>
            </a:r>
            <a:r>
              <a:rPr lang="en-US" dirty="0" smtClean="0">
                <a:solidFill>
                  <a:srgbClr val="C00000"/>
                </a:solidFill>
              </a:rPr>
              <a:t>stop</a:t>
            </a:r>
            <a:r>
              <a:rPr lang="en-US" dirty="0" smtClean="0"/>
              <a:t> offset="0%" style="stop-</a:t>
            </a:r>
            <a:r>
              <a:rPr lang="en-US" dirty="0" err="1" smtClean="0"/>
              <a:t>color:rgb</a:t>
            </a:r>
            <a:r>
              <a:rPr lang="en-US" dirty="0" smtClean="0"/>
              <a:t>(255,255,0);stop-opacity:1" /&gt;</a:t>
            </a:r>
            <a:br>
              <a:rPr lang="en-US" dirty="0" smtClean="0"/>
            </a:br>
            <a:r>
              <a:rPr lang="en-US" dirty="0" smtClean="0"/>
              <a:t>      &lt;stop offset="100%" style="stop-</a:t>
            </a:r>
            <a:r>
              <a:rPr lang="en-US" dirty="0" err="1" smtClean="0"/>
              <a:t>color:rgb</a:t>
            </a:r>
            <a:r>
              <a:rPr lang="en-US" dirty="0" smtClean="0"/>
              <a:t>(255,0,0);stop-opacity:1" /&gt;</a:t>
            </a:r>
            <a:br>
              <a:rPr lang="en-US" dirty="0" smtClean="0"/>
            </a:br>
            <a:r>
              <a:rPr lang="en-US" dirty="0" smtClean="0"/>
              <a:t>    &lt;/</a:t>
            </a:r>
            <a:r>
              <a:rPr lang="en-US" dirty="0" err="1" smtClean="0"/>
              <a:t>linearGradient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 &lt;/</a:t>
            </a:r>
            <a:r>
              <a:rPr lang="en-US" dirty="0" err="1" smtClean="0"/>
              <a:t>defs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 &lt;</a:t>
            </a:r>
            <a:r>
              <a:rPr lang="en-US" dirty="0" smtClean="0">
                <a:solidFill>
                  <a:srgbClr val="C00000"/>
                </a:solidFill>
              </a:rPr>
              <a:t>ellipse</a:t>
            </a:r>
            <a:r>
              <a:rPr lang="en-US" dirty="0" smtClean="0"/>
              <a:t> </a:t>
            </a:r>
            <a:r>
              <a:rPr lang="en-US" dirty="0" err="1" smtClean="0"/>
              <a:t>cx</a:t>
            </a:r>
            <a:r>
              <a:rPr lang="en-US" dirty="0" smtClean="0"/>
              <a:t>="100" cy="70" </a:t>
            </a:r>
            <a:r>
              <a:rPr lang="en-US" dirty="0" err="1" smtClean="0"/>
              <a:t>rx</a:t>
            </a:r>
            <a:r>
              <a:rPr lang="en-US" dirty="0" smtClean="0"/>
              <a:t>="85" </a:t>
            </a:r>
            <a:r>
              <a:rPr lang="en-US" dirty="0" err="1" smtClean="0"/>
              <a:t>ry</a:t>
            </a:r>
            <a:r>
              <a:rPr lang="en-US" dirty="0" smtClean="0"/>
              <a:t>="55" fill="</a:t>
            </a:r>
            <a:r>
              <a:rPr lang="en-US" dirty="0" err="1" smtClean="0"/>
              <a:t>url</a:t>
            </a:r>
            <a:r>
              <a:rPr lang="en-US" dirty="0" smtClean="0"/>
              <a:t>(#grad1)" /&gt;</a:t>
            </a:r>
            <a:r>
              <a:rPr lang="bg-BG" dirty="0" smtClean="0"/>
              <a:t> </a:t>
            </a:r>
          </a:p>
          <a:p>
            <a:pPr>
              <a:buNone/>
            </a:pPr>
            <a:r>
              <a:rPr lang="bg-BG" dirty="0" smtClean="0"/>
              <a:t>							- разположение, радиуси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&lt;</a:t>
            </a:r>
            <a:r>
              <a:rPr lang="en-US" dirty="0" smtClean="0">
                <a:solidFill>
                  <a:srgbClr val="C00000"/>
                </a:solidFill>
              </a:rPr>
              <a:t>text</a:t>
            </a:r>
            <a:r>
              <a:rPr lang="en-US" dirty="0" smtClean="0"/>
              <a:t> fill="#</a:t>
            </a:r>
            <a:r>
              <a:rPr lang="en-US" dirty="0" err="1" smtClean="0"/>
              <a:t>ffffff</a:t>
            </a:r>
            <a:r>
              <a:rPr lang="en-US" dirty="0" smtClean="0"/>
              <a:t>" font-size="45" font-family="Verdana" x="50" y="86"&gt;SVG&lt;/text&gt;</a:t>
            </a:r>
            <a:br>
              <a:rPr lang="en-US" dirty="0" smtClean="0"/>
            </a:br>
            <a:r>
              <a:rPr lang="en-US" dirty="0" smtClean="0"/>
              <a:t>  Sorry, your browser does not support inline SVG.</a:t>
            </a:r>
            <a:endParaRPr lang="bg-BG" dirty="0" smtClean="0"/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svg</a:t>
            </a:r>
            <a:r>
              <a:rPr lang="en-US" dirty="0" smtClean="0"/>
              <a:t>&gt;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51139" t="28702" r="31043" b="44291"/>
          <a:stretch>
            <a:fillRect/>
          </a:stretch>
        </p:blipFill>
        <p:spPr bwMode="auto">
          <a:xfrm>
            <a:off x="7415808" y="0"/>
            <a:ext cx="172819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 l="18027" t="23496" r="69269" b="62943"/>
          <a:stretch>
            <a:fillRect/>
          </a:stretch>
        </p:blipFill>
        <p:spPr bwMode="auto">
          <a:xfrm>
            <a:off x="7380312" y="5733256"/>
            <a:ext cx="1744292" cy="97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SVG. </a:t>
            </a:r>
            <a:r>
              <a:rPr lang="bg-BG" dirty="0" smtClean="0"/>
              <a:t>Правоъгълник</a:t>
            </a:r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849818"/>
          <a:ext cx="8229600" cy="4026726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80963834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13546475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691095146"/>
                    </a:ext>
                  </a:extLst>
                </a:gridCol>
              </a:tblGrid>
              <a:tr h="393475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&lt;rect&gt;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Defines a rectangle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x="the x-axis top-left corner of the rectangle"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y="the y-axis top-left corner of the rectangle"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 err="1">
                          <a:effectLst/>
                        </a:rPr>
                        <a:t>rx</a:t>
                      </a:r>
                      <a:r>
                        <a:rPr lang="en-US" sz="1700" dirty="0">
                          <a:effectLst/>
                        </a:rPr>
                        <a:t>="the x-axis radius (to round the element)"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 err="1">
                          <a:effectLst/>
                        </a:rPr>
                        <a:t>ry</a:t>
                      </a:r>
                      <a:r>
                        <a:rPr lang="en-US" sz="1700" dirty="0">
                          <a:effectLst/>
                        </a:rPr>
                        <a:t>="the y-axis radius (to round the element)"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width="the width of the rectangle". Required.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height="the height of the rectangle" Required.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/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+ presentation attributes: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Color, </a:t>
                      </a:r>
                      <a:r>
                        <a:rPr lang="en-US" sz="1700" dirty="0" err="1">
                          <a:effectLst/>
                        </a:rPr>
                        <a:t>FillStroke</a:t>
                      </a:r>
                      <a:r>
                        <a:rPr lang="en-US" sz="1700" dirty="0">
                          <a:effectLst/>
                        </a:rPr>
                        <a:t>, Graphics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5702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7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SVG. </a:t>
            </a:r>
            <a:r>
              <a:rPr lang="bg-BG" dirty="0" smtClean="0"/>
              <a:t>Кръг</a:t>
            </a:r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627058"/>
          <a:ext cx="8229600" cy="2472246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31473831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63341022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042816053"/>
                    </a:ext>
                  </a:extLst>
                </a:gridCol>
              </a:tblGrid>
              <a:tr h="2417061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&lt;circle&gt;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Defines a circle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cx="the x-axis center of the circle"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cy="the y-axis center of the circle"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r="The circle's radius". Required.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/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+ presentation attributes: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Color, </a:t>
                      </a:r>
                      <a:r>
                        <a:rPr lang="en-US" sz="1700" dirty="0" err="1">
                          <a:effectLst/>
                        </a:rPr>
                        <a:t>FillStroke</a:t>
                      </a:r>
                      <a:r>
                        <a:rPr lang="en-US" sz="1700" dirty="0">
                          <a:effectLst/>
                        </a:rPr>
                        <a:t>, Graphics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87682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627058"/>
          <a:ext cx="8229600" cy="2472246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48482072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21722466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98339656"/>
                    </a:ext>
                  </a:extLst>
                </a:gridCol>
              </a:tblGrid>
              <a:tr h="2417061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&lt;circle&gt;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Defines a circle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cx="the x-axis center of the circle"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cy="the y-axis center of the circle"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r="The circle's radius". Required.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/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+ presentation attributes: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Color, </a:t>
                      </a:r>
                      <a:r>
                        <a:rPr lang="en-US" sz="1700" dirty="0" err="1">
                          <a:effectLst/>
                        </a:rPr>
                        <a:t>FillStroke</a:t>
                      </a:r>
                      <a:r>
                        <a:rPr lang="en-US" sz="1700" dirty="0">
                          <a:effectLst/>
                        </a:rPr>
                        <a:t>, Graphics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024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42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SVG. </a:t>
            </a:r>
            <a:r>
              <a:rPr lang="bg-BG" dirty="0" smtClean="0"/>
              <a:t>Елипса</a:t>
            </a:r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108898"/>
          <a:ext cx="8229600" cy="3508566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111431115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52160005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76231077"/>
                    </a:ext>
                  </a:extLst>
                </a:gridCol>
              </a:tblGrid>
              <a:tr h="342885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&lt;ellipse&gt;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Defines an ellipse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cx="the x-axis center of the ellipse"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cy="the y-axis center of the ellipse"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 err="1">
                          <a:effectLst/>
                        </a:rPr>
                        <a:t>rx</a:t>
                      </a:r>
                      <a:r>
                        <a:rPr lang="en-US" sz="1700" dirty="0">
                          <a:effectLst/>
                        </a:rPr>
                        <a:t>="the length of the ellipse's radius along the x-axis". Required.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 err="1">
                          <a:effectLst/>
                        </a:rPr>
                        <a:t>ry</a:t>
                      </a:r>
                      <a:r>
                        <a:rPr lang="en-US" sz="1700" dirty="0">
                          <a:effectLst/>
                        </a:rPr>
                        <a:t>="the length of the ellipse's radius along the y-axis". Required.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/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+ presentation attributes: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Color, </a:t>
                      </a:r>
                      <a:r>
                        <a:rPr lang="en-US" sz="1700" dirty="0" err="1">
                          <a:effectLst/>
                        </a:rPr>
                        <a:t>FillStroke</a:t>
                      </a:r>
                      <a:r>
                        <a:rPr lang="en-US" sz="1700" dirty="0">
                          <a:effectLst/>
                        </a:rPr>
                        <a:t>, Graphics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05878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71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SVG. </a:t>
            </a:r>
            <a:r>
              <a:rPr lang="bg-BG" dirty="0" smtClean="0"/>
              <a:t>Линия</a:t>
            </a:r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238438"/>
          <a:ext cx="8229600" cy="3249486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368111445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61043159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510807504"/>
                    </a:ext>
                  </a:extLst>
                </a:gridCol>
              </a:tblGrid>
              <a:tr h="317590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&lt;line&gt;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Defines a line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x1="the x start point of the line"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y1="the y start point of the line"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x2="the x end point of the line"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y2="the y end point of the line"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/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+ presentation attributes: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Color, </a:t>
                      </a:r>
                      <a:r>
                        <a:rPr lang="en-US" sz="1700" dirty="0" err="1">
                          <a:effectLst/>
                        </a:rPr>
                        <a:t>FillStroke</a:t>
                      </a:r>
                      <a:r>
                        <a:rPr lang="en-US" sz="1700" dirty="0">
                          <a:effectLst/>
                        </a:rPr>
                        <a:t>, Graphics, Markers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42307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88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SVG. Polyline</a:t>
            </a:r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3015678"/>
          <a:ext cx="8229600" cy="1695006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360856521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78046619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727672678"/>
                    </a:ext>
                  </a:extLst>
                </a:gridCol>
              </a:tblGrid>
              <a:tr h="165821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&lt;polyline&gt;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Defines any shape that consists of only straight lines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points="the points on the polyline". Required.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/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+ presentation attributes: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Color, </a:t>
                      </a:r>
                      <a:r>
                        <a:rPr lang="en-US" sz="1700" dirty="0" err="1">
                          <a:effectLst/>
                        </a:rPr>
                        <a:t>FillStroke</a:t>
                      </a:r>
                      <a:r>
                        <a:rPr lang="en-US" sz="1700" dirty="0">
                          <a:effectLst/>
                        </a:rPr>
                        <a:t>, Graphics, Markers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42242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13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SVG. </a:t>
            </a:r>
            <a:r>
              <a:rPr lang="bg-BG" dirty="0" smtClean="0"/>
              <a:t>Полигон</a:t>
            </a:r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367978"/>
          <a:ext cx="8229600" cy="2990406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77679435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9270424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95949781"/>
                    </a:ext>
                  </a:extLst>
                </a:gridCol>
              </a:tblGrid>
              <a:tr h="267000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&lt;polygon&gt;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Defines a graphic that contains at least three sides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points="the points of the polygon. The total number of points must be even". Required.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fill-rule="part of the </a:t>
                      </a:r>
                      <a:r>
                        <a:rPr lang="en-US" sz="1700" dirty="0" err="1">
                          <a:effectLst/>
                        </a:rPr>
                        <a:t>FillStroke</a:t>
                      </a:r>
                      <a:r>
                        <a:rPr lang="en-US" sz="1700" dirty="0">
                          <a:effectLst/>
                        </a:rPr>
                        <a:t> presentation attributes"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/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+ presentation attributes: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Color, </a:t>
                      </a:r>
                      <a:r>
                        <a:rPr lang="en-US" sz="1700" dirty="0" err="1">
                          <a:effectLst/>
                        </a:rPr>
                        <a:t>FillStroke</a:t>
                      </a:r>
                      <a:r>
                        <a:rPr lang="en-US" sz="1700" dirty="0">
                          <a:effectLst/>
                        </a:rPr>
                        <a:t>, Graphics, Markers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09771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3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SVG. </a:t>
            </a:r>
            <a:r>
              <a:rPr lang="bg-BG" dirty="0" smtClean="0"/>
              <a:t>Път</a:t>
            </a:r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238438"/>
          <a:ext cx="8229600" cy="3249486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166574214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10914065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596016294"/>
                    </a:ext>
                  </a:extLst>
                </a:gridCol>
              </a:tblGrid>
              <a:tr h="317590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&lt;path&gt;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Defines a path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d="a set of commands which define the path"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 err="1">
                          <a:effectLst/>
                        </a:rPr>
                        <a:t>pathLength</a:t>
                      </a:r>
                      <a:r>
                        <a:rPr lang="en-US" sz="1700" dirty="0">
                          <a:effectLst/>
                        </a:rPr>
                        <a:t>="If present, the path will be scaled so that the computed path length of the points equals this value"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transform="a list of transformations"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/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+ presentation attributes: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Color, </a:t>
                      </a:r>
                      <a:r>
                        <a:rPr lang="en-US" sz="1700" dirty="0" err="1">
                          <a:effectLst/>
                        </a:rPr>
                        <a:t>FillStroke</a:t>
                      </a:r>
                      <a:r>
                        <a:rPr lang="en-US" sz="1700" dirty="0">
                          <a:effectLst/>
                        </a:rPr>
                        <a:t>, Graphics, Markers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69074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0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JavaScripts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964488" cy="6237312"/>
          </a:xfrm>
        </p:spPr>
        <p:txBody>
          <a:bodyPr>
            <a:noAutofit/>
          </a:bodyPr>
          <a:lstStyle/>
          <a:p>
            <a:r>
              <a:rPr lang="en-US" sz="1800" dirty="0" err="1" smtClean="0"/>
              <a:t>JavaScripts</a:t>
            </a:r>
            <a:r>
              <a:rPr lang="en-US" sz="1800" dirty="0" smtClean="0"/>
              <a:t> </a:t>
            </a:r>
            <a:r>
              <a:rPr lang="bg-BG" sz="1800" dirty="0" smtClean="0"/>
              <a:t>прави страниците по-динамични и интерактивни, скрипт от страна на клиента</a:t>
            </a:r>
          </a:p>
          <a:p>
            <a:r>
              <a:rPr lang="bg-BG" sz="1800" dirty="0" smtClean="0"/>
              <a:t>Вмъкване на скрипт в документ чрез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</a:p>
          <a:p>
            <a:pPr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("Hello World!")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</a:p>
          <a:p>
            <a:r>
              <a:rPr lang="en-US" sz="1800" dirty="0" smtClean="0"/>
              <a:t>&lt;script&gt; </a:t>
            </a:r>
            <a:r>
              <a:rPr lang="bg-BG" sz="1800" dirty="0" smtClean="0"/>
              <a:t>съдържа скриптови команди или указва външен скриптов файл чрез атрибута </a:t>
            </a:r>
            <a:r>
              <a:rPr lang="en-US" sz="1800" dirty="0" err="1" smtClean="0"/>
              <a:t>src</a:t>
            </a:r>
            <a:endParaRPr lang="en-US" sz="1800" dirty="0" smtClean="0"/>
          </a:p>
          <a:p>
            <a:r>
              <a:rPr lang="bg-BG" sz="1800" dirty="0" smtClean="0"/>
              <a:t>Използва се за промяна на изображения, валидация на форми и динамична промяна на съдържание </a:t>
            </a:r>
          </a:p>
          <a:p>
            <a:r>
              <a:rPr lang="bg-BG" sz="1800" dirty="0" smtClean="0"/>
              <a:t>Браузъри, които не поддържат скриптове или са забранили изпозването им ще покажат текста от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noscript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endParaRPr lang="bg-BG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noscript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&gt;Sorry, your browser does not support JavaScript!&lt;/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noscript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r>
              <a:rPr lang="bg-BG" sz="1800" dirty="0" smtClean="0"/>
              <a:t>Могат да съдържат всички елементи от елемента </a:t>
            </a:r>
            <a:r>
              <a:rPr lang="en-US" sz="1800" dirty="0" smtClean="0"/>
              <a:t>&lt;body&gt;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429"/>
            <a:ext cx="8229600" cy="1143000"/>
          </a:xfrm>
        </p:spPr>
        <p:txBody>
          <a:bodyPr/>
          <a:lstStyle/>
          <a:p>
            <a:r>
              <a:rPr lang="en-US" dirty="0" smtClean="0"/>
              <a:t>SVG. </a:t>
            </a:r>
            <a:r>
              <a:rPr lang="bg-BG" dirty="0" smtClean="0"/>
              <a:t>Текст</a:t>
            </a:r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785301"/>
              </p:ext>
            </p:extLst>
          </p:nvPr>
        </p:nvGraphicFramePr>
        <p:xfrm>
          <a:off x="179512" y="1052736"/>
          <a:ext cx="8784975" cy="5753844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13299531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424724199"/>
                    </a:ext>
                  </a:extLst>
                </a:gridCol>
                <a:gridCol w="6624735">
                  <a:extLst>
                    <a:ext uri="{9D8B030D-6E8A-4147-A177-3AD203B41FA5}">
                      <a16:colId xmlns:a16="http://schemas.microsoft.com/office/drawing/2014/main" val="701807123"/>
                    </a:ext>
                  </a:extLst>
                </a:gridCol>
              </a:tblGrid>
              <a:tr h="575384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&lt;text&gt;</a:t>
                      </a:r>
                    </a:p>
                  </a:txBody>
                  <a:tcPr marL="60508" marR="30254" marT="30254" marB="3025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Defines a text</a:t>
                      </a:r>
                    </a:p>
                  </a:txBody>
                  <a:tcPr marL="30254" marR="30254" marT="30254" marB="3025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x="a list of x-axis positions. The nth x-axis position is given to the nth character in the text. If there are additional characters after the positions run out they are placed after the last character. 0 is default"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y="a list of y-axis positions. (see x). 0 is default"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dx="a list of lengths which moves the characters relative to the absolute position of the last glyph drawn. (see x)"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 err="1">
                          <a:effectLst/>
                        </a:rPr>
                        <a:t>dy</a:t>
                      </a:r>
                      <a:r>
                        <a:rPr lang="en-US" sz="1600" dirty="0">
                          <a:effectLst/>
                        </a:rPr>
                        <a:t>="a list of lengths which moves the characters relative to the absolute position of the last glyph drawn. (see x)"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rotate="a list of rotations. The nth rotation is performed on the nth character. Additional characters are NOT given the last rotation value"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 err="1">
                          <a:effectLst/>
                        </a:rPr>
                        <a:t>textLength</a:t>
                      </a:r>
                      <a:r>
                        <a:rPr lang="en-US" sz="1600" dirty="0">
                          <a:effectLst/>
                        </a:rPr>
                        <a:t>="a target length for the text that the SVG viewer will attempt to display the text between by adjusting the spacing and/or the glyphs. (default: The text's normal length)"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 err="1">
                          <a:effectLst/>
                        </a:rPr>
                        <a:t>lengthAdjust</a:t>
                      </a:r>
                      <a:r>
                        <a:rPr lang="en-US" sz="1600" dirty="0">
                          <a:effectLst/>
                        </a:rPr>
                        <a:t>="tells the viewer what to adjust to try to accomplish rendering the text if the length is specified. The two values are 'spacing' and '</a:t>
                      </a:r>
                      <a:r>
                        <a:rPr lang="en-US" sz="1600" dirty="0" err="1">
                          <a:effectLst/>
                        </a:rPr>
                        <a:t>spacingAndGlyphs</a:t>
                      </a:r>
                      <a:r>
                        <a:rPr lang="en-US" sz="1600" dirty="0">
                          <a:effectLst/>
                        </a:rPr>
                        <a:t>'"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+ presentation attributes: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Color, </a:t>
                      </a:r>
                      <a:r>
                        <a:rPr lang="en-US" sz="1600" dirty="0" err="1">
                          <a:effectLst/>
                        </a:rPr>
                        <a:t>FillStroke</a:t>
                      </a:r>
                      <a:r>
                        <a:rPr lang="en-US" sz="1600" dirty="0">
                          <a:effectLst/>
                        </a:rPr>
                        <a:t>, Graphics, </a:t>
                      </a:r>
                      <a:r>
                        <a:rPr lang="en-US" sz="1600" dirty="0" err="1">
                          <a:effectLst/>
                        </a:rPr>
                        <a:t>FontSpecification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TextContentElements</a:t>
                      </a:r>
                      <a:endParaRPr lang="en-US" sz="1600" dirty="0">
                        <a:effectLst/>
                      </a:endParaRPr>
                    </a:p>
                  </a:txBody>
                  <a:tcPr marL="30254" marR="30254" marT="30254" marB="3025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89928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21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SVG </a:t>
            </a:r>
            <a:r>
              <a:rPr lang="en-US" dirty="0" smtClean="0"/>
              <a:t>Properties</a:t>
            </a:r>
            <a:r>
              <a:rPr lang="en-US" dirty="0"/>
              <a:t/>
            </a:r>
            <a:br>
              <a:rPr lang="en-US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stroke</a:t>
            </a:r>
            <a:endParaRPr lang="en-US" dirty="0"/>
          </a:p>
          <a:p>
            <a:r>
              <a:rPr lang="en-US" dirty="0"/>
              <a:t>stroke-width</a:t>
            </a:r>
          </a:p>
          <a:p>
            <a:r>
              <a:rPr lang="en-US" dirty="0"/>
              <a:t>stroke-</a:t>
            </a:r>
            <a:r>
              <a:rPr lang="en-US" dirty="0" err="1"/>
              <a:t>linecap</a:t>
            </a:r>
            <a:endParaRPr lang="en-US" dirty="0"/>
          </a:p>
          <a:p>
            <a:r>
              <a:rPr lang="en-US" dirty="0"/>
              <a:t>stroke-</a:t>
            </a:r>
            <a:r>
              <a:rPr lang="en-US" dirty="0" err="1"/>
              <a:t>dasharray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&lt;</a:t>
            </a:r>
            <a:r>
              <a:rPr lang="en-US" dirty="0" err="1"/>
              <a:t>defs</a:t>
            </a:r>
            <a:r>
              <a:rPr lang="en-US" dirty="0"/>
              <a:t>&gt; and &lt;filter</a:t>
            </a:r>
            <a:r>
              <a:rPr lang="en-US" dirty="0" smtClean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feGaussianBlur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feOffset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 smtClean="0"/>
              <a:t>feBlend</a:t>
            </a:r>
            <a:r>
              <a:rPr lang="en-US" dirty="0" smtClean="0"/>
              <a:t>&gt;</a:t>
            </a:r>
          </a:p>
          <a:p>
            <a:r>
              <a:rPr lang="en-US" dirty="0"/>
              <a:t>&lt;</a:t>
            </a:r>
            <a:r>
              <a:rPr lang="en-US" dirty="0" err="1" smtClean="0"/>
              <a:t>feColorMatrix</a:t>
            </a:r>
            <a:r>
              <a:rPr lang="en-US" dirty="0" smtClean="0"/>
              <a:t>&gt;</a:t>
            </a:r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95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SVG. </a:t>
            </a:r>
            <a:r>
              <a:rPr lang="bg-BG" dirty="0" smtClean="0"/>
              <a:t>Градиенти</a:t>
            </a:r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548490"/>
              </p:ext>
            </p:extLst>
          </p:nvPr>
        </p:nvGraphicFramePr>
        <p:xfrm>
          <a:off x="4170253" y="1124744"/>
          <a:ext cx="4982175" cy="4525963"/>
        </p:xfrm>
        <a:graphic>
          <a:graphicData uri="http://schemas.openxmlformats.org/drawingml/2006/table">
            <a:tbl>
              <a:tblPr/>
              <a:tblGrid>
                <a:gridCol w="1049819">
                  <a:extLst>
                    <a:ext uri="{9D8B030D-6E8A-4147-A177-3AD203B41FA5}">
                      <a16:colId xmlns:a16="http://schemas.microsoft.com/office/drawing/2014/main" val="387688180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86339727"/>
                    </a:ext>
                  </a:extLst>
                </a:gridCol>
                <a:gridCol w="2636212">
                  <a:extLst>
                    <a:ext uri="{9D8B030D-6E8A-4147-A177-3AD203B41FA5}">
                      <a16:colId xmlns:a16="http://schemas.microsoft.com/office/drawing/2014/main" val="3299167002"/>
                    </a:ext>
                  </a:extLst>
                </a:gridCol>
              </a:tblGrid>
              <a:tr h="452596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&lt;</a:t>
                      </a:r>
                      <a:r>
                        <a:rPr lang="en-US" sz="1000" dirty="0" err="1">
                          <a:effectLst/>
                        </a:rPr>
                        <a:t>linearGradient</a:t>
                      </a:r>
                      <a:r>
                        <a:rPr lang="en-US" sz="1000" dirty="0">
                          <a:effectLst/>
                        </a:rPr>
                        <a:t>&gt;</a:t>
                      </a:r>
                    </a:p>
                  </a:txBody>
                  <a:tcPr marL="85074" marR="42537" marT="42537" marB="425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Defines a linear gradient. Linear gradients fill the object by using a vector, and can be defined as horizontal, vertical or angular gradients.</a:t>
                      </a:r>
                    </a:p>
                  </a:txBody>
                  <a:tcPr marL="42537" marR="42537" marT="42537" marB="425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id="the unique id used to reference this pattern. Required to reference it"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 err="1">
                          <a:effectLst/>
                        </a:rPr>
                        <a:t>gradientUnits</a:t>
                      </a:r>
                      <a:r>
                        <a:rPr lang="en-US" sz="1000" dirty="0">
                          <a:effectLst/>
                        </a:rPr>
                        <a:t>="'</a:t>
                      </a:r>
                      <a:r>
                        <a:rPr lang="en-US" sz="1000" dirty="0" err="1">
                          <a:effectLst/>
                        </a:rPr>
                        <a:t>userSpaceOnUse</a:t>
                      </a:r>
                      <a:r>
                        <a:rPr lang="en-US" sz="1000" dirty="0">
                          <a:effectLst/>
                        </a:rPr>
                        <a:t>' or '</a:t>
                      </a:r>
                      <a:r>
                        <a:rPr lang="en-US" sz="1000" dirty="0" err="1">
                          <a:effectLst/>
                        </a:rPr>
                        <a:t>objectBoundingBox</a:t>
                      </a:r>
                      <a:r>
                        <a:rPr lang="en-US" sz="1000" dirty="0">
                          <a:effectLst/>
                        </a:rPr>
                        <a:t>'. Use the view box or object to determine relative position of vector points. (Default '</a:t>
                      </a:r>
                      <a:r>
                        <a:rPr lang="en-US" sz="1000" dirty="0" err="1">
                          <a:effectLst/>
                        </a:rPr>
                        <a:t>objectBoundingBox</a:t>
                      </a:r>
                      <a:r>
                        <a:rPr lang="en-US" sz="1000" dirty="0">
                          <a:effectLst/>
                        </a:rPr>
                        <a:t>')"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 err="1">
                          <a:effectLst/>
                        </a:rPr>
                        <a:t>gradientTransform</a:t>
                      </a:r>
                      <a:r>
                        <a:rPr lang="en-US" sz="1000" dirty="0">
                          <a:effectLst/>
                        </a:rPr>
                        <a:t>="the transformation to apply to the gradient"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x1="the x start point of the gradient vector (number or % - 0% is default)"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y1="the y start point of the gradient vector. (0% default)"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x2="the x end point of the gradient vector. (100% default)"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y2="the y end point of the gradient vector. (0% default)"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 err="1">
                          <a:effectLst/>
                        </a:rPr>
                        <a:t>spreadMethod</a:t>
                      </a:r>
                      <a:r>
                        <a:rPr lang="en-US" sz="1000" dirty="0">
                          <a:effectLst/>
                        </a:rPr>
                        <a:t>="'pad' or 'reflect' or 'repeat'"</a:t>
                      </a:r>
                      <a:br>
                        <a:rPr lang="en-US" sz="1000" dirty="0">
                          <a:effectLst/>
                        </a:rPr>
                      </a:br>
                      <a:r>
                        <a:rPr lang="en-US" sz="1000" dirty="0" err="1">
                          <a:effectLst/>
                        </a:rPr>
                        <a:t>xlink:href</a:t>
                      </a:r>
                      <a:r>
                        <a:rPr lang="en-US" sz="1000" dirty="0">
                          <a:effectLst/>
                        </a:rPr>
                        <a:t>="reference to another gradient whose attribute values are used as defaults and stops included. Recursive"</a:t>
                      </a:r>
                    </a:p>
                  </a:txBody>
                  <a:tcPr marL="42537" marR="42537" marT="42537" marB="425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4985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589789"/>
              </p:ext>
            </p:extLst>
          </p:nvPr>
        </p:nvGraphicFramePr>
        <p:xfrm>
          <a:off x="0" y="2267744"/>
          <a:ext cx="5343783" cy="4525963"/>
        </p:xfrm>
        <a:graphic>
          <a:graphicData uri="http://schemas.openxmlformats.org/drawingml/2006/table">
            <a:tbl>
              <a:tblPr/>
              <a:tblGrid>
                <a:gridCol w="1187624">
                  <a:extLst>
                    <a:ext uri="{9D8B030D-6E8A-4147-A177-3AD203B41FA5}">
                      <a16:colId xmlns:a16="http://schemas.microsoft.com/office/drawing/2014/main" val="2661024876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4002572564"/>
                    </a:ext>
                  </a:extLst>
                </a:gridCol>
                <a:gridCol w="2355959">
                  <a:extLst>
                    <a:ext uri="{9D8B030D-6E8A-4147-A177-3AD203B41FA5}">
                      <a16:colId xmlns:a16="http://schemas.microsoft.com/office/drawing/2014/main" val="1137163938"/>
                    </a:ext>
                  </a:extLst>
                </a:gridCol>
              </a:tblGrid>
              <a:tr h="452596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&lt;</a:t>
                      </a:r>
                      <a:r>
                        <a:rPr lang="en-US" sz="1100" dirty="0" err="1">
                          <a:effectLst/>
                        </a:rPr>
                        <a:t>radialGradient</a:t>
                      </a:r>
                      <a:r>
                        <a:rPr lang="en-US" sz="1100" dirty="0">
                          <a:effectLst/>
                        </a:rPr>
                        <a:t>&gt;</a:t>
                      </a:r>
                    </a:p>
                  </a:txBody>
                  <a:tcPr marL="91249" marR="45625" marT="45625" marB="45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Defines a radial gradient. Radial gradients are created by taking a circle and smoothly changing values between gradient stops from the focus point to the outside radius.</a:t>
                      </a:r>
                    </a:p>
                  </a:txBody>
                  <a:tcPr marL="45625" marR="45625" marT="45625" marB="45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>
                          <a:effectLst/>
                        </a:rPr>
                        <a:t>gradientUnits</a:t>
                      </a:r>
                      <a:r>
                        <a:rPr lang="en-US" sz="1100" dirty="0">
                          <a:effectLst/>
                        </a:rPr>
                        <a:t>="'</a:t>
                      </a:r>
                      <a:r>
                        <a:rPr lang="en-US" sz="1100" dirty="0" err="1">
                          <a:effectLst/>
                        </a:rPr>
                        <a:t>userSpaceOnUse</a:t>
                      </a:r>
                      <a:r>
                        <a:rPr lang="en-US" sz="1100" dirty="0">
                          <a:effectLst/>
                        </a:rPr>
                        <a:t>' or '</a:t>
                      </a:r>
                      <a:r>
                        <a:rPr lang="en-US" sz="1100" dirty="0" err="1">
                          <a:effectLst/>
                        </a:rPr>
                        <a:t>objectBoundingBox</a:t>
                      </a:r>
                      <a:r>
                        <a:rPr lang="en-US" sz="1100" dirty="0">
                          <a:effectLst/>
                        </a:rPr>
                        <a:t>'. Use the view box or object to determine relative position of vector points. (Default '</a:t>
                      </a:r>
                      <a:r>
                        <a:rPr lang="en-US" sz="1100" dirty="0" err="1">
                          <a:effectLst/>
                        </a:rPr>
                        <a:t>objectBoundingBox</a:t>
                      </a:r>
                      <a:r>
                        <a:rPr lang="en-US" sz="1100" dirty="0">
                          <a:effectLst/>
                        </a:rPr>
                        <a:t>')"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 err="1">
                          <a:effectLst/>
                        </a:rPr>
                        <a:t>gradientTransform</a:t>
                      </a:r>
                      <a:r>
                        <a:rPr lang="en-US" sz="1100" dirty="0">
                          <a:effectLst/>
                        </a:rPr>
                        <a:t>="the transformation to apply to the gradient"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cx="the center point of the gradient (number or % - 50% is default)"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cy="the center point of the gradient. (50% default)"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r="the radius of the gradient. (50% default)"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 err="1">
                          <a:effectLst/>
                        </a:rPr>
                        <a:t>fx</a:t>
                      </a:r>
                      <a:r>
                        <a:rPr lang="en-US" sz="1100" dirty="0">
                          <a:effectLst/>
                        </a:rPr>
                        <a:t>="the focus point of the gradient. (0% default)"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 err="1">
                          <a:effectLst/>
                        </a:rPr>
                        <a:t>fy</a:t>
                      </a:r>
                      <a:r>
                        <a:rPr lang="en-US" sz="1100" dirty="0">
                          <a:effectLst/>
                        </a:rPr>
                        <a:t>="The focus point of the gradient. (0% default)"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 err="1">
                          <a:effectLst/>
                        </a:rPr>
                        <a:t>spreadMethod</a:t>
                      </a:r>
                      <a:r>
                        <a:rPr lang="en-US" sz="1100" dirty="0">
                          <a:effectLst/>
                        </a:rPr>
                        <a:t>="'pad' or 'reflect' or 'repeat'"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 err="1">
                          <a:effectLst/>
                        </a:rPr>
                        <a:t>xlink:href</a:t>
                      </a:r>
                      <a:r>
                        <a:rPr lang="en-US" sz="1100" dirty="0">
                          <a:effectLst/>
                        </a:rPr>
                        <a:t>="Reference to another gradient whose attribute values are used as defaults and stops included. Recursive"</a:t>
                      </a:r>
                    </a:p>
                  </a:txBody>
                  <a:tcPr marL="45625" marR="45625" marT="45625" marB="456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67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700" b="1" dirty="0" smtClean="0"/>
              <a:t>SVG</a:t>
            </a:r>
            <a:r>
              <a:rPr lang="en-US" sz="1700" dirty="0" smtClean="0"/>
              <a:t> </a:t>
            </a:r>
            <a:r>
              <a:rPr lang="bg-BG" sz="1700" dirty="0" smtClean="0"/>
              <a:t> е език за описание на </a:t>
            </a:r>
            <a:r>
              <a:rPr lang="en-US" sz="1700" dirty="0" smtClean="0"/>
              <a:t>2D </a:t>
            </a:r>
            <a:r>
              <a:rPr lang="bg-BG" sz="1700" dirty="0" smtClean="0"/>
              <a:t>графика в </a:t>
            </a:r>
            <a:r>
              <a:rPr lang="en-US" sz="1700" dirty="0" smtClean="0"/>
              <a:t>XML</a:t>
            </a:r>
          </a:p>
          <a:p>
            <a:r>
              <a:rPr lang="bg-BG" sz="1700" dirty="0" smtClean="0"/>
              <a:t>векторна графика за уеб в </a:t>
            </a:r>
            <a:r>
              <a:rPr lang="en-US" sz="1700" dirty="0" smtClean="0"/>
              <a:t>XML </a:t>
            </a:r>
            <a:r>
              <a:rPr lang="bg-BG" sz="1700" dirty="0" smtClean="0"/>
              <a:t>формат</a:t>
            </a:r>
            <a:endParaRPr lang="en-US" sz="1700" dirty="0" smtClean="0"/>
          </a:p>
          <a:p>
            <a:r>
              <a:rPr lang="bg-BG" sz="1700" dirty="0" smtClean="0"/>
              <a:t>Всяка фигура се запомня като обект =&gt;Може да се прикрепят</a:t>
            </a:r>
            <a:r>
              <a:rPr lang="en-US" sz="1700" dirty="0" smtClean="0"/>
              <a:t> JavaScript event handlers</a:t>
            </a:r>
            <a:r>
              <a:rPr lang="bg-BG" sz="1700" dirty="0" smtClean="0"/>
              <a:t> за всеки елемент (всеки елемент може да се обработва)</a:t>
            </a:r>
          </a:p>
          <a:p>
            <a:r>
              <a:rPr lang="bg-BG" sz="1700" dirty="0" smtClean="0"/>
              <a:t>При смяна на атрибутите, браузъра автоматично отнова показва фигурата</a:t>
            </a:r>
          </a:p>
          <a:p>
            <a:r>
              <a:rPr lang="bg-BG" sz="1700" dirty="0" smtClean="0"/>
              <a:t>Не зависи от резолюцията </a:t>
            </a:r>
          </a:p>
          <a:p>
            <a:r>
              <a:rPr lang="bg-BG" sz="1700" dirty="0" smtClean="0"/>
              <a:t>Не е подходяща за игрови приложения </a:t>
            </a:r>
          </a:p>
          <a:p>
            <a:r>
              <a:rPr lang="bg-BG" sz="1700" dirty="0" smtClean="0"/>
              <a:t>Бавно показване</a:t>
            </a:r>
            <a:r>
              <a:rPr lang="en-US" sz="1700" dirty="0" smtClean="0"/>
              <a:t>,</a:t>
            </a:r>
            <a:r>
              <a:rPr lang="bg-BG" sz="1700" dirty="0" smtClean="0"/>
              <a:t> ако е сложна (при използване на </a:t>
            </a:r>
            <a:r>
              <a:rPr lang="en-US" sz="1700" dirty="0" smtClean="0"/>
              <a:t>DOM</a:t>
            </a:r>
            <a:r>
              <a:rPr lang="bg-BG" sz="1700" dirty="0" smtClean="0"/>
              <a:t>)</a:t>
            </a:r>
          </a:p>
          <a:p>
            <a:r>
              <a:rPr lang="bg-BG" sz="1700" dirty="0" smtClean="0"/>
              <a:t>Подходяща за приложения с големи площи за показване </a:t>
            </a:r>
            <a:r>
              <a:rPr lang="en-US" sz="1700" dirty="0" smtClean="0"/>
              <a:t>(Google Maps)</a:t>
            </a:r>
            <a:r>
              <a:rPr lang="bg-BG" sz="1700" dirty="0" smtClean="0"/>
              <a:t>, защото може да се оразмерява и мащабира без промяна на качеството</a:t>
            </a:r>
          </a:p>
          <a:p>
            <a:r>
              <a:rPr lang="bg-BG" sz="1700" dirty="0" smtClean="0"/>
              <a:t>Всеки елемент и атрибут в </a:t>
            </a:r>
            <a:r>
              <a:rPr lang="en-US" sz="1700" dirty="0" smtClean="0"/>
              <a:t>SVG </a:t>
            </a:r>
            <a:r>
              <a:rPr lang="bg-BG" sz="1700" dirty="0" smtClean="0"/>
              <a:t>файл може да бъде анимиран</a:t>
            </a:r>
          </a:p>
          <a:p>
            <a:r>
              <a:rPr lang="bg-BG" sz="1700" dirty="0" smtClean="0"/>
              <a:t>Може да се създават и редактира с всеки текстов редактор</a:t>
            </a:r>
            <a:endParaRPr lang="en-US" sz="1700" dirty="0" smtClean="0"/>
          </a:p>
          <a:p>
            <a:r>
              <a:rPr lang="en-US" sz="1700" dirty="0" smtClean="0"/>
              <a:t>SVG</a:t>
            </a:r>
            <a:r>
              <a:rPr lang="bg-BG" sz="1700" dirty="0" smtClean="0"/>
              <a:t> изображенията могат да се търсят, индексират и компресират </a:t>
            </a:r>
          </a:p>
          <a:p>
            <a:pPr>
              <a:buNone/>
            </a:pPr>
            <a:r>
              <a:rPr lang="en-US" sz="1700" b="1" dirty="0" smtClean="0"/>
              <a:t>Canvas</a:t>
            </a:r>
            <a:r>
              <a:rPr lang="en-US" sz="1700" dirty="0" smtClean="0"/>
              <a:t> </a:t>
            </a:r>
            <a:r>
              <a:rPr lang="bg-BG" sz="1700" dirty="0" smtClean="0"/>
              <a:t>рисува </a:t>
            </a:r>
            <a:r>
              <a:rPr lang="en-US" sz="1700" dirty="0" smtClean="0"/>
              <a:t>2D </a:t>
            </a:r>
            <a:r>
              <a:rPr lang="bg-BG" sz="1700" dirty="0" smtClean="0"/>
              <a:t>графика</a:t>
            </a:r>
            <a:r>
              <a:rPr lang="en-US" sz="1700" dirty="0" smtClean="0"/>
              <a:t> on the fly (</a:t>
            </a:r>
            <a:r>
              <a:rPr lang="bg-BG" sz="1700" dirty="0" smtClean="0"/>
              <a:t>с</a:t>
            </a:r>
            <a:r>
              <a:rPr lang="en-US" sz="1700" dirty="0" smtClean="0"/>
              <a:t> JavaScript)</a:t>
            </a:r>
          </a:p>
          <a:p>
            <a:r>
              <a:rPr lang="bg-BG" sz="1700" dirty="0" smtClean="0"/>
              <a:t>Показва се пиксел след пиксел</a:t>
            </a:r>
            <a:endParaRPr lang="en-US" sz="1700" dirty="0" smtClean="0"/>
          </a:p>
          <a:p>
            <a:r>
              <a:rPr lang="bg-BG" sz="1700" dirty="0" smtClean="0"/>
              <a:t>Веднъж изрисувана графиката се забравя от браузъра</a:t>
            </a:r>
          </a:p>
          <a:p>
            <a:r>
              <a:rPr lang="bg-BG" sz="1700" dirty="0" smtClean="0"/>
              <a:t>Ако се смени позицията на графиката, то трябва да се покаже цялата сцена наново</a:t>
            </a:r>
          </a:p>
          <a:p>
            <a:r>
              <a:rPr lang="bg-BG" sz="1700" dirty="0" smtClean="0"/>
              <a:t>Зависи от резолюцията </a:t>
            </a:r>
          </a:p>
          <a:p>
            <a:r>
              <a:rPr lang="bg-BG" sz="1700" dirty="0" smtClean="0"/>
              <a:t>Няма поддръжка за </a:t>
            </a:r>
            <a:r>
              <a:rPr lang="en-US" sz="1700" dirty="0" smtClean="0"/>
              <a:t>event handlers</a:t>
            </a:r>
            <a:endParaRPr lang="bg-BG" sz="1700" dirty="0" smtClean="0"/>
          </a:p>
          <a:p>
            <a:r>
              <a:rPr lang="bg-BG" sz="1700" dirty="0" smtClean="0"/>
              <a:t>Слаби възможности за показване на текстове</a:t>
            </a:r>
            <a:endParaRPr lang="en-US" sz="1700" dirty="0" smtClean="0"/>
          </a:p>
          <a:p>
            <a:r>
              <a:rPr lang="bg-BG" sz="1700" dirty="0" smtClean="0"/>
              <a:t>Резултатното изображение се записва като </a:t>
            </a:r>
            <a:r>
              <a:rPr lang="en-US" sz="1700" dirty="0" smtClean="0"/>
              <a:t>.</a:t>
            </a:r>
            <a:r>
              <a:rPr lang="en-US" sz="1700" dirty="0" err="1" smtClean="0"/>
              <a:t>png</a:t>
            </a:r>
            <a:r>
              <a:rPr lang="en-US" sz="1700" dirty="0" smtClean="0"/>
              <a:t> </a:t>
            </a:r>
            <a:r>
              <a:rPr lang="bg-BG" sz="1700" dirty="0" smtClean="0"/>
              <a:t>или</a:t>
            </a:r>
            <a:r>
              <a:rPr lang="en-US" sz="1700" dirty="0" smtClean="0"/>
              <a:t> .jpg</a:t>
            </a:r>
            <a:endParaRPr lang="bg-BG" sz="1700" dirty="0" smtClean="0"/>
          </a:p>
          <a:p>
            <a:r>
              <a:rPr lang="bg-BG" sz="1700" dirty="0" smtClean="0"/>
              <a:t>Подходяща за графични игрови приложения </a:t>
            </a:r>
            <a:endParaRPr lang="en-US" sz="17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rmAutofit fontScale="47500" lnSpcReduction="20000"/>
          </a:bodyPr>
          <a:lstStyle/>
          <a:p>
            <a:r>
              <a:rPr lang="en-US" sz="3400" dirty="0" smtClean="0">
                <a:solidFill>
                  <a:srgbClr val="C00000"/>
                </a:solidFill>
              </a:rPr>
              <a:t>&lt;canvas&gt; </a:t>
            </a:r>
            <a:r>
              <a:rPr lang="bg-BG" sz="3400" dirty="0" smtClean="0"/>
              <a:t>- използва се за рисуване на графики в уеб страницата чрез скрипт  </a:t>
            </a:r>
            <a:r>
              <a:rPr lang="en-US" sz="3400" dirty="0" smtClean="0"/>
              <a:t>(</a:t>
            </a:r>
            <a:r>
              <a:rPr lang="bg-BG" sz="3400" dirty="0" smtClean="0"/>
              <a:t>обикновено</a:t>
            </a:r>
            <a:r>
              <a:rPr lang="en-US" sz="3400" dirty="0" smtClean="0"/>
              <a:t> JavaScript)</a:t>
            </a:r>
          </a:p>
          <a:p>
            <a:r>
              <a:rPr lang="en-US" sz="3400" dirty="0" smtClean="0"/>
              <a:t>&lt;canvas&gt; </a:t>
            </a:r>
            <a:r>
              <a:rPr lang="bg-BG" sz="3400" dirty="0" smtClean="0"/>
              <a:t>е правоъгълен  контейнер за графиката, а реалното рисуване се прави чрез скрипт</a:t>
            </a:r>
          </a:p>
          <a:p>
            <a:r>
              <a:rPr lang="bg-BG" sz="3400" dirty="0" smtClean="0"/>
              <a:t>Има методи за рисуване на пътища, кутии, окръжности, символи и добавяне на изображения</a:t>
            </a:r>
          </a:p>
          <a:p>
            <a:r>
              <a:rPr lang="bg-BG" sz="3400" dirty="0" smtClean="0"/>
              <a:t>Поддържа се от: </a:t>
            </a:r>
            <a:r>
              <a:rPr lang="en-US" sz="3400" dirty="0" smtClean="0"/>
              <a:t>Internet Explorer 9+, Firefox, Opera, Chrome</a:t>
            </a:r>
            <a:r>
              <a:rPr lang="bg-BG" sz="3400" dirty="0" smtClean="0"/>
              <a:t> и </a:t>
            </a:r>
            <a:r>
              <a:rPr lang="en-US" sz="3400" dirty="0" smtClean="0"/>
              <a:t>Safari</a:t>
            </a:r>
            <a:endParaRPr lang="bg-BG" sz="3400" dirty="0" smtClean="0"/>
          </a:p>
          <a:p>
            <a:r>
              <a:rPr lang="bg-BG" sz="3400" b="1" dirty="0" smtClean="0"/>
              <a:t>Създаване</a:t>
            </a:r>
            <a:endParaRPr lang="en-US" sz="3400" b="1" dirty="0" smtClean="0"/>
          </a:p>
          <a:p>
            <a:r>
              <a:rPr lang="bg-BG" sz="3400" dirty="0" smtClean="0"/>
              <a:t>По подразбиране </a:t>
            </a:r>
            <a:r>
              <a:rPr lang="en-US" sz="3400" dirty="0" smtClean="0"/>
              <a:t>&lt;canvas&gt; </a:t>
            </a:r>
            <a:r>
              <a:rPr lang="bg-BG" sz="3400" dirty="0" smtClean="0"/>
              <a:t>няма рамка и съдържание, могат да са няколко</a:t>
            </a:r>
          </a:p>
          <a:p>
            <a:pPr>
              <a:buNone/>
            </a:pP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&lt;canvas id="</a:t>
            </a:r>
            <a:r>
              <a:rPr lang="en-US" sz="3400" dirty="0" err="1" smtClean="0">
                <a:solidFill>
                  <a:schemeClr val="tx2">
                    <a:lumMod val="75000"/>
                  </a:schemeClr>
                </a:solidFill>
              </a:rPr>
              <a:t>myCanvas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" width="200" height="100"&gt;&lt;/canvas&gt; </a:t>
            </a:r>
          </a:p>
          <a:p>
            <a:r>
              <a:rPr lang="bg-BG" sz="3400" dirty="0" smtClean="0"/>
              <a:t>Добавяне на рамка чрез атрибута 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style</a:t>
            </a:r>
            <a:r>
              <a:rPr lang="en-US" sz="3400" dirty="0" smtClean="0"/>
              <a:t>:</a:t>
            </a:r>
            <a:endParaRPr lang="en-US" sz="3400" b="1" dirty="0" smtClean="0"/>
          </a:p>
          <a:p>
            <a:pPr>
              <a:buNone/>
            </a:pP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&lt;canvas id="</a:t>
            </a:r>
            <a:r>
              <a:rPr lang="en-US" sz="3400" dirty="0" err="1" smtClean="0">
                <a:solidFill>
                  <a:schemeClr val="tx2">
                    <a:lumMod val="75000"/>
                  </a:schemeClr>
                </a:solidFill>
              </a:rPr>
              <a:t>myCanvas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" width="200" height="100"</a:t>
            </a:r>
            <a:b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style="border:1px solid #000000;"&gt;</a:t>
            </a:r>
            <a:b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&lt;/canvas&gt; </a:t>
            </a:r>
          </a:p>
          <a:p>
            <a:r>
              <a:rPr lang="bg-BG" sz="3400" b="1" dirty="0" smtClean="0"/>
              <a:t>Рисуване –</a:t>
            </a:r>
            <a:r>
              <a:rPr lang="bg-BG" sz="3400" dirty="0" smtClean="0"/>
              <a:t> в скрипта</a:t>
            </a:r>
            <a:endParaRPr lang="en-US" sz="3400" dirty="0" smtClean="0"/>
          </a:p>
          <a:p>
            <a:pPr>
              <a:buNone/>
            </a:pPr>
            <a:r>
              <a:rPr lang="bg-BG" sz="3400" dirty="0" smtClean="0"/>
              <a:t>	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4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 c=</a:t>
            </a:r>
            <a:r>
              <a:rPr lang="en-US" sz="34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3400" dirty="0" err="1" smtClean="0">
                <a:solidFill>
                  <a:schemeClr val="tx2">
                    <a:lumMod val="75000"/>
                  </a:schemeClr>
                </a:solidFill>
              </a:rPr>
              <a:t>myCanvas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");</a:t>
            </a:r>
            <a:r>
              <a:rPr lang="bg-BG" sz="3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 smtClean="0"/>
              <a:t>- намиране на </a:t>
            </a:r>
            <a:r>
              <a:rPr lang="en-US" sz="3400" dirty="0" smtClean="0"/>
              <a:t>canvas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4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 err="1" smtClean="0">
                <a:solidFill>
                  <a:schemeClr val="tx2">
                    <a:lumMod val="75000"/>
                  </a:schemeClr>
                </a:solidFill>
              </a:rPr>
              <a:t>ctx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3400" dirty="0" err="1" smtClean="0">
                <a:solidFill>
                  <a:schemeClr val="tx2">
                    <a:lumMod val="75000"/>
                  </a:schemeClr>
                </a:solidFill>
              </a:rPr>
              <a:t>c.getContext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("2d");	</a:t>
            </a:r>
            <a:r>
              <a:rPr lang="en-US" sz="3400" dirty="0" smtClean="0"/>
              <a:t>- </a:t>
            </a:r>
            <a:r>
              <a:rPr lang="bg-BG" sz="3400" dirty="0" smtClean="0"/>
              <a:t>трябва да се предаде низа </a:t>
            </a:r>
            <a:r>
              <a:rPr lang="en-US" sz="3400" dirty="0"/>
              <a:t>"2d" </a:t>
            </a:r>
            <a:r>
              <a:rPr lang="bg-BG" sz="3400" dirty="0" smtClean="0"/>
              <a:t>като параметър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err="1" smtClean="0">
                <a:solidFill>
                  <a:schemeClr val="tx2">
                    <a:lumMod val="75000"/>
                  </a:schemeClr>
                </a:solidFill>
              </a:rPr>
              <a:t>ctx.fillStyle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="#FF0000";</a:t>
            </a:r>
            <a:b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400" dirty="0" err="1" smtClean="0">
                <a:solidFill>
                  <a:schemeClr val="tx2">
                    <a:lumMod val="75000"/>
                  </a:schemeClr>
                </a:solidFill>
              </a:rPr>
              <a:t>ctx.fillRect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(0,0,150,75);</a:t>
            </a:r>
            <a:b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&lt;/script&gt; </a:t>
            </a:r>
          </a:p>
          <a:p>
            <a:r>
              <a:rPr lang="bg-BG" sz="3400" dirty="0" smtClean="0"/>
              <a:t>Обектът </a:t>
            </a:r>
            <a:r>
              <a:rPr lang="en-US" sz="3400" dirty="0" err="1" smtClean="0"/>
              <a:t>getContext</a:t>
            </a:r>
            <a:r>
              <a:rPr lang="en-US" sz="3400" dirty="0" smtClean="0"/>
              <a:t>("2d") </a:t>
            </a:r>
            <a:r>
              <a:rPr lang="bg-BG" sz="3400" dirty="0" smtClean="0"/>
              <a:t>е вграден </a:t>
            </a:r>
            <a:r>
              <a:rPr lang="en-US" sz="3400" dirty="0" smtClean="0"/>
              <a:t>HTML5 </a:t>
            </a:r>
            <a:r>
              <a:rPr lang="bg-BG" sz="3400" dirty="0" smtClean="0"/>
              <a:t>обект с много свойства и методи за рисуване на пътища, правоъгълници, кръгове, текст, изображения и др. </a:t>
            </a:r>
            <a:endParaRPr lang="en-US" sz="3400" dirty="0" smtClean="0"/>
          </a:p>
          <a:p>
            <a:r>
              <a:rPr lang="bg-BG" sz="3400" dirty="0" smtClean="0"/>
              <a:t>Изчертаване на червен правоъгълник</a:t>
            </a:r>
            <a:r>
              <a:rPr lang="en-US" sz="3400" dirty="0" smtClean="0"/>
              <a:t>:</a:t>
            </a:r>
          </a:p>
          <a:p>
            <a:r>
              <a:rPr lang="en-US" sz="3400" dirty="0" err="1" smtClean="0"/>
              <a:t>ctx.fillStyle</a:t>
            </a:r>
            <a:r>
              <a:rPr lang="en-US" sz="3400" dirty="0" smtClean="0"/>
              <a:t>="#FF0000";</a:t>
            </a:r>
            <a:r>
              <a:rPr lang="bg-BG" sz="3400" dirty="0" smtClean="0"/>
              <a:t> по подразбиране е </a:t>
            </a:r>
            <a:r>
              <a:rPr lang="en-US" sz="3400" dirty="0" smtClean="0"/>
              <a:t>#000000 (black)</a:t>
            </a:r>
            <a:br>
              <a:rPr lang="en-US" sz="3400" dirty="0" smtClean="0"/>
            </a:br>
            <a:r>
              <a:rPr lang="en-US" sz="3400" dirty="0" err="1" smtClean="0"/>
              <a:t>fillRect</a:t>
            </a:r>
            <a:r>
              <a:rPr lang="en-US" sz="3400" dirty="0" smtClean="0"/>
              <a:t>(</a:t>
            </a:r>
            <a:r>
              <a:rPr lang="en-US" sz="3400" i="1" dirty="0" err="1" smtClean="0"/>
              <a:t>x,y,width,height</a:t>
            </a:r>
            <a:r>
              <a:rPr lang="en-US" sz="3400" dirty="0" smtClean="0"/>
              <a:t>)</a:t>
            </a:r>
            <a:r>
              <a:rPr lang="bg-BG" sz="3400" dirty="0"/>
              <a:t> </a:t>
            </a:r>
            <a:r>
              <a:rPr lang="bg-BG" sz="3400" dirty="0" smtClean="0"/>
              <a:t>– изчертава правоъгълник</a:t>
            </a: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121473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bg-BG" sz="7200" b="1" dirty="0" smtClean="0"/>
              <a:t>Рисуване на права линия</a:t>
            </a:r>
            <a:endParaRPr lang="en-US" sz="7200" b="1" dirty="0" smtClean="0"/>
          </a:p>
          <a:p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moveTo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i="1" dirty="0" err="1" smtClean="0">
                <a:solidFill>
                  <a:schemeClr val="tx2">
                    <a:lumMod val="75000"/>
                  </a:schemeClr>
                </a:solidFill>
              </a:rPr>
              <a:t>x,y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7200" dirty="0" smtClean="0"/>
              <a:t> </a:t>
            </a:r>
            <a:r>
              <a:rPr lang="bg-BG" sz="7200" dirty="0" smtClean="0"/>
              <a:t>– начална точка на линията</a:t>
            </a:r>
            <a:endParaRPr lang="en-US" sz="7200" dirty="0" smtClean="0"/>
          </a:p>
          <a:p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lineTo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i="1" dirty="0" err="1" smtClean="0">
                <a:solidFill>
                  <a:schemeClr val="tx2">
                    <a:lumMod val="75000"/>
                  </a:schemeClr>
                </a:solidFill>
              </a:rPr>
              <a:t>x,y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7200" dirty="0" smtClean="0"/>
              <a:t> </a:t>
            </a:r>
            <a:r>
              <a:rPr lang="bg-BG" sz="7200" dirty="0" smtClean="0"/>
              <a:t>– крайна точка на линията</a:t>
            </a:r>
            <a:endParaRPr lang="en-US" sz="7200" dirty="0" smtClean="0"/>
          </a:p>
          <a:p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stroke()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7200" dirty="0" smtClean="0"/>
              <a:t>– рисуване на линията</a:t>
            </a:r>
            <a:endParaRPr lang="en-US" sz="7200" dirty="0" smtClean="0"/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c=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myCanvas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");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c.getContext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("2d");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ctx.moveTo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(0,0);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ctx.lineTo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(200,100);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ctx.stroke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bg-BG" sz="7200" b="1" dirty="0" smtClean="0"/>
              <a:t>Рисуване на кръг</a:t>
            </a:r>
            <a:endParaRPr lang="en-US" sz="7200" dirty="0" smtClean="0"/>
          </a:p>
          <a:p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arc(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x,y,r,start,stop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stroke() </a:t>
            </a:r>
            <a:r>
              <a:rPr lang="bg-BG" sz="7200" dirty="0" smtClean="0"/>
              <a:t>или</a:t>
            </a:r>
            <a:r>
              <a:rPr lang="en-US" sz="7200" dirty="0" smtClean="0"/>
              <a:t> 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fill()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c=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myCanvas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");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c.getContext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("2d");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ctx.beginPath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ctx.arc(95,50,40,0,2*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Math.PI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ctx.stroke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bg-BG" sz="7200" b="1" dirty="0" smtClean="0"/>
              <a:t>Изрисуване на текст</a:t>
            </a:r>
            <a:endParaRPr lang="en-US" sz="7200" b="1" dirty="0" smtClean="0"/>
          </a:p>
          <a:p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font</a:t>
            </a:r>
            <a:r>
              <a:rPr lang="en-US" sz="7200" dirty="0" smtClean="0"/>
              <a:t> - </a:t>
            </a:r>
            <a:r>
              <a:rPr lang="bg-BG" sz="7200" dirty="0" smtClean="0"/>
              <a:t>шрифт</a:t>
            </a:r>
            <a:endParaRPr lang="en-US" sz="7200" dirty="0" smtClean="0"/>
          </a:p>
          <a:p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fillText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i="1" dirty="0" err="1" smtClean="0">
                <a:solidFill>
                  <a:schemeClr val="tx2">
                    <a:lumMod val="75000"/>
                  </a:schemeClr>
                </a:solidFill>
              </a:rPr>
              <a:t>text,x,y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7200" dirty="0" smtClean="0"/>
              <a:t> - </a:t>
            </a:r>
            <a:r>
              <a:rPr lang="bg-BG" sz="7200" dirty="0" smtClean="0"/>
              <a:t>текст със запълване</a:t>
            </a:r>
            <a:endParaRPr lang="en-US" sz="7200" dirty="0" smtClean="0"/>
          </a:p>
          <a:p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strokeText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i="1" dirty="0" err="1" smtClean="0">
                <a:solidFill>
                  <a:schemeClr val="tx2">
                    <a:lumMod val="75000"/>
                  </a:schemeClr>
                </a:solidFill>
              </a:rPr>
              <a:t>text,x,y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7200" dirty="0" smtClean="0"/>
              <a:t> – </a:t>
            </a:r>
            <a:r>
              <a:rPr lang="bg-BG" sz="7200" dirty="0" smtClean="0"/>
              <a:t>текст без запълване</a:t>
            </a:r>
            <a:endParaRPr lang="en-US" sz="7200" dirty="0" smtClean="0"/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c=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myCanvas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");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c.getContext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("2d");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ctx.font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="30px Arial";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ctx.fillText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("Hello World",10,50);</a:t>
            </a:r>
          </a:p>
        </p:txBody>
      </p:sp>
    </p:spTree>
    <p:extLst>
      <p:ext uri="{BB962C8B-B14F-4D97-AF65-F5344CB8AC3E}">
        <p14:creationId xmlns:p14="http://schemas.microsoft.com/office/powerpoint/2010/main" val="2052136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bg-BG" sz="7200" b="1" dirty="0" smtClean="0"/>
              <a:t>Изрисуване на текст</a:t>
            </a:r>
            <a:r>
              <a:rPr lang="en-US" sz="7200" b="1" dirty="0" smtClean="0"/>
              <a:t> </a:t>
            </a:r>
            <a:r>
              <a:rPr lang="en-US" sz="7200" dirty="0" smtClean="0"/>
              <a:t>(</a:t>
            </a:r>
            <a:r>
              <a:rPr lang="bg-BG" sz="7200" dirty="0" smtClean="0"/>
              <a:t>само с контури на буквите</a:t>
            </a:r>
            <a:r>
              <a:rPr lang="en-US" sz="7200" dirty="0" smtClean="0"/>
              <a:t>)</a:t>
            </a:r>
          </a:p>
          <a:p>
            <a:pPr>
              <a:buNone/>
            </a:pPr>
            <a:r>
              <a:rPr lang="en-US" sz="7200" dirty="0" smtClean="0"/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c=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myCanvas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");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c.getContext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("2d");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ctx.font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="30px Arial";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ctx.strokeText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("Hello World",10,50);</a:t>
            </a:r>
          </a:p>
          <a:p>
            <a:endParaRPr lang="bg-BG" sz="7200" b="1" dirty="0" smtClean="0"/>
          </a:p>
          <a:p>
            <a:r>
              <a:rPr lang="bg-BG" sz="7200" b="1" dirty="0" smtClean="0"/>
              <a:t>Градиенти</a:t>
            </a:r>
            <a:endParaRPr lang="en-US" sz="7200" b="1" dirty="0" smtClean="0"/>
          </a:p>
          <a:p>
            <a:r>
              <a:rPr lang="bg-BG" sz="7200" dirty="0" smtClean="0"/>
              <a:t>Изпозват се за да се запълни някаква фигура (преливащ цвят)</a:t>
            </a:r>
          </a:p>
          <a:p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createLinearGradient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i="1" dirty="0" smtClean="0">
                <a:solidFill>
                  <a:schemeClr val="tx2">
                    <a:lumMod val="75000"/>
                  </a:schemeClr>
                </a:solidFill>
              </a:rPr>
              <a:t>x,y,x1,y1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7200" dirty="0" smtClean="0"/>
              <a:t> – </a:t>
            </a:r>
            <a:r>
              <a:rPr lang="bg-BG" sz="7200" dirty="0" smtClean="0"/>
              <a:t>създава линеен градиент</a:t>
            </a:r>
            <a:endParaRPr lang="en-US" sz="7200" dirty="0" smtClean="0"/>
          </a:p>
          <a:p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createRadialGradient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i="1" dirty="0" smtClean="0">
                <a:solidFill>
                  <a:schemeClr val="tx2">
                    <a:lumMod val="75000"/>
                  </a:schemeClr>
                </a:solidFill>
              </a:rPr>
              <a:t>x,y,r,x1,y1,r1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7200" dirty="0" smtClean="0"/>
              <a:t> – </a:t>
            </a:r>
            <a:r>
              <a:rPr lang="bg-BG" sz="7200" dirty="0" smtClean="0"/>
              <a:t>създава радиален</a:t>
            </a:r>
            <a:r>
              <a:rPr lang="en-US" sz="7200" dirty="0" smtClean="0"/>
              <a:t>/</a:t>
            </a:r>
            <a:r>
              <a:rPr lang="bg-BG" sz="7200" dirty="0" smtClean="0"/>
              <a:t>кръгов</a:t>
            </a:r>
            <a:r>
              <a:rPr lang="en-US" sz="7200" dirty="0" smtClean="0"/>
              <a:t> </a:t>
            </a:r>
            <a:r>
              <a:rPr lang="bg-BG" sz="7200" dirty="0" smtClean="0"/>
              <a:t>градиент</a:t>
            </a:r>
            <a:endParaRPr lang="en-US" sz="7200" dirty="0" smtClean="0"/>
          </a:p>
          <a:p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addColorStop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US" sz="7200" dirty="0" smtClean="0"/>
              <a:t> </a:t>
            </a:r>
            <a:r>
              <a:rPr lang="bg-BG" sz="7200" dirty="0" smtClean="0"/>
              <a:t>– метод определящ стоп за цвета и неговата позиция в градиента (0-1)</a:t>
            </a:r>
          </a:p>
          <a:p>
            <a:r>
              <a:rPr lang="bg-BG" sz="7200" dirty="0" smtClean="0"/>
              <a:t>Линеен градиент: </a:t>
            </a:r>
            <a:endParaRPr lang="en-US" sz="7200" dirty="0" smtClean="0"/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c=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myCanvas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");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c.getContext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("2d");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// Create gradient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grd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ctx.createLinearGradient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(0,0,200,0);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grd.addColorStop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(0,"red");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grd.addColorStop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(1,"white");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// Fill with gradient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ctx.fillStyle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grd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ctx.fillRect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(10,10,150,80);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18184" t="58314" r="62951" b="25057"/>
          <a:stretch>
            <a:fillRect/>
          </a:stretch>
        </p:blipFill>
        <p:spPr bwMode="auto">
          <a:xfrm>
            <a:off x="6732240" y="4653136"/>
            <a:ext cx="1863411" cy="1533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3903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rmAutofit fontScale="32500" lnSpcReduction="20000"/>
          </a:bodyPr>
          <a:lstStyle/>
          <a:p>
            <a:r>
              <a:rPr lang="bg-BG" sz="7200" dirty="0" smtClean="0"/>
              <a:t>Радиален/кръгов градиент: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c=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myCanvas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");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c.getContext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("2d");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// Create gradient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grd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ctx.createRadialGradient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(75,50,5,90,60,100);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grd.addColorStop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(0,"red");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grd.addColorStop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(1,"white");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// Fill with gradient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ctx.fillStyle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grd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ctx.fillRect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(10,10,150,80);</a:t>
            </a:r>
          </a:p>
          <a:p>
            <a:r>
              <a:rPr lang="bg-BG" sz="7200" b="1" dirty="0" smtClean="0"/>
              <a:t>Изображения</a:t>
            </a:r>
          </a:p>
          <a:p>
            <a:pPr>
              <a:buNone/>
            </a:pP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drawImage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7200" i="1" dirty="0" err="1" smtClean="0">
                <a:solidFill>
                  <a:schemeClr val="tx2">
                    <a:lumMod val="75000"/>
                  </a:schemeClr>
                </a:solidFill>
              </a:rPr>
              <a:t>image,x,y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c=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myCanvas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");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c.getContext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("2d");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img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("scream");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7200" dirty="0" smtClean="0"/>
              <a:t>намира изображение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ctx.drawImage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(img,10,10);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l="18210" t="29613" r="63009" b="54669"/>
          <a:stretch>
            <a:fillRect/>
          </a:stretch>
        </p:blipFill>
        <p:spPr bwMode="auto">
          <a:xfrm>
            <a:off x="6804248" y="836712"/>
            <a:ext cx="1637968" cy="115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4542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Canvas. </a:t>
            </a:r>
            <a:r>
              <a:rPr lang="en-US" dirty="0"/>
              <a:t>Colors, Styles, and </a:t>
            </a:r>
            <a:r>
              <a:rPr lang="en-US" dirty="0" smtClean="0"/>
              <a:t>Shadows </a:t>
            </a:r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136022"/>
              </p:ext>
            </p:extLst>
          </p:nvPr>
        </p:nvGraphicFramePr>
        <p:xfrm>
          <a:off x="452749" y="1089752"/>
          <a:ext cx="8229600" cy="2797242"/>
        </p:xfrm>
        <a:graphic>
          <a:graphicData uri="http://schemas.openxmlformats.org/drawingml/2006/table">
            <a:tbl>
              <a:tblPr/>
              <a:tblGrid>
                <a:gridCol w="2055204">
                  <a:extLst>
                    <a:ext uri="{9D8B030D-6E8A-4147-A177-3AD203B41FA5}">
                      <a16:colId xmlns:a16="http://schemas.microsoft.com/office/drawing/2014/main" val="2688227604"/>
                    </a:ext>
                  </a:extLst>
                </a:gridCol>
                <a:gridCol w="6174396">
                  <a:extLst>
                    <a:ext uri="{9D8B030D-6E8A-4147-A177-3AD203B41FA5}">
                      <a16:colId xmlns:a16="http://schemas.microsoft.com/office/drawing/2014/main" val="3875804369"/>
                    </a:ext>
                  </a:extLst>
                </a:gridCol>
              </a:tblGrid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Property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Description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123869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2"/>
                        </a:rPr>
                        <a:t>fillStyle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or returns the color, gradient, or pattern used to fill the drawing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439687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3"/>
                        </a:rPr>
                        <a:t>strokeStyle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or returns the color, gradient, or pattern used for strokes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189682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4"/>
                        </a:rPr>
                        <a:t>shadowColor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or returns the color to use for shadows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52908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5"/>
                        </a:rPr>
                        <a:t>shadowBlur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or returns the blur level for shadows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839699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6"/>
                        </a:rPr>
                        <a:t>shadowOffsetX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or returns the horizontal distance of the shadow from the shape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17819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7"/>
                        </a:rPr>
                        <a:t>shadowOffsetY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Sets or returns the vertical distance of the shadow from the shape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22927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3028681"/>
              </p:ext>
            </p:extLst>
          </p:nvPr>
        </p:nvGraphicFramePr>
        <p:xfrm>
          <a:off x="452749" y="4081597"/>
          <a:ext cx="8229600" cy="2491664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val="1708847202"/>
                    </a:ext>
                  </a:extLst>
                </a:gridCol>
                <a:gridCol w="5925344">
                  <a:extLst>
                    <a:ext uri="{9D8B030D-6E8A-4147-A177-3AD203B41FA5}">
                      <a16:colId xmlns:a16="http://schemas.microsoft.com/office/drawing/2014/main" val="4002200102"/>
                    </a:ext>
                  </a:extLst>
                </a:gridCol>
              </a:tblGrid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Method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Description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300983"/>
                  </a:ext>
                </a:extLst>
              </a:tr>
              <a:tr h="64642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8"/>
                        </a:rPr>
                        <a:t>createLinearGradient()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Creates a linear gradient (to use on canvas content)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74039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  <a:hlinkClick r:id="rId9"/>
                        </a:rPr>
                        <a:t>createPattern</a:t>
                      </a:r>
                      <a:r>
                        <a:rPr lang="en-US" sz="1700" dirty="0">
                          <a:effectLst/>
                          <a:hlinkClick r:id="rId9"/>
                        </a:rPr>
                        <a:t>()</a:t>
                      </a:r>
                      <a:endParaRPr lang="en-US" sz="1700" dirty="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Repeats a specified element in the specified direction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798989"/>
                  </a:ext>
                </a:extLst>
              </a:tr>
              <a:tr h="64642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10"/>
                        </a:rPr>
                        <a:t>createRadialGradient()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Creates a radial/circular gradient (to use on canvas content)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012674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11"/>
                        </a:rPr>
                        <a:t>addColorStop()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Specifies the colors and stop positions in a gradient object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902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83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Canvas.</a:t>
            </a:r>
            <a:r>
              <a:rPr lang="bg-BG" dirty="0" smtClean="0"/>
              <a:t> </a:t>
            </a:r>
            <a:r>
              <a:rPr lang="en-US" dirty="0"/>
              <a:t>Line </a:t>
            </a:r>
            <a:r>
              <a:rPr lang="en-US" dirty="0" smtClean="0"/>
              <a:t>Styles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1520" y="2634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bg-BG" altLang="bg-B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bg-BG" alt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2864166"/>
          <a:ext cx="8229600" cy="1998030"/>
        </p:xfrm>
        <a:graphic>
          <a:graphicData uri="http://schemas.openxmlformats.org/drawingml/2006/table">
            <a:tbl>
              <a:tblPr/>
              <a:tblGrid>
                <a:gridCol w="2055204">
                  <a:extLst>
                    <a:ext uri="{9D8B030D-6E8A-4147-A177-3AD203B41FA5}">
                      <a16:colId xmlns:a16="http://schemas.microsoft.com/office/drawing/2014/main" val="2161268953"/>
                    </a:ext>
                  </a:extLst>
                </a:gridCol>
                <a:gridCol w="6174396">
                  <a:extLst>
                    <a:ext uri="{9D8B030D-6E8A-4147-A177-3AD203B41FA5}">
                      <a16:colId xmlns:a16="http://schemas.microsoft.com/office/drawing/2014/main" val="2097437833"/>
                    </a:ext>
                  </a:extLst>
                </a:gridCol>
              </a:tblGrid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Property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Description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5889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2"/>
                        </a:rPr>
                        <a:t>lineCap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or returns the style of the end caps for a line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604140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3"/>
                        </a:rPr>
                        <a:t>lineJoin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or returns the type of corner created, when two lines meet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394981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4"/>
                        </a:rPr>
                        <a:t>lineWidth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or returns the current line width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543455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5"/>
                        </a:rPr>
                        <a:t>miterLimit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Sets or returns the maximum miter length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460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72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JavaScripts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964488" cy="6237312"/>
          </a:xfrm>
        </p:spPr>
        <p:txBody>
          <a:bodyPr>
            <a:noAutofit/>
          </a:bodyPr>
          <a:lstStyle/>
          <a:p>
            <a:r>
              <a:rPr lang="en-US" sz="1800" dirty="0" smtClean="0"/>
              <a:t>JavaScript </a:t>
            </a:r>
            <a:r>
              <a:rPr lang="bg-BG" sz="1800" dirty="0" smtClean="0"/>
              <a:t>може директно да пише в изходния </a:t>
            </a:r>
            <a:r>
              <a:rPr lang="en-US" sz="1800" dirty="0" smtClean="0"/>
              <a:t>HTML </a:t>
            </a:r>
            <a:r>
              <a:rPr lang="bg-BG" sz="1800" dirty="0" smtClean="0"/>
              <a:t>поток:</a:t>
            </a:r>
            <a:endParaRPr lang="en-US" sz="1800" dirty="0" smtClean="0"/>
          </a:p>
          <a:p>
            <a:pPr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document.write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("&lt;p&gt;This is a paragraph&lt;/p&gt;"); </a:t>
            </a:r>
          </a:p>
          <a:p>
            <a:r>
              <a:rPr lang="en-US" sz="1800" dirty="0" smtClean="0"/>
              <a:t>JavaScript </a:t>
            </a:r>
            <a:r>
              <a:rPr lang="bg-BG" sz="1800" dirty="0" smtClean="0"/>
              <a:t>може да реагира на събития: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("demo").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="Hello JavaScript!“;}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  <a:endParaRPr lang="bg-BG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&lt;button type="button"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()"&gt;Click Me!&lt;/button&gt;</a:t>
            </a:r>
          </a:p>
          <a:p>
            <a:r>
              <a:rPr lang="en-US" sz="1800" dirty="0" smtClean="0"/>
              <a:t>JavaScript </a:t>
            </a:r>
            <a:r>
              <a:rPr lang="bg-BG" sz="1800" dirty="0" smtClean="0"/>
              <a:t>може да манипулира </a:t>
            </a:r>
            <a:r>
              <a:rPr lang="en-US" sz="1800" dirty="0" smtClean="0"/>
              <a:t>HTML </a:t>
            </a:r>
            <a:r>
              <a:rPr lang="bg-BG" sz="1800" dirty="0" smtClean="0"/>
              <a:t>стиловете:</a:t>
            </a:r>
          </a:p>
          <a:p>
            <a:pPr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("demo").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style.color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="#ff0000";</a:t>
            </a:r>
            <a:endParaRPr lang="bg-BG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&lt;p id="demo"&gt;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JavaScript can change the style of an HTML element.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&lt;/p&gt;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{x=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("demo") // Find the element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x.style.color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="#ff0000";          // Change the style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&lt;button type="button"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myFunction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()"&gt;Click Me!&lt;/button&gt;</a:t>
            </a:r>
          </a:p>
          <a:p>
            <a:pPr>
              <a:buNone/>
            </a:pP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Canvas. Rectangles</a:t>
            </a:r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864166"/>
          <a:ext cx="8229600" cy="1998030"/>
        </p:xfrm>
        <a:graphic>
          <a:graphicData uri="http://schemas.openxmlformats.org/drawingml/2006/table">
            <a:tbl>
              <a:tblPr/>
              <a:tblGrid>
                <a:gridCol w="2055204">
                  <a:extLst>
                    <a:ext uri="{9D8B030D-6E8A-4147-A177-3AD203B41FA5}">
                      <a16:colId xmlns:a16="http://schemas.microsoft.com/office/drawing/2014/main" val="2866431412"/>
                    </a:ext>
                  </a:extLst>
                </a:gridCol>
                <a:gridCol w="6174396">
                  <a:extLst>
                    <a:ext uri="{9D8B030D-6E8A-4147-A177-3AD203B41FA5}">
                      <a16:colId xmlns:a16="http://schemas.microsoft.com/office/drawing/2014/main" val="3702255230"/>
                    </a:ext>
                  </a:extLst>
                </a:gridCol>
              </a:tblGrid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Method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Description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998469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2"/>
                        </a:rPr>
                        <a:t>rect()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Creates a rectangle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821724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3"/>
                        </a:rPr>
                        <a:t>fillRect()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Draws a "filled" rectangle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355361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4"/>
                        </a:rPr>
                        <a:t>strokeRect()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Draws a rectangle (no fill)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089743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5"/>
                        </a:rPr>
                        <a:t>clearRect()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Clears the specified pixels within a given rectangle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27572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78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Canvas.</a:t>
            </a:r>
            <a:r>
              <a:rPr lang="bg-BG" dirty="0" smtClean="0"/>
              <a:t> </a:t>
            </a:r>
            <a:r>
              <a:rPr lang="en-US" dirty="0" smtClean="0"/>
              <a:t>Paths </a:t>
            </a:r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401525" y="1574428"/>
          <a:ext cx="6340950" cy="4577508"/>
        </p:xfrm>
        <a:graphic>
          <a:graphicData uri="http://schemas.openxmlformats.org/drawingml/2006/table">
            <a:tbl>
              <a:tblPr/>
              <a:tblGrid>
                <a:gridCol w="1583546">
                  <a:extLst>
                    <a:ext uri="{9D8B030D-6E8A-4147-A177-3AD203B41FA5}">
                      <a16:colId xmlns:a16="http://schemas.microsoft.com/office/drawing/2014/main" val="3204775578"/>
                    </a:ext>
                  </a:extLst>
                </a:gridCol>
                <a:gridCol w="4757404">
                  <a:extLst>
                    <a:ext uri="{9D8B030D-6E8A-4147-A177-3AD203B41FA5}">
                      <a16:colId xmlns:a16="http://schemas.microsoft.com/office/drawing/2014/main" val="2234468560"/>
                    </a:ext>
                  </a:extLst>
                </a:gridCol>
              </a:tblGrid>
              <a:tr h="30317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Method</a:t>
                      </a:r>
                    </a:p>
                  </a:txBody>
                  <a:tcPr marL="108277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Description</a:t>
                      </a:r>
                    </a:p>
                  </a:txBody>
                  <a:tcPr marL="54138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94322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2"/>
                        </a:rPr>
                        <a:t>fill()</a:t>
                      </a:r>
                      <a:endParaRPr lang="en-US" sz="1300">
                        <a:effectLst/>
                      </a:endParaRPr>
                    </a:p>
                  </a:txBody>
                  <a:tcPr marL="108277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Fills the current drawing (path)</a:t>
                      </a:r>
                    </a:p>
                  </a:txBody>
                  <a:tcPr marL="54138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275349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3"/>
                        </a:rPr>
                        <a:t>stroke()</a:t>
                      </a:r>
                      <a:endParaRPr lang="en-US" sz="1300">
                        <a:effectLst/>
                      </a:endParaRPr>
                    </a:p>
                  </a:txBody>
                  <a:tcPr marL="108277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Actually draws the path you have defined</a:t>
                      </a:r>
                    </a:p>
                  </a:txBody>
                  <a:tcPr marL="54138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748595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4"/>
                        </a:rPr>
                        <a:t>beginPath()</a:t>
                      </a:r>
                      <a:endParaRPr lang="en-US" sz="1300">
                        <a:effectLst/>
                      </a:endParaRPr>
                    </a:p>
                  </a:txBody>
                  <a:tcPr marL="108277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Begins a path, or resets the current path</a:t>
                      </a:r>
                    </a:p>
                  </a:txBody>
                  <a:tcPr marL="54138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119709"/>
                  </a:ext>
                </a:extLst>
              </a:tr>
              <a:tr h="49807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5"/>
                        </a:rPr>
                        <a:t>moveTo()</a:t>
                      </a:r>
                      <a:endParaRPr lang="en-US" sz="1300">
                        <a:effectLst/>
                      </a:endParaRPr>
                    </a:p>
                  </a:txBody>
                  <a:tcPr marL="108277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Moves the path to the specified point in the canvas, without creating a line</a:t>
                      </a:r>
                    </a:p>
                  </a:txBody>
                  <a:tcPr marL="54138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465380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6"/>
                        </a:rPr>
                        <a:t>closePath()</a:t>
                      </a:r>
                      <a:endParaRPr lang="en-US" sz="1300">
                        <a:effectLst/>
                      </a:endParaRPr>
                    </a:p>
                  </a:txBody>
                  <a:tcPr marL="108277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Creates a path from the current point back to the starting point</a:t>
                      </a:r>
                    </a:p>
                  </a:txBody>
                  <a:tcPr marL="54138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312093"/>
                  </a:ext>
                </a:extLst>
              </a:tr>
              <a:tr h="49807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7"/>
                        </a:rPr>
                        <a:t>lineTo()</a:t>
                      </a:r>
                      <a:endParaRPr lang="en-US" sz="1300">
                        <a:effectLst/>
                      </a:endParaRPr>
                    </a:p>
                  </a:txBody>
                  <a:tcPr marL="108277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Adds a new point and creates a line to that point from the last specified point in the canvas</a:t>
                      </a:r>
                    </a:p>
                  </a:txBody>
                  <a:tcPr marL="54138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066569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8"/>
                        </a:rPr>
                        <a:t>clip()</a:t>
                      </a:r>
                      <a:endParaRPr lang="en-US" sz="1300">
                        <a:effectLst/>
                      </a:endParaRPr>
                    </a:p>
                  </a:txBody>
                  <a:tcPr marL="108277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Clips a region of any shape and size from the original canvas</a:t>
                      </a:r>
                    </a:p>
                  </a:txBody>
                  <a:tcPr marL="54138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60069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9"/>
                        </a:rPr>
                        <a:t>quadraticCurveTo()</a:t>
                      </a:r>
                      <a:endParaRPr lang="en-US" sz="1300">
                        <a:effectLst/>
                      </a:endParaRPr>
                    </a:p>
                  </a:txBody>
                  <a:tcPr marL="108277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Creates a quadratic Bézier curve</a:t>
                      </a:r>
                    </a:p>
                  </a:txBody>
                  <a:tcPr marL="54138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681726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10"/>
                        </a:rPr>
                        <a:t>bezierCurveTo()</a:t>
                      </a:r>
                      <a:endParaRPr lang="en-US" sz="1300">
                        <a:effectLst/>
                      </a:endParaRPr>
                    </a:p>
                  </a:txBody>
                  <a:tcPr marL="108277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Creates a cubic Bézier curve</a:t>
                      </a:r>
                    </a:p>
                  </a:txBody>
                  <a:tcPr marL="54138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630003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11"/>
                        </a:rPr>
                        <a:t>arc()</a:t>
                      </a:r>
                      <a:endParaRPr lang="en-US" sz="1300">
                        <a:effectLst/>
                      </a:endParaRPr>
                    </a:p>
                  </a:txBody>
                  <a:tcPr marL="108277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Creates an arc/curve (used to create circles, or parts of circles)</a:t>
                      </a:r>
                    </a:p>
                  </a:txBody>
                  <a:tcPr marL="54138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04012"/>
                  </a:ext>
                </a:extLst>
              </a:tr>
              <a:tr h="30317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12"/>
                        </a:rPr>
                        <a:t>arcTo()</a:t>
                      </a:r>
                      <a:endParaRPr lang="en-US" sz="1300">
                        <a:effectLst/>
                      </a:endParaRPr>
                    </a:p>
                  </a:txBody>
                  <a:tcPr marL="108277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Creates an arc/curve between two tangents</a:t>
                      </a:r>
                    </a:p>
                  </a:txBody>
                  <a:tcPr marL="54138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838170"/>
                  </a:ext>
                </a:extLst>
              </a:tr>
              <a:tr h="49807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hlinkClick r:id="rId13"/>
                        </a:rPr>
                        <a:t>isPointInPath()</a:t>
                      </a:r>
                      <a:endParaRPr lang="en-US" sz="1300">
                        <a:effectLst/>
                      </a:endParaRPr>
                    </a:p>
                  </a:txBody>
                  <a:tcPr marL="108277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Returns true if the specified point is in the current path, otherwise false</a:t>
                      </a:r>
                    </a:p>
                  </a:txBody>
                  <a:tcPr marL="54138" marR="54138" marT="54138" marB="54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94551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14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Canvas. Transformations</a:t>
            </a:r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534823"/>
          <a:ext cx="8229600" cy="2656716"/>
        </p:xfrm>
        <a:graphic>
          <a:graphicData uri="http://schemas.openxmlformats.org/drawingml/2006/table">
            <a:tbl>
              <a:tblPr/>
              <a:tblGrid>
                <a:gridCol w="2055204">
                  <a:extLst>
                    <a:ext uri="{9D8B030D-6E8A-4147-A177-3AD203B41FA5}">
                      <a16:colId xmlns:a16="http://schemas.microsoft.com/office/drawing/2014/main" val="3881707156"/>
                    </a:ext>
                  </a:extLst>
                </a:gridCol>
                <a:gridCol w="6174396">
                  <a:extLst>
                    <a:ext uri="{9D8B030D-6E8A-4147-A177-3AD203B41FA5}">
                      <a16:colId xmlns:a16="http://schemas.microsoft.com/office/drawing/2014/main" val="2461925077"/>
                    </a:ext>
                  </a:extLst>
                </a:gridCol>
              </a:tblGrid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Method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Description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318277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2"/>
                        </a:rPr>
                        <a:t>scale()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Scales the current drawing bigger or smaller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232304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3"/>
                        </a:rPr>
                        <a:t>rotate()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Rotates the current drawing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545182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4"/>
                        </a:rPr>
                        <a:t>translate()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Remaps the (0,0) position on the canvas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44712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5"/>
                        </a:rPr>
                        <a:t>transform()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Replaces the current transformation matrix for the drawing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58207"/>
                  </a:ext>
                </a:extLst>
              </a:tr>
              <a:tr h="64642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6"/>
                        </a:rPr>
                        <a:t>setTransform()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Resets the current transform to the identity matrix. Then runs </a:t>
                      </a:r>
                      <a:r>
                        <a:rPr lang="en-US" sz="1700" dirty="0">
                          <a:effectLst/>
                          <a:hlinkClick r:id="rId5"/>
                        </a:rPr>
                        <a:t>transform()</a:t>
                      </a:r>
                      <a:endParaRPr lang="en-US" sz="1700" dirty="0">
                        <a:effectLst/>
                      </a:endParaRP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90382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33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Canvas.</a:t>
            </a:r>
            <a:r>
              <a:rPr lang="bg-BG" dirty="0" smtClean="0"/>
              <a:t> </a:t>
            </a:r>
            <a:r>
              <a:rPr lang="en-US" dirty="0" smtClean="0"/>
              <a:t>Text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281909"/>
              </p:ext>
            </p:extLst>
          </p:nvPr>
        </p:nvGraphicFramePr>
        <p:xfrm>
          <a:off x="428792" y="1916832"/>
          <a:ext cx="8229600" cy="1598424"/>
        </p:xfrm>
        <a:graphic>
          <a:graphicData uri="http://schemas.openxmlformats.org/drawingml/2006/table">
            <a:tbl>
              <a:tblPr/>
              <a:tblGrid>
                <a:gridCol w="2055204">
                  <a:extLst>
                    <a:ext uri="{9D8B030D-6E8A-4147-A177-3AD203B41FA5}">
                      <a16:colId xmlns:a16="http://schemas.microsoft.com/office/drawing/2014/main" val="3697060068"/>
                    </a:ext>
                  </a:extLst>
                </a:gridCol>
                <a:gridCol w="6174396">
                  <a:extLst>
                    <a:ext uri="{9D8B030D-6E8A-4147-A177-3AD203B41FA5}">
                      <a16:colId xmlns:a16="http://schemas.microsoft.com/office/drawing/2014/main" val="2183136620"/>
                    </a:ext>
                  </a:extLst>
                </a:gridCol>
              </a:tblGrid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Property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Description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561325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2"/>
                        </a:rPr>
                        <a:t>font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or returns the current font properties for text content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054425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3"/>
                        </a:rPr>
                        <a:t>textAlign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or returns the current alignment for text content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892954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4"/>
                        </a:rPr>
                        <a:t>textBaseline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Sets or returns the current text baseline used when drawing text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21484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777162"/>
              </p:ext>
            </p:extLst>
          </p:nvPr>
        </p:nvGraphicFramePr>
        <p:xfrm>
          <a:off x="457200" y="4275360"/>
          <a:ext cx="8229600" cy="1598424"/>
        </p:xfrm>
        <a:graphic>
          <a:graphicData uri="http://schemas.openxmlformats.org/drawingml/2006/table">
            <a:tbl>
              <a:tblPr/>
              <a:tblGrid>
                <a:gridCol w="2055204">
                  <a:extLst>
                    <a:ext uri="{9D8B030D-6E8A-4147-A177-3AD203B41FA5}">
                      <a16:colId xmlns:a16="http://schemas.microsoft.com/office/drawing/2014/main" val="144662766"/>
                    </a:ext>
                  </a:extLst>
                </a:gridCol>
                <a:gridCol w="6174396">
                  <a:extLst>
                    <a:ext uri="{9D8B030D-6E8A-4147-A177-3AD203B41FA5}">
                      <a16:colId xmlns:a16="http://schemas.microsoft.com/office/drawing/2014/main" val="3152986804"/>
                    </a:ext>
                  </a:extLst>
                </a:gridCol>
              </a:tblGrid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Method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Description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548209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5"/>
                        </a:rPr>
                        <a:t>fillText()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Draws "filled" text on the canvas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678878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6"/>
                        </a:rPr>
                        <a:t>strokeText()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Draws text on the canvas (no fill)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229113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7"/>
                        </a:rPr>
                        <a:t>measureText()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Returns an object that contains the width of the specified text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607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993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Canvas.</a:t>
            </a:r>
            <a:r>
              <a:rPr lang="bg-BG" dirty="0" smtClean="0"/>
              <a:t> </a:t>
            </a:r>
            <a:r>
              <a:rPr lang="en-US" dirty="0"/>
              <a:t>Image </a:t>
            </a:r>
            <a:r>
              <a:rPr lang="en-US" dirty="0" smtClean="0"/>
              <a:t>Drawing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3463575"/>
          <a:ext cx="8229600" cy="799212"/>
        </p:xfrm>
        <a:graphic>
          <a:graphicData uri="http://schemas.openxmlformats.org/drawingml/2006/table">
            <a:tbl>
              <a:tblPr/>
              <a:tblGrid>
                <a:gridCol w="2055204">
                  <a:extLst>
                    <a:ext uri="{9D8B030D-6E8A-4147-A177-3AD203B41FA5}">
                      <a16:colId xmlns:a16="http://schemas.microsoft.com/office/drawing/2014/main" val="1841671730"/>
                    </a:ext>
                  </a:extLst>
                </a:gridCol>
                <a:gridCol w="6174396">
                  <a:extLst>
                    <a:ext uri="{9D8B030D-6E8A-4147-A177-3AD203B41FA5}">
                      <a16:colId xmlns:a16="http://schemas.microsoft.com/office/drawing/2014/main" val="2471116410"/>
                    </a:ext>
                  </a:extLst>
                </a:gridCol>
              </a:tblGrid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Method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Description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67516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2"/>
                        </a:rPr>
                        <a:t>drawImage()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Draws an image, canvas, or video onto the canvas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109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428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Canvas.</a:t>
            </a:r>
            <a:r>
              <a:rPr lang="bg-BG" dirty="0" smtClean="0"/>
              <a:t> </a:t>
            </a:r>
            <a:r>
              <a:rPr lang="en-US" dirty="0"/>
              <a:t>Pixel </a:t>
            </a:r>
            <a:r>
              <a:rPr lang="en-US" dirty="0" smtClean="0"/>
              <a:t>Manipulation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602618"/>
              </p:ext>
            </p:extLst>
          </p:nvPr>
        </p:nvGraphicFramePr>
        <p:xfrm>
          <a:off x="457200" y="1700808"/>
          <a:ext cx="8229600" cy="1857504"/>
        </p:xfrm>
        <a:graphic>
          <a:graphicData uri="http://schemas.openxmlformats.org/drawingml/2006/table">
            <a:tbl>
              <a:tblPr/>
              <a:tblGrid>
                <a:gridCol w="2055204">
                  <a:extLst>
                    <a:ext uri="{9D8B030D-6E8A-4147-A177-3AD203B41FA5}">
                      <a16:colId xmlns:a16="http://schemas.microsoft.com/office/drawing/2014/main" val="2194023186"/>
                    </a:ext>
                  </a:extLst>
                </a:gridCol>
                <a:gridCol w="6174396">
                  <a:extLst>
                    <a:ext uri="{9D8B030D-6E8A-4147-A177-3AD203B41FA5}">
                      <a16:colId xmlns:a16="http://schemas.microsoft.com/office/drawing/2014/main" val="1312049517"/>
                    </a:ext>
                  </a:extLst>
                </a:gridCol>
              </a:tblGrid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Property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Description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599623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2"/>
                        </a:rPr>
                        <a:t>width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Returns the width of an ImageData object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353801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3"/>
                        </a:rPr>
                        <a:t>height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Returns the height of an ImageData object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400522"/>
                  </a:ext>
                </a:extLst>
              </a:tr>
              <a:tr h="64642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4"/>
                        </a:rPr>
                        <a:t>data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Returns an object that contains image data of a specified </a:t>
                      </a:r>
                      <a:r>
                        <a:rPr lang="en-US" sz="1700" dirty="0" err="1">
                          <a:effectLst/>
                        </a:rPr>
                        <a:t>ImageData</a:t>
                      </a:r>
                      <a:r>
                        <a:rPr lang="en-US" sz="1700" dirty="0">
                          <a:effectLst/>
                        </a:rPr>
                        <a:t> object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80193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200" y="170007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bg-BG" altLang="bg-B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bg-BG" alt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500560"/>
              </p:ext>
            </p:extLst>
          </p:nvPr>
        </p:nvGraphicFramePr>
        <p:xfrm>
          <a:off x="442859" y="3899039"/>
          <a:ext cx="8229600" cy="2116584"/>
        </p:xfrm>
        <a:graphic>
          <a:graphicData uri="http://schemas.openxmlformats.org/drawingml/2006/table">
            <a:tbl>
              <a:tblPr/>
              <a:tblGrid>
                <a:gridCol w="2055204">
                  <a:extLst>
                    <a:ext uri="{9D8B030D-6E8A-4147-A177-3AD203B41FA5}">
                      <a16:colId xmlns:a16="http://schemas.microsoft.com/office/drawing/2014/main" val="1275178732"/>
                    </a:ext>
                  </a:extLst>
                </a:gridCol>
                <a:gridCol w="6174396">
                  <a:extLst>
                    <a:ext uri="{9D8B030D-6E8A-4147-A177-3AD203B41FA5}">
                      <a16:colId xmlns:a16="http://schemas.microsoft.com/office/drawing/2014/main" val="3098006307"/>
                    </a:ext>
                  </a:extLst>
                </a:gridCol>
              </a:tblGrid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Method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Description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461929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5"/>
                        </a:rPr>
                        <a:t>createImageData()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Creates a new, blank ImageData object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203610"/>
                  </a:ext>
                </a:extLst>
              </a:tr>
              <a:tr h="64642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6"/>
                        </a:rPr>
                        <a:t>getImageData()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Returns an ImageData object that copies the pixel data for the specified rectangle on a canvas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98054"/>
                  </a:ext>
                </a:extLst>
              </a:tr>
              <a:tr h="64642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7"/>
                        </a:rPr>
                        <a:t>putImageData()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Puts the image data (from a specified </a:t>
                      </a:r>
                      <a:r>
                        <a:rPr lang="en-US" sz="1700" dirty="0" err="1">
                          <a:effectLst/>
                        </a:rPr>
                        <a:t>ImageData</a:t>
                      </a:r>
                      <a:r>
                        <a:rPr lang="en-US" sz="1700" dirty="0">
                          <a:effectLst/>
                        </a:rPr>
                        <a:t> object) back onto the canvas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147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337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Canvas.</a:t>
            </a:r>
            <a:r>
              <a:rPr lang="bg-BG" dirty="0" smtClean="0"/>
              <a:t> </a:t>
            </a:r>
            <a:r>
              <a:rPr lang="en-US" dirty="0" smtClean="0"/>
              <a:t>Compositing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3004692"/>
          <a:ext cx="8229600" cy="1716978"/>
        </p:xfrm>
        <a:graphic>
          <a:graphicData uri="http://schemas.openxmlformats.org/drawingml/2006/table">
            <a:tbl>
              <a:tblPr/>
              <a:tblGrid>
                <a:gridCol w="2055204">
                  <a:extLst>
                    <a:ext uri="{9D8B030D-6E8A-4147-A177-3AD203B41FA5}">
                      <a16:colId xmlns:a16="http://schemas.microsoft.com/office/drawing/2014/main" val="2502709485"/>
                    </a:ext>
                  </a:extLst>
                </a:gridCol>
                <a:gridCol w="6174396">
                  <a:extLst>
                    <a:ext uri="{9D8B030D-6E8A-4147-A177-3AD203B41FA5}">
                      <a16:colId xmlns:a16="http://schemas.microsoft.com/office/drawing/2014/main" val="3395299096"/>
                    </a:ext>
                  </a:extLst>
                </a:gridCol>
              </a:tblGrid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Property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Description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26703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2"/>
                        </a:rPr>
                        <a:t>globalAlpha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Sets or returns the current alpha or transparency value of the drawing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124500"/>
                  </a:ext>
                </a:extLst>
              </a:tr>
              <a:tr h="64642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  <a:hlinkClick r:id="rId3"/>
                        </a:rPr>
                        <a:t>globalCompositeOperation</a:t>
                      </a:r>
                      <a:endParaRPr lang="en-US" sz="1700">
                        <a:effectLst/>
                      </a:endParaRP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Sets or returns how a new image are drawn onto an existing image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396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5495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Canvas.</a:t>
            </a:r>
            <a:r>
              <a:rPr lang="bg-BG" dirty="0" smtClean="0"/>
              <a:t> </a:t>
            </a:r>
            <a:r>
              <a:rPr lang="en-US" dirty="0"/>
              <a:t>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664363"/>
          <a:ext cx="8229600" cy="2397636"/>
        </p:xfrm>
        <a:graphic>
          <a:graphicData uri="http://schemas.openxmlformats.org/drawingml/2006/table">
            <a:tbl>
              <a:tblPr/>
              <a:tblGrid>
                <a:gridCol w="2055204">
                  <a:extLst>
                    <a:ext uri="{9D8B030D-6E8A-4147-A177-3AD203B41FA5}">
                      <a16:colId xmlns:a16="http://schemas.microsoft.com/office/drawing/2014/main" val="696875491"/>
                    </a:ext>
                  </a:extLst>
                </a:gridCol>
                <a:gridCol w="6174396">
                  <a:extLst>
                    <a:ext uri="{9D8B030D-6E8A-4147-A177-3AD203B41FA5}">
                      <a16:colId xmlns:a16="http://schemas.microsoft.com/office/drawing/2014/main" val="3640314135"/>
                    </a:ext>
                  </a:extLst>
                </a:gridCol>
              </a:tblGrid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Method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Description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314790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save()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Saves the state of the current context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960821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restore()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Returns previously saved path state and attributes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248898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createEvent()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700">
                          <a:effectLst/>
                        </a:rPr>
                        <a:t> 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220864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getContext()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700">
                          <a:effectLst/>
                        </a:rPr>
                        <a:t> </a:t>
                      </a:r>
                    </a:p>
                  </a:txBody>
                  <a:tcPr marL="70263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25619"/>
                  </a:ext>
                </a:extLst>
              </a:tr>
              <a:tr h="39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toDataURL()</a:t>
                      </a:r>
                    </a:p>
                  </a:txBody>
                  <a:tcPr marL="140527" marR="70263" marT="70263" marB="702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endParaRPr lang="bg-BG" sz="1700" dirty="0"/>
                    </a:p>
                  </a:txBody>
                  <a:tcPr marL="84316" marR="84316" marT="42158" marB="4215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7724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707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0"/>
            <a:ext cx="2627784" cy="1844824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Мултимедия. </a:t>
            </a:r>
            <a:br>
              <a:rPr lang="bg-BG" sz="3200" dirty="0" smtClean="0"/>
            </a:br>
            <a:r>
              <a:rPr lang="bg-BG" sz="3200" dirty="0" smtClean="0"/>
              <a:t>Видео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45224"/>
            <a:ext cx="6012160" cy="141277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HTML5</a:t>
            </a:r>
            <a:r>
              <a:rPr lang="bg-BG" dirty="0" smtClean="0"/>
              <a:t> поддържа само:</a:t>
            </a:r>
            <a:r>
              <a:rPr lang="en-US" dirty="0" smtClean="0"/>
              <a:t> MP4, </a:t>
            </a:r>
            <a:r>
              <a:rPr lang="en-US" dirty="0" err="1" smtClean="0"/>
              <a:t>WebM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en-US" dirty="0" err="1" smtClean="0"/>
              <a:t>Ogg</a:t>
            </a:r>
            <a:endParaRPr lang="bg-BG" dirty="0" smtClean="0"/>
          </a:p>
          <a:p>
            <a:r>
              <a:rPr lang="en-US" dirty="0" smtClean="0"/>
              <a:t>MP4 </a:t>
            </a:r>
            <a:r>
              <a:rPr lang="bg-BG" dirty="0" smtClean="0"/>
              <a:t>е най-новия формат за интернет видео</a:t>
            </a:r>
          </a:p>
          <a:p>
            <a:r>
              <a:rPr lang="en-US" dirty="0" smtClean="0"/>
              <a:t>MP4</a:t>
            </a:r>
            <a:r>
              <a:rPr lang="bg-BG" dirty="0" smtClean="0"/>
              <a:t> се препоръчва от </a:t>
            </a:r>
            <a:r>
              <a:rPr lang="en-US" dirty="0" smtClean="0"/>
              <a:t>YouTube</a:t>
            </a:r>
            <a:endParaRPr lang="bg-BG" dirty="0" smtClean="0"/>
          </a:p>
          <a:p>
            <a:r>
              <a:rPr lang="en-US" dirty="0" smtClean="0"/>
              <a:t>MP4 </a:t>
            </a:r>
            <a:r>
              <a:rPr lang="bg-BG" dirty="0" smtClean="0"/>
              <a:t>се поддържа от </a:t>
            </a:r>
            <a:r>
              <a:rPr lang="en-US" dirty="0" smtClean="0"/>
              <a:t>Flash Players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17735" t="30451" r="16711" b="9279"/>
          <a:stretch>
            <a:fillRect/>
          </a:stretch>
        </p:blipFill>
        <p:spPr bwMode="auto">
          <a:xfrm>
            <a:off x="2339752" y="0"/>
            <a:ext cx="6804249" cy="544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0"/>
            <a:ext cx="2448272" cy="1417638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МултимедияАудио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33256"/>
            <a:ext cx="8686800" cy="112474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HTML5</a:t>
            </a:r>
            <a:r>
              <a:rPr lang="bg-BG" dirty="0" smtClean="0"/>
              <a:t> поддържа само: </a:t>
            </a:r>
            <a:r>
              <a:rPr lang="en-US" dirty="0" smtClean="0"/>
              <a:t>MP3, WAV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en-US" dirty="0" err="1" smtClean="0"/>
              <a:t>Ogg</a:t>
            </a:r>
            <a:endParaRPr lang="bg-BG" dirty="0" smtClean="0"/>
          </a:p>
          <a:p>
            <a:r>
              <a:rPr lang="en-US" dirty="0" smtClean="0"/>
              <a:t>MP3 </a:t>
            </a:r>
            <a:r>
              <a:rPr lang="bg-BG" dirty="0" smtClean="0"/>
              <a:t>е най-новия формат за компресирано записана музика </a:t>
            </a:r>
          </a:p>
          <a:p>
            <a:r>
              <a:rPr lang="en-US" dirty="0" smtClean="0"/>
              <a:t>MP3</a:t>
            </a:r>
            <a:r>
              <a:rPr lang="bg-BG" dirty="0" smtClean="0"/>
              <a:t>==дигитална музика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17735" t="22871" r="17105" b="18927"/>
          <a:stretch>
            <a:fillRect/>
          </a:stretch>
        </p:blipFill>
        <p:spPr bwMode="auto">
          <a:xfrm>
            <a:off x="2195736" y="0"/>
            <a:ext cx="6948264" cy="57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9144000" cy="6525344"/>
          </a:xfrm>
        </p:spPr>
        <p:txBody>
          <a:bodyPr>
            <a:noAutofit/>
          </a:bodyPr>
          <a:lstStyle/>
          <a:p>
            <a:r>
              <a:rPr lang="en-US" sz="1800" dirty="0" smtClean="0"/>
              <a:t>HTML5 </a:t>
            </a:r>
            <a:r>
              <a:rPr lang="bg-BG" sz="1800" dirty="0" smtClean="0"/>
              <a:t>е новия стандарт за </a:t>
            </a:r>
            <a:r>
              <a:rPr lang="en-US" sz="1800" dirty="0" smtClean="0"/>
              <a:t>HTML</a:t>
            </a:r>
          </a:p>
          <a:p>
            <a:r>
              <a:rPr lang="en-US" sz="1800" dirty="0" smtClean="0"/>
              <a:t>HTML5</a:t>
            </a:r>
            <a:r>
              <a:rPr lang="bg-BG" sz="1800" dirty="0" smtClean="0"/>
              <a:t> е резултат от сътрудничеството (от 2006)  между </a:t>
            </a:r>
            <a:r>
              <a:rPr lang="en-US" sz="1800" dirty="0" smtClean="0"/>
              <a:t>World Wide Web Consortium (W3C) </a:t>
            </a:r>
            <a:r>
              <a:rPr lang="bg-BG" sz="1800" dirty="0" smtClean="0"/>
              <a:t>и</a:t>
            </a:r>
            <a:r>
              <a:rPr lang="en-US" sz="1800" dirty="0" smtClean="0"/>
              <a:t> Web Hypertext Application Technology Working Group (WHATWG)</a:t>
            </a:r>
          </a:p>
          <a:p>
            <a:r>
              <a:rPr lang="en-US" sz="1800" dirty="0" smtClean="0"/>
              <a:t>WHATWG </a:t>
            </a:r>
            <a:r>
              <a:rPr lang="bg-BG" sz="1800" dirty="0" smtClean="0"/>
              <a:t>е разработила уеб формите и приложенията, а </a:t>
            </a:r>
            <a:r>
              <a:rPr lang="en-US" sz="1800" dirty="0" smtClean="0"/>
              <a:t>W3C </a:t>
            </a:r>
            <a:r>
              <a:rPr lang="bg-BG" sz="1800" dirty="0" smtClean="0"/>
              <a:t>- </a:t>
            </a:r>
            <a:r>
              <a:rPr lang="en-US" sz="1800" dirty="0" smtClean="0"/>
              <a:t>XHTML 2.0</a:t>
            </a:r>
            <a:endParaRPr lang="bg-BG" sz="1800" dirty="0" smtClean="0"/>
          </a:p>
          <a:p>
            <a:r>
              <a:rPr lang="bg-BG" sz="1800" dirty="0" smtClean="0"/>
              <a:t>Новите черти са на базата на </a:t>
            </a:r>
            <a:r>
              <a:rPr lang="en-US" sz="1800" dirty="0" smtClean="0"/>
              <a:t>HTML, CSS, DOM </a:t>
            </a:r>
            <a:r>
              <a:rPr lang="bg-BG" sz="1800" dirty="0" smtClean="0"/>
              <a:t>и </a:t>
            </a:r>
            <a:r>
              <a:rPr lang="en-US" sz="1800" dirty="0" smtClean="0"/>
              <a:t>JavaScript</a:t>
            </a:r>
          </a:p>
          <a:p>
            <a:r>
              <a:rPr lang="bg-BG" sz="1800" dirty="0" smtClean="0"/>
              <a:t>Намаляване на нуждата от външни </a:t>
            </a:r>
            <a:r>
              <a:rPr lang="en-US" sz="1800" dirty="0" err="1" smtClean="0"/>
              <a:t>plugins</a:t>
            </a:r>
            <a:r>
              <a:rPr lang="en-US" sz="1800" dirty="0" smtClean="0"/>
              <a:t> (</a:t>
            </a:r>
            <a:r>
              <a:rPr lang="bg-BG" sz="1800" dirty="0" smtClean="0"/>
              <a:t>като</a:t>
            </a:r>
            <a:r>
              <a:rPr lang="en-US" sz="1800" dirty="0" smtClean="0"/>
              <a:t> Flash)</a:t>
            </a:r>
          </a:p>
          <a:p>
            <a:r>
              <a:rPr lang="bg-BG" sz="1800" dirty="0" smtClean="0"/>
              <a:t>По-добро справяне с грешките</a:t>
            </a:r>
            <a:endParaRPr lang="en-US" sz="1800" dirty="0" smtClean="0"/>
          </a:p>
          <a:p>
            <a:r>
              <a:rPr lang="bg-BG" sz="1800" dirty="0" smtClean="0"/>
              <a:t>Повече </a:t>
            </a:r>
            <a:r>
              <a:rPr lang="en-US" sz="1800" dirty="0" smtClean="0"/>
              <a:t>markup </a:t>
            </a:r>
            <a:r>
              <a:rPr lang="bg-BG" sz="1800" dirty="0" smtClean="0"/>
              <a:t>за да замени</a:t>
            </a:r>
            <a:r>
              <a:rPr lang="en-US" sz="1800" dirty="0" smtClean="0"/>
              <a:t> scripting</a:t>
            </a:r>
          </a:p>
          <a:p>
            <a:r>
              <a:rPr lang="en-US" sz="1800" dirty="0" smtClean="0"/>
              <a:t>HTML5 </a:t>
            </a:r>
            <a:r>
              <a:rPr lang="bg-BG" sz="1800" dirty="0" smtClean="0"/>
              <a:t>е независимо от устройствата</a:t>
            </a:r>
            <a:endParaRPr lang="en-US" sz="1800" dirty="0" smtClean="0"/>
          </a:p>
          <a:p>
            <a:pPr>
              <a:buNone/>
            </a:pPr>
            <a:r>
              <a:rPr lang="en-US" sz="1800" b="1" dirty="0" smtClean="0"/>
              <a:t>The HTML5 &lt;!DOCTYPE&gt;</a:t>
            </a:r>
          </a:p>
          <a:p>
            <a:r>
              <a:rPr lang="bg-BG" sz="1800" dirty="0" smtClean="0"/>
              <a:t>Има само една декларация:</a:t>
            </a:r>
            <a:endParaRPr lang="en-US" sz="1800" dirty="0" smtClean="0"/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&lt;!DOCTYPE html&gt; </a:t>
            </a:r>
          </a:p>
          <a:p>
            <a:r>
              <a:rPr lang="bg-BG" sz="1800" b="1" dirty="0" smtClean="0"/>
              <a:t>Минимален документ:</a:t>
            </a:r>
            <a:endParaRPr lang="en-US" sz="1800" b="1" dirty="0" smtClean="0"/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&lt;!DOCTYPE html&gt;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&lt;html&gt;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&lt;title&gt;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</a:rPr>
              <a:t>Title of the document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&lt;/title&gt;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&lt;/head&gt;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&lt;body&gt;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</a:rPr>
              <a:t>The content of the document......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&lt;/body&gt;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187776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2123728" cy="2232248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/>
              <a:t>Видео формати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/>
          <a:srcRect l="11791" t="29776" r="19590" b="21499"/>
          <a:stretch/>
        </p:blipFill>
        <p:spPr bwMode="auto">
          <a:xfrm>
            <a:off x="2051721" y="0"/>
            <a:ext cx="7092280" cy="68579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Видео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6381328"/>
          </a:xfrm>
        </p:spPr>
        <p:txBody>
          <a:bodyPr>
            <a:noAutofit/>
          </a:bodyPr>
          <a:lstStyle/>
          <a:p>
            <a:r>
              <a:rPr lang="bg-BG" sz="2000" dirty="0" smtClean="0"/>
              <a:t>Досега не е еимало стандарт за показване на видео в уеб страница </a:t>
            </a:r>
          </a:p>
          <a:p>
            <a:r>
              <a:rPr lang="bg-BG" sz="2000" dirty="0" smtClean="0"/>
              <a:t>Повечето видео се показва чрез </a:t>
            </a:r>
            <a:r>
              <a:rPr lang="en-US" sz="2000" dirty="0" smtClean="0"/>
              <a:t>plug-in (</a:t>
            </a:r>
            <a:r>
              <a:rPr lang="bg-BG" sz="2000" dirty="0" smtClean="0"/>
              <a:t>като</a:t>
            </a:r>
            <a:r>
              <a:rPr lang="en-US" sz="2000" dirty="0" smtClean="0"/>
              <a:t> flash)</a:t>
            </a:r>
            <a:r>
              <a:rPr lang="bg-BG" sz="2000" dirty="0" smtClean="0"/>
              <a:t>, но различните браузъри могат да имат различни </a:t>
            </a:r>
            <a:r>
              <a:rPr lang="en-US" sz="2000" dirty="0" smtClean="0"/>
              <a:t>plug-ins.</a:t>
            </a:r>
          </a:p>
          <a:p>
            <a:r>
              <a:rPr lang="bg-BG" sz="2000" dirty="0" smtClean="0"/>
              <a:t>чрез </a:t>
            </a:r>
            <a:r>
              <a:rPr lang="en-US" sz="2000" dirty="0" smtClean="0"/>
              <a:t>&lt;video&gt; </a:t>
            </a:r>
            <a:r>
              <a:rPr lang="bg-BG" sz="2000" dirty="0" smtClean="0"/>
              <a:t>видеото се вгражда и показва по стандартизиран начин</a:t>
            </a:r>
            <a:endParaRPr lang="en-US" sz="2000" dirty="0" smtClean="0"/>
          </a:p>
          <a:p>
            <a:r>
              <a:rPr lang="en-US" sz="2000" b="1" dirty="0" smtClean="0"/>
              <a:t>Browser Support</a:t>
            </a:r>
            <a:r>
              <a:rPr lang="bg-BG" sz="2000" b="1" dirty="0" smtClean="0"/>
              <a:t> - </a:t>
            </a:r>
            <a:r>
              <a:rPr lang="en-US" sz="2000" dirty="0" smtClean="0"/>
              <a:t>Internet Explorer 9</a:t>
            </a:r>
            <a:r>
              <a:rPr lang="bg-BG" sz="2000" dirty="0" smtClean="0"/>
              <a:t>.0</a:t>
            </a:r>
            <a:r>
              <a:rPr lang="en-US" sz="2000" dirty="0" smtClean="0"/>
              <a:t>, Firefox</a:t>
            </a:r>
            <a:r>
              <a:rPr lang="bg-BG" sz="2000" dirty="0" smtClean="0"/>
              <a:t> 3.5</a:t>
            </a:r>
            <a:r>
              <a:rPr lang="en-US" sz="2000" dirty="0" smtClean="0"/>
              <a:t>, Opera</a:t>
            </a:r>
            <a:r>
              <a:rPr lang="bg-BG" sz="2000" dirty="0" smtClean="0"/>
              <a:t> 10.5</a:t>
            </a:r>
            <a:r>
              <a:rPr lang="en-US" sz="2000" dirty="0" smtClean="0"/>
              <a:t>, Chrome</a:t>
            </a:r>
            <a:r>
              <a:rPr lang="bg-BG" sz="2000" dirty="0" smtClean="0"/>
              <a:t> 4.0</a:t>
            </a:r>
            <a:r>
              <a:rPr lang="en-US" sz="2000" dirty="0" smtClean="0"/>
              <a:t> </a:t>
            </a:r>
            <a:r>
              <a:rPr lang="bg-BG" sz="2000" dirty="0" smtClean="0"/>
              <a:t>и </a:t>
            </a:r>
            <a:r>
              <a:rPr lang="en-US" sz="2000" dirty="0" smtClean="0"/>
              <a:t>Safari</a:t>
            </a:r>
            <a:r>
              <a:rPr lang="bg-BG" sz="2000" dirty="0" smtClean="0"/>
              <a:t> 4.0(</a:t>
            </a:r>
            <a:r>
              <a:rPr lang="en-US" sz="2000" dirty="0" smtClean="0"/>
              <a:t>Internet Explorer 8 </a:t>
            </a:r>
            <a:r>
              <a:rPr lang="bg-BG" sz="2000" dirty="0" smtClean="0"/>
              <a:t>и по-ранните версии не го поддържат)</a:t>
            </a:r>
            <a:endParaRPr lang="en-US" sz="2000" dirty="0" smtClean="0"/>
          </a:p>
          <a:p>
            <a:pPr>
              <a:buNone/>
            </a:pPr>
            <a:r>
              <a:rPr lang="bg-BG" sz="2000" dirty="0" smtClean="0"/>
              <a:t>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2000" dirty="0" smtClean="0">
                <a:solidFill>
                  <a:srgbClr val="C00000"/>
                </a:solidFill>
              </a:rPr>
              <a:t>video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width="320" height="240" controls&gt;</a:t>
            </a:r>
            <a:b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  &lt;source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="movie.mp4" type="video/mp4"&gt;</a:t>
            </a:r>
            <a:b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  &lt;source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="movie.ogg" type="video/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ogg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"&gt;</a:t>
            </a:r>
            <a:b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Your browser does not support the video tag.</a:t>
            </a:r>
            <a:r>
              <a:rPr lang="bg-BG" sz="2000" dirty="0" smtClean="0">
                <a:solidFill>
                  <a:schemeClr val="tx2">
                    <a:lumMod val="75000"/>
                  </a:schemeClr>
                </a:solidFill>
              </a:rPr>
              <a:t> – за браузърите, които не поддържат тага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&lt;/video&gt; </a:t>
            </a:r>
          </a:p>
          <a:p>
            <a:r>
              <a:rPr lang="bg-BG" sz="2000" dirty="0" smtClean="0"/>
              <a:t>Позволяват се няколко източника (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&lt;source</a:t>
            </a:r>
            <a:r>
              <a:rPr lang="bg-BG" sz="20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bg-BG" sz="2000" dirty="0" smtClean="0"/>
              <a:t>) към различни видео файлове, като браузъра ще изпозва първия разпознат формат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Видео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6381328"/>
          </a:xfrm>
        </p:spPr>
        <p:txBody>
          <a:bodyPr>
            <a:noAutofit/>
          </a:bodyPr>
          <a:lstStyle/>
          <a:p>
            <a:r>
              <a:rPr lang="bg-BG" sz="1800" dirty="0" smtClean="0"/>
              <a:t>Атрибути:</a:t>
            </a:r>
          </a:p>
          <a:p>
            <a:r>
              <a:rPr lang="en-US" sz="1800" dirty="0" err="1" smtClean="0">
                <a:solidFill>
                  <a:srgbClr val="C00000"/>
                </a:solidFill>
              </a:rPr>
              <a:t>src</a:t>
            </a:r>
            <a:r>
              <a:rPr lang="bg-BG" sz="1800" dirty="0" smtClean="0"/>
              <a:t> – </a:t>
            </a:r>
            <a:r>
              <a:rPr lang="en-US" sz="1800" dirty="0" smtClean="0"/>
              <a:t>URL </a:t>
            </a:r>
            <a:r>
              <a:rPr lang="bg-BG" sz="1800" dirty="0" smtClean="0"/>
              <a:t>източник на видеото </a:t>
            </a:r>
          </a:p>
          <a:p>
            <a:r>
              <a:rPr lang="en-US" sz="1800" dirty="0" smtClean="0">
                <a:solidFill>
                  <a:srgbClr val="C00000"/>
                </a:solidFill>
              </a:rPr>
              <a:t>height</a:t>
            </a:r>
            <a:r>
              <a:rPr lang="en-US" sz="1800" dirty="0" smtClean="0"/>
              <a:t> – </a:t>
            </a:r>
            <a:r>
              <a:rPr lang="bg-BG" sz="1800" dirty="0" smtClean="0"/>
              <a:t>височина </a:t>
            </a:r>
            <a:endParaRPr lang="en-US" sz="1800" dirty="0" smtClean="0"/>
          </a:p>
          <a:p>
            <a:r>
              <a:rPr lang="en-US" sz="1800" dirty="0" smtClean="0">
                <a:solidFill>
                  <a:srgbClr val="C00000"/>
                </a:solidFill>
              </a:rPr>
              <a:t>width</a:t>
            </a:r>
            <a:r>
              <a:rPr lang="en-US" sz="1800" dirty="0" smtClean="0"/>
              <a:t> </a:t>
            </a:r>
            <a:r>
              <a:rPr lang="bg-BG" sz="1800" dirty="0" smtClean="0"/>
              <a:t>– ширина </a:t>
            </a:r>
            <a:endParaRPr lang="en-US" sz="1800" dirty="0" smtClean="0"/>
          </a:p>
          <a:p>
            <a:pPr>
              <a:buNone/>
            </a:pPr>
            <a:r>
              <a:rPr lang="bg-BG" sz="1800" dirty="0" smtClean="0"/>
              <a:t>Добре е да се добавят атрибутите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height</a:t>
            </a:r>
            <a:r>
              <a:rPr lang="en-US" sz="1800" dirty="0" smtClean="0"/>
              <a:t> </a:t>
            </a:r>
            <a:r>
              <a:rPr lang="bg-BG" sz="1800" dirty="0" smtClean="0"/>
              <a:t>и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width</a:t>
            </a:r>
            <a:r>
              <a:rPr lang="en-US" sz="1800" dirty="0" smtClean="0"/>
              <a:t> </a:t>
            </a:r>
            <a:r>
              <a:rPr lang="bg-BG" sz="1800" dirty="0" smtClean="0"/>
              <a:t>за да се резервира необходимото място при зареждане на страницата иначе ще се промени при зареждане на видеото</a:t>
            </a:r>
          </a:p>
          <a:p>
            <a:r>
              <a:rPr lang="en-US" sz="1800" dirty="0" smtClean="0">
                <a:solidFill>
                  <a:srgbClr val="C00000"/>
                </a:solidFill>
              </a:rPr>
              <a:t>controls</a:t>
            </a:r>
            <a:r>
              <a:rPr lang="en-US" sz="1800" dirty="0" smtClean="0"/>
              <a:t> </a:t>
            </a:r>
            <a:r>
              <a:rPr lang="bg-BG" sz="1800" dirty="0" smtClean="0"/>
              <a:t>- добавя бутони за </a:t>
            </a:r>
            <a:r>
              <a:rPr lang="en-US" sz="1800" dirty="0" smtClean="0"/>
              <a:t>play, pause</a:t>
            </a:r>
            <a:r>
              <a:rPr lang="bg-BG" sz="1800" dirty="0" smtClean="0"/>
              <a:t> и </a:t>
            </a:r>
            <a:r>
              <a:rPr lang="en-US" sz="1800" dirty="0" smtClean="0"/>
              <a:t>volume</a:t>
            </a:r>
          </a:p>
          <a:p>
            <a:r>
              <a:rPr lang="en-US" sz="1800" dirty="0" err="1" smtClean="0">
                <a:solidFill>
                  <a:srgbClr val="C00000"/>
                </a:solidFill>
              </a:rPr>
              <a:t>autoplay</a:t>
            </a:r>
            <a:r>
              <a:rPr lang="en-US" sz="1800" dirty="0" smtClean="0"/>
              <a:t> – </a:t>
            </a:r>
            <a:r>
              <a:rPr lang="bg-BG" sz="1800" dirty="0" smtClean="0"/>
              <a:t>автоматично пускане на видеото, когато стане готово (се зареди)</a:t>
            </a:r>
          </a:p>
          <a:p>
            <a:r>
              <a:rPr lang="en-US" sz="1800" dirty="0" smtClean="0">
                <a:solidFill>
                  <a:srgbClr val="C00000"/>
                </a:solidFill>
              </a:rPr>
              <a:t>loop</a:t>
            </a:r>
            <a:r>
              <a:rPr lang="en-US" sz="1800" dirty="0" smtClean="0"/>
              <a:t> – </a:t>
            </a:r>
            <a:r>
              <a:rPr lang="bg-BG" sz="1800" dirty="0" smtClean="0"/>
              <a:t>видеото се пуска автоматично отново при приключване</a:t>
            </a:r>
            <a:endParaRPr lang="en-US" sz="1800" dirty="0" smtClean="0"/>
          </a:p>
          <a:p>
            <a:r>
              <a:rPr lang="en-US" sz="1800" dirty="0" smtClean="0">
                <a:solidFill>
                  <a:srgbClr val="C00000"/>
                </a:solidFill>
              </a:rPr>
              <a:t>muted</a:t>
            </a:r>
            <a:r>
              <a:rPr lang="bg-BG" sz="1800" dirty="0" smtClean="0"/>
              <a:t> – спира звука</a:t>
            </a:r>
          </a:p>
          <a:p>
            <a:r>
              <a:rPr lang="en-US" sz="1800" dirty="0" smtClean="0">
                <a:solidFill>
                  <a:srgbClr val="C00000"/>
                </a:solidFill>
              </a:rPr>
              <a:t>poster</a:t>
            </a:r>
            <a:r>
              <a:rPr lang="en-US" sz="1800" dirty="0" smtClean="0"/>
              <a:t> – </a:t>
            </a:r>
            <a:r>
              <a:rPr lang="bg-BG" sz="1800" dirty="0" smtClean="0"/>
              <a:t>определя изображение, което ще се показва докато видеото се сваля или докато потребителя не пусне видеото</a:t>
            </a:r>
          </a:p>
          <a:p>
            <a:endParaRPr lang="en-US" sz="1800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/>
          <a:lstStyle/>
          <a:p>
            <a:r>
              <a:rPr lang="bg-BG" dirty="0" smtClean="0"/>
              <a:t>Видео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964488" cy="6237312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DOM </a:t>
            </a:r>
            <a:r>
              <a:rPr lang="bg-BG" sz="1800" b="1" dirty="0" smtClean="0"/>
              <a:t>методи, свойства и събития </a:t>
            </a:r>
            <a:r>
              <a:rPr lang="bg-BG" sz="1800" dirty="0" smtClean="0"/>
              <a:t>– позволяват да се манипулират елементите </a:t>
            </a:r>
            <a:r>
              <a:rPr lang="en-US" sz="1800" dirty="0" smtClean="0"/>
              <a:t>&lt;video&gt; </a:t>
            </a:r>
            <a:r>
              <a:rPr lang="bg-BG" sz="1800" dirty="0" smtClean="0"/>
              <a:t>и </a:t>
            </a:r>
            <a:r>
              <a:rPr lang="en-US" sz="1800" dirty="0" smtClean="0"/>
              <a:t>&lt;audio&gt; </a:t>
            </a:r>
            <a:r>
              <a:rPr lang="bg-BG" sz="1800" dirty="0" smtClean="0"/>
              <a:t>чрез </a:t>
            </a:r>
            <a:r>
              <a:rPr lang="en-US" sz="1800" dirty="0" smtClean="0"/>
              <a:t>JavaScript</a:t>
            </a:r>
          </a:p>
          <a:p>
            <a:r>
              <a:rPr lang="bg-BG" sz="1800" dirty="0" smtClean="0"/>
              <a:t>Има методи за пускане, пауза и зареждане, свойства като продължителност и сила на звука събития за известяване кога видеото е започва, е в пауза, е приключило и др.</a:t>
            </a:r>
          </a:p>
          <a:p>
            <a:r>
              <a:rPr lang="bg-BG" sz="1800" dirty="0" smtClean="0"/>
              <a:t>Методи </a:t>
            </a:r>
            <a:r>
              <a:rPr lang="en-US" sz="1800" b="1" dirty="0" smtClean="0"/>
              <a:t>play() </a:t>
            </a:r>
            <a:r>
              <a:rPr lang="bg-BG" sz="1800" dirty="0" smtClean="0"/>
              <a:t>и </a:t>
            </a:r>
            <a:r>
              <a:rPr lang="en-US" sz="1800" b="1" dirty="0" smtClean="0"/>
              <a:t>pause()</a:t>
            </a:r>
            <a:endParaRPr lang="bg-BG" sz="1800" b="1" dirty="0" smtClean="0"/>
          </a:p>
          <a:p>
            <a:r>
              <a:rPr lang="bg-BG" sz="1800" dirty="0" smtClean="0"/>
              <a:t>Свойства</a:t>
            </a:r>
            <a:r>
              <a:rPr lang="en-US" sz="1800" dirty="0" smtClean="0"/>
              <a:t> </a:t>
            </a:r>
            <a:r>
              <a:rPr lang="en-US" sz="1800" b="1" dirty="0" smtClean="0"/>
              <a:t>paused</a:t>
            </a:r>
            <a:r>
              <a:rPr lang="en-US" sz="1800" dirty="0" smtClean="0"/>
              <a:t> </a:t>
            </a:r>
            <a:r>
              <a:rPr lang="bg-BG" sz="1800" dirty="0" smtClean="0"/>
              <a:t>и </a:t>
            </a:r>
            <a:r>
              <a:rPr lang="en-US" sz="1800" b="1" dirty="0" smtClean="0"/>
              <a:t>width</a:t>
            </a:r>
          </a:p>
          <a:p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&lt;track&gt; </a:t>
            </a:r>
            <a:r>
              <a:rPr lang="bg-BG" sz="1800" dirty="0" smtClean="0"/>
              <a:t>- дефинира текст (</a:t>
            </a:r>
            <a:r>
              <a:rPr lang="en-US" sz="1800" dirty="0" smtClean="0"/>
              <a:t>text tracks</a:t>
            </a:r>
            <a:r>
              <a:rPr lang="bg-BG" sz="1800" dirty="0" smtClean="0"/>
              <a:t>)</a:t>
            </a:r>
            <a:r>
              <a:rPr lang="en-US" sz="1800" dirty="0" smtClean="0"/>
              <a:t> </a:t>
            </a:r>
            <a:r>
              <a:rPr lang="bg-BG" sz="1800" dirty="0" smtClean="0"/>
              <a:t>в медия плеърите (субтитри и др. файлове съдържащи текст)</a:t>
            </a:r>
            <a:endParaRPr lang="bg-BG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&lt;track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="subtitles_en.vtt" kind="subtitles"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srclang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="en"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label="English"&gt;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&lt;track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="subtitles_no.vtt" kind="subtitles"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srclang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="no"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label="Norwegian"&gt;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8" y="0"/>
            <a:ext cx="4499992" cy="836712"/>
          </a:xfrm>
        </p:spPr>
        <p:txBody>
          <a:bodyPr>
            <a:normAutofit/>
          </a:bodyPr>
          <a:lstStyle/>
          <a:p>
            <a:r>
              <a:rPr lang="bg-BG" sz="1800" b="1" dirty="0" smtClean="0"/>
              <a:t>Пример за пускане и спиране на видео и промяна на рамера</a:t>
            </a:r>
            <a:endParaRPr lang="en-US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-72008"/>
            <a:ext cx="4968552" cy="7029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&lt;!DOCTYPE html&gt;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&lt;html&gt;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&lt;body&gt;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&lt;div style="text-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align:center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"&gt;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 &lt;button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playPause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()"&gt;Play/Pause&lt;/button&gt;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 &lt;button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makeBig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()"&gt;Big&lt;/button&gt;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 &lt;button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makeSmall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()"&gt;Small&lt;/button&gt;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 &lt;button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makeNormal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()"&gt;Normal&lt;/button&gt;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 &lt;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&gt;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 &lt;video id="video1" width="420"&gt;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   &lt;source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="mov_bbb.mp4" type="video/mp4"&gt;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   &lt;source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="mov_bbb.ogg" type="video/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ogg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"&gt;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   Your browser does not support HTML5 video.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 &lt;/video&gt;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&lt;/div&gt;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&lt;script&gt; 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myVideo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("video1");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playPause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{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if (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myVideo.paused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)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myVideo.play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();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else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myVideo.pause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();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} </a:t>
            </a:r>
          </a:p>
          <a:p>
            <a:pPr>
              <a:buNone/>
            </a:pP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makeBig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{ 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myVideo.width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=560;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} </a:t>
            </a:r>
          </a:p>
          <a:p>
            <a:pPr>
              <a:buNone/>
            </a:pP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makeSmall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{ 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myVideo.width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=320;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} </a:t>
            </a:r>
          </a:p>
          <a:p>
            <a:pPr>
              <a:buNone/>
            </a:pP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makeNormal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{ 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myVideo.width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=420;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}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&lt;/script&gt; </a:t>
            </a:r>
          </a:p>
          <a:p>
            <a:pPr>
              <a:buNone/>
            </a:pP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&lt;p&gt;Video courtesy of &lt;a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href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="http://www.bigbuckbunny.org/" target="_blank"&gt;Big Buck Bunny&lt;/a&gt;.&lt;/p&gt;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&lt;/body&gt;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&lt;/html&gt;</a:t>
            </a:r>
          </a:p>
          <a:p>
            <a:pPr>
              <a:buNone/>
            </a:pP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4048" y="0"/>
            <a:ext cx="4139952" cy="685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bg-BG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bg-BG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bg-BG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makeBig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myVideo.width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=560;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makeSmall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myVideo.width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=320;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makeNormal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myVideo.width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=420;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&lt;/script&gt;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&lt;p&gt;Video courtesy of &lt;a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href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="http://www.bigbuckbunny.org/" target="_blank"&gt;Big Buck Bunny&lt;/a&gt;.&lt;/p&gt;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&lt;/body&gt;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&lt;/html&gt;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55285" t="28279" r="7101" b="34221"/>
          <a:stretch>
            <a:fillRect/>
          </a:stretch>
        </p:blipFill>
        <p:spPr bwMode="auto">
          <a:xfrm>
            <a:off x="3451860" y="2731770"/>
            <a:ext cx="5692140" cy="412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6024" y="260648"/>
            <a:ext cx="2339752" cy="114300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Аудио формати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/>
          <a:srcRect l="11687" t="18178" r="19636" b="32305"/>
          <a:stretch/>
        </p:blipFill>
        <p:spPr bwMode="auto">
          <a:xfrm>
            <a:off x="1907704" y="0"/>
            <a:ext cx="7236296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78098"/>
          </a:xfrm>
        </p:spPr>
        <p:txBody>
          <a:bodyPr/>
          <a:lstStyle/>
          <a:p>
            <a:r>
              <a:rPr lang="bg-BG" dirty="0" smtClean="0"/>
              <a:t>Аудио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964488" cy="6309320"/>
          </a:xfrm>
        </p:spPr>
        <p:txBody>
          <a:bodyPr>
            <a:noAutofit/>
          </a:bodyPr>
          <a:lstStyle/>
          <a:p>
            <a:r>
              <a:rPr lang="bg-BG" sz="1800" dirty="0" smtClean="0"/>
              <a:t>За първи път в </a:t>
            </a:r>
            <a:r>
              <a:rPr lang="en-US" sz="1800" dirty="0" smtClean="0"/>
              <a:t>HTML5 </a:t>
            </a:r>
            <a:r>
              <a:rPr lang="bg-BG" sz="1800" dirty="0" smtClean="0"/>
              <a:t>се появява стандарт за аудио в уеб страница -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&lt;audio&gt; </a:t>
            </a:r>
            <a:endParaRPr lang="bg-BG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b="1" dirty="0" smtClean="0"/>
              <a:t>Browser Support</a:t>
            </a:r>
            <a:r>
              <a:rPr lang="bg-BG" sz="1800" b="1" dirty="0" smtClean="0"/>
              <a:t> - </a:t>
            </a:r>
            <a:r>
              <a:rPr lang="en-US" sz="1800" dirty="0" smtClean="0"/>
              <a:t>Internet Explorer 9+, Firefox, Opera, Chrome </a:t>
            </a:r>
            <a:r>
              <a:rPr lang="bg-BG" sz="1800" dirty="0" smtClean="0"/>
              <a:t>и </a:t>
            </a:r>
            <a:r>
              <a:rPr lang="en-US" sz="1800" dirty="0" smtClean="0"/>
              <a:t>Safari</a:t>
            </a:r>
            <a:r>
              <a:rPr lang="bg-BG" sz="1800" dirty="0" smtClean="0"/>
              <a:t> (</a:t>
            </a:r>
            <a:r>
              <a:rPr lang="en-US" sz="1800" dirty="0" smtClean="0"/>
              <a:t>Internet Explorer 8 </a:t>
            </a:r>
            <a:r>
              <a:rPr lang="bg-BG" sz="1800" dirty="0" smtClean="0"/>
              <a:t>и по-ранните версиии не го поддържат) </a:t>
            </a:r>
            <a:endParaRPr lang="en-US" sz="1800" dirty="0" smtClean="0"/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smtClean="0">
                <a:solidFill>
                  <a:srgbClr val="C00000"/>
                </a:solidFill>
              </a:rPr>
              <a:t>audio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controls&gt;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&lt;source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="horse.ogg" type="audio/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ogg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&lt;source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="horse.mp3" type="audio/mpeg"&gt;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Your browser does not support the audio element.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&lt;/audio&gt; </a:t>
            </a:r>
          </a:p>
          <a:p>
            <a:r>
              <a:rPr lang="bg-BG" sz="1800" dirty="0" smtClean="0"/>
              <a:t>Множерство </a:t>
            </a:r>
            <a:r>
              <a:rPr lang="en-US" sz="1800" dirty="0" smtClean="0"/>
              <a:t>&lt;source&gt; </a:t>
            </a:r>
            <a:r>
              <a:rPr lang="bg-BG" sz="1800" dirty="0" smtClean="0"/>
              <a:t>елементи позволява</a:t>
            </a:r>
          </a:p>
          <a:p>
            <a:r>
              <a:rPr lang="bg-BG" sz="1800" dirty="0" smtClean="0"/>
              <a:t>Атрибути:</a:t>
            </a:r>
          </a:p>
          <a:p>
            <a:r>
              <a:rPr lang="en-US" sz="1800" dirty="0" err="1" smtClean="0">
                <a:solidFill>
                  <a:srgbClr val="C00000"/>
                </a:solidFill>
              </a:rPr>
              <a:t>src</a:t>
            </a:r>
            <a:r>
              <a:rPr lang="bg-BG" sz="1800" dirty="0" smtClean="0"/>
              <a:t> – </a:t>
            </a:r>
            <a:r>
              <a:rPr lang="en-US" sz="1800" dirty="0" smtClean="0"/>
              <a:t>URL </a:t>
            </a:r>
            <a:r>
              <a:rPr lang="bg-BG" sz="1800" dirty="0" smtClean="0"/>
              <a:t>източник на аудиото</a:t>
            </a:r>
          </a:p>
          <a:p>
            <a:r>
              <a:rPr lang="en-US" sz="1800" dirty="0" smtClean="0">
                <a:solidFill>
                  <a:srgbClr val="C00000"/>
                </a:solidFill>
              </a:rPr>
              <a:t>controls</a:t>
            </a:r>
            <a:r>
              <a:rPr lang="en-US" sz="1800" dirty="0" smtClean="0"/>
              <a:t> </a:t>
            </a:r>
            <a:r>
              <a:rPr lang="bg-BG" sz="1800" dirty="0" smtClean="0"/>
              <a:t>- добавя бутони за </a:t>
            </a:r>
            <a:r>
              <a:rPr lang="en-US" sz="1800" dirty="0" smtClean="0"/>
              <a:t>play, pause</a:t>
            </a:r>
            <a:r>
              <a:rPr lang="bg-BG" sz="1800" dirty="0" smtClean="0"/>
              <a:t> и </a:t>
            </a:r>
            <a:r>
              <a:rPr lang="en-US" sz="1800" dirty="0" smtClean="0"/>
              <a:t>volume</a:t>
            </a:r>
          </a:p>
          <a:p>
            <a:r>
              <a:rPr lang="en-US" sz="1800" dirty="0" err="1" smtClean="0">
                <a:solidFill>
                  <a:srgbClr val="C00000"/>
                </a:solidFill>
              </a:rPr>
              <a:t>autoplay</a:t>
            </a:r>
            <a:r>
              <a:rPr lang="en-US" sz="1800" dirty="0" smtClean="0"/>
              <a:t> – </a:t>
            </a:r>
            <a:r>
              <a:rPr lang="bg-BG" sz="1800" dirty="0" smtClean="0"/>
              <a:t>автоматично пускане на аудиото, когато стане готово (се зареди)</a:t>
            </a:r>
          </a:p>
          <a:p>
            <a:r>
              <a:rPr lang="en-US" sz="1800" dirty="0" smtClean="0">
                <a:solidFill>
                  <a:srgbClr val="C00000"/>
                </a:solidFill>
              </a:rPr>
              <a:t>loop</a:t>
            </a:r>
            <a:r>
              <a:rPr lang="en-US" sz="1800" dirty="0" smtClean="0"/>
              <a:t> – </a:t>
            </a:r>
            <a:r>
              <a:rPr lang="bg-BG" sz="1800" dirty="0" smtClean="0"/>
              <a:t>аудиото се пуска автоматично отново при приключване</a:t>
            </a:r>
            <a:endParaRPr lang="en-US" sz="1800" dirty="0" smtClean="0"/>
          </a:p>
          <a:p>
            <a:r>
              <a:rPr lang="en-US" sz="1800" dirty="0" smtClean="0">
                <a:solidFill>
                  <a:srgbClr val="C00000"/>
                </a:solidFill>
              </a:rPr>
              <a:t>muted</a:t>
            </a:r>
            <a:r>
              <a:rPr lang="bg-BG" sz="1800" dirty="0" smtClean="0"/>
              <a:t> – спира звука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Мултимедия. Вградени обекти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Autofit/>
          </a:bodyPr>
          <a:lstStyle/>
          <a:p>
            <a:r>
              <a:rPr lang="bg-BG" sz="2200" dirty="0" smtClean="0"/>
              <a:t>Снимки, звук, музика, видео, филми и анимации </a:t>
            </a:r>
            <a:endParaRPr lang="en-US" sz="2200" dirty="0" smtClean="0"/>
          </a:p>
          <a:p>
            <a:r>
              <a:rPr lang="bg-BG" sz="2200" dirty="0" smtClean="0"/>
              <a:t>Някои елементи искат допълнителна помощна програма </a:t>
            </a:r>
            <a:r>
              <a:rPr lang="en-US" sz="2200" dirty="0" smtClean="0"/>
              <a:t>(plug-in)</a:t>
            </a:r>
            <a:endParaRPr lang="bg-BG" sz="2200" dirty="0" smtClean="0"/>
          </a:p>
          <a:p>
            <a:r>
              <a:rPr lang="bg-BG" sz="2200" dirty="0" smtClean="0"/>
              <a:t>Чрез </a:t>
            </a:r>
            <a:r>
              <a:rPr lang="en-US" sz="2200" dirty="0" smtClean="0"/>
              <a:t>&lt;</a:t>
            </a:r>
            <a:r>
              <a:rPr lang="en-US" sz="2200" dirty="0" smtClean="0">
                <a:solidFill>
                  <a:srgbClr val="C00000"/>
                </a:solidFill>
              </a:rPr>
              <a:t>object</a:t>
            </a:r>
            <a:r>
              <a:rPr lang="en-US" sz="2200" dirty="0" smtClean="0"/>
              <a:t>&gt; </a:t>
            </a:r>
            <a:r>
              <a:rPr lang="bg-BG" sz="2200" dirty="0" smtClean="0"/>
              <a:t>се поддържат </a:t>
            </a:r>
            <a:r>
              <a:rPr lang="en-US" sz="2200" dirty="0" smtClean="0"/>
              <a:t>HTML </a:t>
            </a:r>
            <a:r>
              <a:rPr lang="bg-BG" sz="2200" dirty="0" smtClean="0"/>
              <a:t>помощниците </a:t>
            </a:r>
            <a:r>
              <a:rPr lang="en-US" sz="2200" dirty="0" smtClean="0"/>
              <a:t>(plug-ins</a:t>
            </a:r>
            <a:r>
              <a:rPr lang="bg-BG" sz="2200" dirty="0" smtClean="0"/>
              <a:t> – малки програми, които разширяват стандартната функционалност на браузъра за пускане на аудио и видео, покаване на карти, сканиране за вируси, проверка на банков номер, ...</a:t>
            </a:r>
            <a:r>
              <a:rPr lang="en-US" sz="2200" dirty="0" smtClean="0"/>
              <a:t> )</a:t>
            </a:r>
            <a:endParaRPr lang="bg-BG" sz="2200" dirty="0" smtClean="0"/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&lt;object width="400" height="400" data="helloworld.swf"&gt;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&lt;/object&gt;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200" dirty="0" smtClean="0"/>
              <a:t>Изпозване:</a:t>
            </a:r>
          </a:p>
          <a:p>
            <a:pPr lvl="1"/>
            <a:r>
              <a:rPr lang="bg-BG" sz="2200" dirty="0" smtClean="0"/>
              <a:t>Дефинират се вграден обект в </a:t>
            </a:r>
            <a:r>
              <a:rPr lang="en-US" sz="2200" dirty="0" smtClean="0"/>
              <a:t>HTML </a:t>
            </a:r>
            <a:r>
              <a:rPr lang="bg-BG" sz="2200" dirty="0" smtClean="0"/>
              <a:t>документа (аудио, видео, </a:t>
            </a:r>
            <a:r>
              <a:rPr lang="en-US" sz="2200" dirty="0" smtClean="0"/>
              <a:t>Java applets, ActiveX, PDF </a:t>
            </a:r>
            <a:r>
              <a:rPr lang="bg-BG" sz="2200" dirty="0" smtClean="0"/>
              <a:t>и </a:t>
            </a:r>
            <a:r>
              <a:rPr lang="en-US" sz="2200" dirty="0" smtClean="0"/>
              <a:t>Flash</a:t>
            </a:r>
            <a:r>
              <a:rPr lang="bg-BG" sz="2200" dirty="0" smtClean="0"/>
              <a:t>)</a:t>
            </a:r>
          </a:p>
          <a:p>
            <a:pPr lvl="1"/>
            <a:r>
              <a:rPr lang="bg-BG" sz="2200" dirty="0" smtClean="0"/>
              <a:t>Вграждат се други уеб страници в </a:t>
            </a:r>
            <a:r>
              <a:rPr lang="en-US" sz="2200" dirty="0" smtClean="0"/>
              <a:t>HTML </a:t>
            </a:r>
            <a:r>
              <a:rPr lang="bg-BG" sz="2200" dirty="0" smtClean="0"/>
              <a:t>документа </a:t>
            </a:r>
          </a:p>
          <a:p>
            <a:r>
              <a:rPr lang="bg-BG" sz="2200" dirty="0" smtClean="0"/>
              <a:t>Препоръка:  За изображения изолзвайте </a:t>
            </a:r>
            <a:r>
              <a:rPr lang="en-US" sz="2200" dirty="0" smtClean="0"/>
              <a:t>&lt;</a:t>
            </a:r>
            <a:r>
              <a:rPr lang="en-US" sz="2200" dirty="0" err="1" smtClean="0"/>
              <a:t>img</a:t>
            </a:r>
            <a:r>
              <a:rPr lang="en-US" sz="2200" dirty="0" smtClean="0"/>
              <a:t>&gt; </a:t>
            </a:r>
            <a:r>
              <a:rPr lang="bg-BG" sz="2200" dirty="0" smtClean="0"/>
              <a:t>вместо </a:t>
            </a:r>
            <a:r>
              <a:rPr lang="en-US" sz="2200" dirty="0" smtClean="0"/>
              <a:t>&lt;object&gt;</a:t>
            </a:r>
          </a:p>
          <a:p>
            <a:r>
              <a:rPr lang="bg-BG" sz="2200" dirty="0" smtClean="0"/>
              <a:t>Могат да се добавят на страницата чрез </a:t>
            </a:r>
            <a:r>
              <a:rPr lang="en-US" sz="2200" dirty="0" smtClean="0"/>
              <a:t>&lt;object&gt; </a:t>
            </a:r>
            <a:r>
              <a:rPr lang="bg-BG" sz="2200" dirty="0" smtClean="0"/>
              <a:t>или</a:t>
            </a:r>
            <a:r>
              <a:rPr lang="en-US" sz="2200" dirty="0" smtClean="0"/>
              <a:t> &lt;embed&gt;  </a:t>
            </a:r>
          </a:p>
          <a:p>
            <a:r>
              <a:rPr lang="bg-BG" sz="2200" dirty="0" smtClean="0"/>
              <a:t>Повечето позволяват ръчно (или програмно) настройване на звук, превъртане, пауза, стоп и пускане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Мултимедия. Вградени обекти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Autofit/>
          </a:bodyPr>
          <a:lstStyle/>
          <a:p>
            <a:r>
              <a:rPr lang="bg-BG" sz="2000" dirty="0" smtClean="0"/>
              <a:t>Атрибути: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data</a:t>
            </a:r>
            <a:r>
              <a:rPr lang="en-US" sz="2000" dirty="0" smtClean="0"/>
              <a:t> – </a:t>
            </a:r>
            <a:r>
              <a:rPr lang="bg-BG" sz="2000" dirty="0" smtClean="0"/>
              <a:t>определя </a:t>
            </a:r>
            <a:r>
              <a:rPr lang="en-US" sz="2000" dirty="0" err="1" smtClean="0"/>
              <a:t>url</a:t>
            </a:r>
            <a:r>
              <a:rPr lang="en-US" sz="2000" dirty="0" smtClean="0"/>
              <a:t> </a:t>
            </a:r>
            <a:r>
              <a:rPr lang="bg-BG" sz="2000" dirty="0" smtClean="0"/>
              <a:t>на ресурса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form</a:t>
            </a:r>
            <a:r>
              <a:rPr lang="bg-BG" sz="2000" dirty="0" smtClean="0"/>
              <a:t> – определя формите, на които принадлежи обекта</a:t>
            </a:r>
            <a:endParaRPr lang="en-US" sz="2000" dirty="0" smtClean="0"/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name</a:t>
            </a:r>
            <a:r>
              <a:rPr lang="bg-BG" sz="2000" dirty="0" smtClean="0"/>
              <a:t> – определя име за обекта</a:t>
            </a:r>
            <a:endParaRPr lang="en-US" sz="2000" dirty="0" smtClean="0"/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type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width</a:t>
            </a:r>
            <a:endParaRPr lang="bg-BG" sz="2000" dirty="0" smtClean="0">
              <a:solidFill>
                <a:srgbClr val="C00000"/>
              </a:solidFill>
            </a:endParaRPr>
          </a:p>
          <a:p>
            <a:r>
              <a:rPr lang="bg-BG" sz="2000" dirty="0" smtClean="0"/>
              <a:t>Повечето </a:t>
            </a:r>
            <a:r>
              <a:rPr lang="bg-BG" sz="2000" dirty="0"/>
              <a:t>позволяват ръчно (или програмно) настройване на звук, превъртане, пауза, стоп и пускане</a:t>
            </a:r>
          </a:p>
          <a:p>
            <a:r>
              <a:rPr lang="bg-BG" sz="2000" dirty="0"/>
              <a:t>Вграждане на друг </a:t>
            </a:r>
            <a:r>
              <a:rPr lang="en-US" sz="2000" dirty="0"/>
              <a:t>html</a:t>
            </a:r>
            <a:r>
              <a:rPr lang="bg-BG" sz="2000" dirty="0"/>
              <a:t> в </a:t>
            </a:r>
            <a:r>
              <a:rPr lang="en-US" sz="2000" dirty="0"/>
              <a:t>html</a:t>
            </a:r>
            <a:r>
              <a:rPr lang="bg-BG" sz="2000" dirty="0"/>
              <a:t> документа: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&lt;object width="100%" height="500px" data="snippet.html"&gt;&lt;/object&gt; </a:t>
            </a:r>
          </a:p>
          <a:p>
            <a:pPr marL="0" indent="0">
              <a:buNone/>
            </a:pPr>
            <a:r>
              <a:rPr lang="bg-BG" sz="2000" dirty="0"/>
              <a:t>Вграждане на изображения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&lt;object data="audi.jpeg"&gt;&lt;/object&gt; </a:t>
            </a:r>
          </a:p>
        </p:txBody>
      </p:sp>
    </p:spTree>
    <p:extLst>
      <p:ext uri="{BB962C8B-B14F-4D97-AF65-F5344CB8AC3E}">
        <p14:creationId xmlns:p14="http://schemas.microsoft.com/office/powerpoint/2010/main" val="193236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9144000" cy="6525344"/>
          </a:xfrm>
        </p:spPr>
        <p:txBody>
          <a:bodyPr>
            <a:noAutofit/>
          </a:bodyPr>
          <a:lstStyle/>
          <a:p>
            <a:r>
              <a:rPr lang="bg-BG" sz="1800" b="1" dirty="0" smtClean="0"/>
              <a:t>Нови черти на </a:t>
            </a:r>
            <a:r>
              <a:rPr lang="en-US" sz="1800" b="1" dirty="0" smtClean="0"/>
              <a:t>HTML5</a:t>
            </a:r>
          </a:p>
          <a:p>
            <a:r>
              <a:rPr lang="en-US" sz="1800" dirty="0" smtClean="0"/>
              <a:t> &lt;canvas&gt; </a:t>
            </a:r>
            <a:r>
              <a:rPr lang="bg-BG" sz="1800" dirty="0" smtClean="0"/>
              <a:t>- за </a:t>
            </a:r>
            <a:r>
              <a:rPr lang="en-US" sz="1800" dirty="0" smtClean="0"/>
              <a:t>2D </a:t>
            </a:r>
            <a:r>
              <a:rPr lang="bg-BG" sz="1800" dirty="0" smtClean="0"/>
              <a:t>рисуване</a:t>
            </a:r>
            <a:endParaRPr lang="en-US" sz="1800" dirty="0" smtClean="0"/>
          </a:p>
          <a:p>
            <a:r>
              <a:rPr lang="en-US" sz="1800" dirty="0" smtClean="0"/>
              <a:t>&lt;video&gt; </a:t>
            </a:r>
            <a:r>
              <a:rPr lang="bg-BG" sz="1800" dirty="0" smtClean="0"/>
              <a:t>и </a:t>
            </a:r>
            <a:r>
              <a:rPr lang="en-US" sz="1800" dirty="0" smtClean="0"/>
              <a:t>&lt;audio&gt; </a:t>
            </a:r>
            <a:r>
              <a:rPr lang="bg-BG" sz="1800" dirty="0" smtClean="0"/>
              <a:t>- за показвне на медия</a:t>
            </a:r>
            <a:endParaRPr lang="en-US" sz="1800" dirty="0" smtClean="0"/>
          </a:p>
          <a:p>
            <a:r>
              <a:rPr lang="bg-BG" sz="1800" dirty="0" smtClean="0"/>
              <a:t>поддръжка за локално разполагане </a:t>
            </a:r>
            <a:endParaRPr lang="en-US" sz="1800" dirty="0" smtClean="0"/>
          </a:p>
          <a:p>
            <a:r>
              <a:rPr lang="bg-BG" sz="1800" dirty="0" smtClean="0"/>
              <a:t>Нови елементи за съдържание (</a:t>
            </a:r>
            <a:r>
              <a:rPr lang="en-US" sz="1800" dirty="0" smtClean="0"/>
              <a:t>&lt;article&gt;, &lt;footer&gt;, &lt;header&gt;, &lt;</a:t>
            </a:r>
            <a:r>
              <a:rPr lang="en-US" sz="1800" dirty="0" err="1" smtClean="0"/>
              <a:t>nav</a:t>
            </a:r>
            <a:r>
              <a:rPr lang="en-US" sz="1800" dirty="0" smtClean="0"/>
              <a:t>&gt;, &lt;section&gt;</a:t>
            </a:r>
            <a:r>
              <a:rPr lang="bg-BG" sz="1800" dirty="0" smtClean="0"/>
              <a:t>)</a:t>
            </a:r>
            <a:endParaRPr lang="en-US" sz="1800" dirty="0" smtClean="0"/>
          </a:p>
          <a:p>
            <a:r>
              <a:rPr lang="bg-BG" sz="1800" dirty="0" smtClean="0"/>
              <a:t>Нови контроли за форми (</a:t>
            </a:r>
            <a:r>
              <a:rPr lang="en-US" sz="1800" dirty="0" smtClean="0"/>
              <a:t>calendar, date, time, email, </a:t>
            </a:r>
            <a:r>
              <a:rPr lang="en-US" sz="1800" dirty="0" err="1" smtClean="0"/>
              <a:t>url</a:t>
            </a:r>
            <a:r>
              <a:rPr lang="en-US" sz="1800" dirty="0" smtClean="0"/>
              <a:t>, search</a:t>
            </a:r>
            <a:r>
              <a:rPr lang="bg-BG" sz="1800" dirty="0" smtClean="0"/>
              <a:t>)</a:t>
            </a:r>
            <a:endParaRPr lang="en-US" sz="1800" dirty="0" smtClean="0"/>
          </a:p>
          <a:p>
            <a:r>
              <a:rPr lang="en-US" sz="1800" dirty="0" smtClean="0"/>
              <a:t>HTML5</a:t>
            </a:r>
            <a:r>
              <a:rPr lang="bg-BG" sz="1800" dirty="0" smtClean="0"/>
              <a:t> все още не е официален стандарт и няма пълна поддръжка </a:t>
            </a:r>
          </a:p>
          <a:p>
            <a:r>
              <a:rPr lang="bg-BG" sz="1800" dirty="0" smtClean="0"/>
              <a:t>Но </a:t>
            </a:r>
            <a:r>
              <a:rPr lang="en-US" sz="1800" dirty="0" smtClean="0"/>
              <a:t>Safari, Chrome, Firefox, Opera, Internet Explorer</a:t>
            </a:r>
            <a:r>
              <a:rPr lang="bg-BG" sz="1800" dirty="0" smtClean="0"/>
              <a:t> добавят в новите версии чертите на </a:t>
            </a:r>
            <a:r>
              <a:rPr lang="en-US" sz="1800" dirty="0" smtClean="0"/>
              <a:t>HTML5 </a:t>
            </a:r>
            <a:endParaRPr lang="bg-BG" sz="1800" dirty="0" smtClean="0"/>
          </a:p>
          <a:p>
            <a:r>
              <a:rPr lang="bg-BG" sz="1800" b="1" dirty="0" smtClean="0"/>
              <a:t>Премахнати елементи в </a:t>
            </a:r>
            <a:r>
              <a:rPr lang="en-US" sz="1800" b="1" dirty="0" smtClean="0"/>
              <a:t>HTML5</a:t>
            </a:r>
            <a:r>
              <a:rPr lang="bg-BG" sz="1800" b="1" dirty="0" smtClean="0"/>
              <a:t> от </a:t>
            </a:r>
            <a:r>
              <a:rPr lang="en-US" sz="1800" b="1" dirty="0" smtClean="0"/>
              <a:t>HTML 4.01:</a:t>
            </a:r>
          </a:p>
          <a:p>
            <a:pPr lvl="1"/>
            <a:r>
              <a:rPr lang="en-US" sz="1400" dirty="0" smtClean="0"/>
              <a:t>&lt;acronym&gt;</a:t>
            </a:r>
          </a:p>
          <a:p>
            <a:pPr lvl="1"/>
            <a:r>
              <a:rPr lang="en-US" sz="1400" dirty="0" smtClean="0"/>
              <a:t>&lt;applet&gt;</a:t>
            </a:r>
          </a:p>
          <a:p>
            <a:pPr lvl="1"/>
            <a:r>
              <a:rPr lang="en-US" sz="1400" dirty="0" smtClean="0"/>
              <a:t>&lt;</a:t>
            </a:r>
            <a:r>
              <a:rPr lang="en-US" sz="1400" dirty="0" err="1" smtClean="0"/>
              <a:t>basefont</a:t>
            </a:r>
            <a:r>
              <a:rPr lang="en-US" sz="1400" dirty="0" smtClean="0"/>
              <a:t>&gt;</a:t>
            </a:r>
          </a:p>
          <a:p>
            <a:pPr lvl="1"/>
            <a:r>
              <a:rPr lang="en-US" sz="1400" dirty="0" smtClean="0"/>
              <a:t>&lt;big&gt;</a:t>
            </a:r>
          </a:p>
          <a:p>
            <a:pPr lvl="1"/>
            <a:r>
              <a:rPr lang="en-US" sz="1400" dirty="0" smtClean="0"/>
              <a:t>&lt;center&gt;</a:t>
            </a:r>
          </a:p>
          <a:p>
            <a:pPr lvl="1"/>
            <a:r>
              <a:rPr lang="en-US" sz="1400" dirty="0" smtClean="0"/>
              <a:t>&lt;dir&gt;</a:t>
            </a:r>
          </a:p>
          <a:p>
            <a:pPr lvl="1"/>
            <a:r>
              <a:rPr lang="en-US" sz="1400" dirty="0" smtClean="0"/>
              <a:t>&lt;font&gt;</a:t>
            </a:r>
          </a:p>
          <a:p>
            <a:pPr lvl="1"/>
            <a:r>
              <a:rPr lang="en-US" sz="1400" dirty="0" smtClean="0"/>
              <a:t>&lt;frame&gt;</a:t>
            </a:r>
          </a:p>
          <a:p>
            <a:pPr lvl="1"/>
            <a:r>
              <a:rPr lang="en-US" sz="1400" dirty="0" smtClean="0"/>
              <a:t>&lt;frameset&gt;</a:t>
            </a:r>
          </a:p>
          <a:p>
            <a:pPr lvl="1"/>
            <a:r>
              <a:rPr lang="en-US" sz="1400" dirty="0" smtClean="0"/>
              <a:t>&lt;</a:t>
            </a:r>
            <a:r>
              <a:rPr lang="en-US" sz="1400" dirty="0" err="1" smtClean="0"/>
              <a:t>noframes</a:t>
            </a:r>
            <a:r>
              <a:rPr lang="en-US" sz="1400" dirty="0" smtClean="0"/>
              <a:t>&gt;</a:t>
            </a:r>
          </a:p>
          <a:p>
            <a:pPr lvl="1"/>
            <a:r>
              <a:rPr lang="en-US" sz="1400" dirty="0" smtClean="0"/>
              <a:t>&lt;strike&gt;</a:t>
            </a:r>
          </a:p>
          <a:p>
            <a:pPr lvl="1"/>
            <a:r>
              <a:rPr lang="en-US" sz="1400" dirty="0" smtClean="0"/>
              <a:t>&lt;</a:t>
            </a:r>
            <a:r>
              <a:rPr lang="en-US" sz="1400" dirty="0" err="1" smtClean="0"/>
              <a:t>tt</a:t>
            </a:r>
            <a:r>
              <a:rPr lang="en-US" sz="1400" dirty="0" smtClean="0"/>
              <a:t>&gt;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2359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Мултимедия. Вграждане на обекти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C00000"/>
                </a:solidFill>
              </a:rPr>
              <a:t>&lt;</a:t>
            </a:r>
            <a:r>
              <a:rPr lang="en-US" sz="2600" dirty="0">
                <a:solidFill>
                  <a:srgbClr val="C00000"/>
                </a:solidFill>
              </a:rPr>
              <a:t>embed&gt; </a:t>
            </a:r>
            <a:r>
              <a:rPr lang="bg-BG" sz="2600" dirty="0" smtClean="0"/>
              <a:t>дефинира контейнер за външни приложения</a:t>
            </a:r>
            <a:r>
              <a:rPr lang="en-US" sz="2600" dirty="0" smtClean="0"/>
              <a:t> </a:t>
            </a:r>
            <a:r>
              <a:rPr lang="bg-BG" sz="2600" dirty="0" smtClean="0"/>
              <a:t>или интерактивно съдържание</a:t>
            </a:r>
            <a:r>
              <a:rPr lang="en-US" sz="2600" dirty="0" smtClean="0"/>
              <a:t> (plug-in)</a:t>
            </a:r>
            <a:endParaRPr lang="bg-BG" sz="2600" dirty="0" smtClean="0"/>
          </a:p>
          <a:p>
            <a:r>
              <a:rPr lang="en-US" sz="2600" dirty="0"/>
              <a:t>&lt;embed&gt; </a:t>
            </a:r>
            <a:r>
              <a:rPr lang="bg-BG" sz="2600" dirty="0" smtClean="0"/>
              <a:t>е нов таг от </a:t>
            </a:r>
            <a:r>
              <a:rPr lang="en-US" sz="2600" dirty="0" smtClean="0"/>
              <a:t>HTML </a:t>
            </a:r>
            <a:r>
              <a:rPr lang="bg-BG" sz="2600" dirty="0" smtClean="0"/>
              <a:t>5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&lt;embed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="helloworld.swf"&gt;</a:t>
            </a:r>
          </a:p>
          <a:p>
            <a:r>
              <a:rPr lang="bg-BG" sz="2600" dirty="0" smtClean="0"/>
              <a:t>Атрибути:</a:t>
            </a:r>
          </a:p>
          <a:p>
            <a:pPr lvl="1"/>
            <a:r>
              <a:rPr lang="en-US" sz="2600" dirty="0" smtClean="0">
                <a:solidFill>
                  <a:srgbClr val="C00000"/>
                </a:solidFill>
              </a:rPr>
              <a:t>height</a:t>
            </a:r>
            <a:endParaRPr lang="bg-BG" sz="2600" dirty="0">
              <a:solidFill>
                <a:srgbClr val="C00000"/>
              </a:solidFill>
            </a:endParaRPr>
          </a:p>
          <a:p>
            <a:pPr lvl="1"/>
            <a:r>
              <a:rPr lang="en-US" sz="2600" dirty="0">
                <a:solidFill>
                  <a:srgbClr val="C00000"/>
                </a:solidFill>
              </a:rPr>
              <a:t>width</a:t>
            </a:r>
          </a:p>
          <a:p>
            <a:pPr lvl="1"/>
            <a:r>
              <a:rPr lang="en-US" sz="2600" dirty="0" err="1">
                <a:solidFill>
                  <a:srgbClr val="C00000"/>
                </a:solidFill>
              </a:rPr>
              <a:t>src</a:t>
            </a:r>
            <a:endParaRPr lang="en-US" sz="2600" dirty="0">
              <a:solidFill>
                <a:srgbClr val="C00000"/>
              </a:solidFill>
            </a:endParaRPr>
          </a:p>
          <a:p>
            <a:pPr lvl="1"/>
            <a:r>
              <a:rPr lang="en-US" sz="2600" dirty="0">
                <a:solidFill>
                  <a:srgbClr val="C00000"/>
                </a:solidFill>
              </a:rPr>
              <a:t>type</a:t>
            </a:r>
          </a:p>
          <a:p>
            <a:endParaRPr lang="bg-BG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079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bg-BG" b="1" dirty="0" smtClean="0"/>
              <a:t>Вграждане на </a:t>
            </a:r>
            <a:r>
              <a:rPr lang="en-US" b="1" dirty="0" smtClean="0"/>
              <a:t>YouTube </a:t>
            </a:r>
            <a:r>
              <a:rPr lang="bg-BG" b="1" dirty="0" smtClean="0"/>
              <a:t>видео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686800" cy="5949280"/>
          </a:xfrm>
        </p:spPr>
        <p:txBody>
          <a:bodyPr>
            <a:normAutofit fontScale="70000" lnSpcReduction="20000"/>
          </a:bodyPr>
          <a:lstStyle/>
          <a:p>
            <a:r>
              <a:rPr lang="bg-BG" dirty="0" smtClean="0"/>
              <a:t>Най-лесния начин за показване на видео </a:t>
            </a:r>
          </a:p>
          <a:p>
            <a:r>
              <a:rPr lang="bg-BG" dirty="0" smtClean="0"/>
              <a:t>Да се качи видеото към </a:t>
            </a:r>
            <a:r>
              <a:rPr lang="en-US" dirty="0" smtClean="0"/>
              <a:t>YouTube </a:t>
            </a:r>
            <a:r>
              <a:rPr lang="bg-BG" dirty="0" smtClean="0"/>
              <a:t>и да се вмъкне подходящ код за показване на видеото:</a:t>
            </a:r>
          </a:p>
          <a:p>
            <a:r>
              <a:rPr lang="bg-BG" dirty="0" smtClean="0"/>
              <a:t>Първи начин (препоръчва се)</a:t>
            </a:r>
            <a:endParaRPr lang="en-US" dirty="0" smtClean="0"/>
          </a:p>
          <a:p>
            <a:pPr>
              <a:buNone/>
            </a:pPr>
            <a:r>
              <a:rPr lang="bg-BG" dirty="0" smtClean="0"/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iframe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width="420" height="345"</a:t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="http://www.youtube.com/embed/XGSy3_Czz8k"&gt;</a:t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&lt;/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iframe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bg-BG" dirty="0" smtClean="0"/>
              <a:t>Втори начин (не се одобрява от </a:t>
            </a:r>
            <a:r>
              <a:rPr lang="en-US" dirty="0"/>
              <a:t>YouTube</a:t>
            </a:r>
            <a:r>
              <a:rPr lang="bg-BG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&lt;embed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width="420" height="345"</a:t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="http://www.youtube.com/v/XGSy3_Czz8k"</a:t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type="application/x-shockwave-flash"&gt;</a:t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&lt;/embed&gt;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 smtClean="0"/>
              <a:t>Трети начин (</a:t>
            </a:r>
            <a:r>
              <a:rPr lang="bg-BG" dirty="0"/>
              <a:t>не се одобрява от </a:t>
            </a:r>
            <a:r>
              <a:rPr lang="en-US" dirty="0"/>
              <a:t>YouTube</a:t>
            </a:r>
            <a:r>
              <a:rPr lang="bg-BG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&lt;object width="420" height="315"</a:t>
            </a:r>
            <a:br>
              <a:rPr lang="en-US" sz="31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data="http://www.youtube.com/embed/XGSy3_Czz8k"&gt;</a:t>
            </a:r>
            <a:br>
              <a:rPr lang="en-US" sz="31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&lt;/object&gt;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Drag and Drop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476672"/>
            <a:ext cx="4608512" cy="6381328"/>
          </a:xfrm>
        </p:spPr>
        <p:txBody>
          <a:bodyPr>
            <a:noAutofit/>
          </a:bodyPr>
          <a:lstStyle/>
          <a:p>
            <a:r>
              <a:rPr lang="bg-BG" sz="1800" dirty="0" smtClean="0"/>
              <a:t>Взимане на обект (всеки) и влачене на др. място</a:t>
            </a:r>
          </a:p>
          <a:p>
            <a:r>
              <a:rPr lang="en-US" sz="1800" b="1" dirty="0" smtClean="0"/>
              <a:t>Browser Support</a:t>
            </a:r>
            <a:r>
              <a:rPr lang="bg-BG" sz="1800" b="1" dirty="0" smtClean="0"/>
              <a:t> - </a:t>
            </a:r>
            <a:r>
              <a:rPr lang="en-US" sz="1800" dirty="0" smtClean="0"/>
              <a:t>Internet Explorer 9+, Firefox, Opera, Chrome </a:t>
            </a:r>
            <a:r>
              <a:rPr lang="bg-BG" sz="1800" dirty="0" smtClean="0"/>
              <a:t>и </a:t>
            </a:r>
            <a:r>
              <a:rPr lang="en-US" sz="1800" dirty="0" smtClean="0"/>
              <a:t>Safari</a:t>
            </a:r>
            <a:r>
              <a:rPr lang="bg-BG" sz="1800" dirty="0" smtClean="0"/>
              <a:t> (не работи в </a:t>
            </a:r>
            <a:r>
              <a:rPr lang="en-US" sz="1800" dirty="0" smtClean="0"/>
              <a:t>Safari 5.1.2</a:t>
            </a:r>
            <a:r>
              <a:rPr lang="bg-BG" sz="1800" dirty="0" smtClean="0"/>
              <a:t>)</a:t>
            </a:r>
          </a:p>
          <a:p>
            <a:r>
              <a:rPr lang="bg-BG" sz="1800" dirty="0" smtClean="0"/>
              <a:t>Преместване на изображение в правоъгълната област: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&lt;!DOCTYPE HTML&gt;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&lt;html&gt;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allowDrop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ev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ev.preventDefault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function drag(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ev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ev.dataTransfer.setData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Text",ev.target.id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91472" y="620688"/>
            <a:ext cx="4752528" cy="6381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bg-BG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drop(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ev.preventDefault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data=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ev.dataTransfer.getData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("Text");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ev.target.appendChild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document.getElementById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(data));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&lt;/script&gt;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&lt;/head&gt;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&lt;body&gt;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bg-BG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&lt;div id="div1"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ondrop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="drop(event)"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ondragover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allowDrop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(event)"&gt;&lt;/div&gt;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img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id="drag1"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="img_logo.gif"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draggable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="true"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ondragstart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="drag(event)" width="336" height="69"&gt;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&lt;/body&gt;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&lt;/html&gt;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/>
          <a:srcRect l="51241" t="20661" r="18014" b="56612"/>
          <a:stretch/>
        </p:blipFill>
        <p:spPr bwMode="auto">
          <a:xfrm>
            <a:off x="2627784" y="2492896"/>
            <a:ext cx="2160240" cy="11940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265306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Drag and Drop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686800" cy="630932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bg-BG" sz="1800" dirty="0" smtClean="0"/>
              <a:t>Елемента трябва да е преместваем:</a:t>
            </a:r>
          </a:p>
          <a:p>
            <a:pPr lvl="0">
              <a:buNone/>
              <a:defRPr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img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draggable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="true"&gt;</a:t>
            </a:r>
          </a:p>
          <a:p>
            <a:pPr lvl="0">
              <a:defRPr/>
            </a:pPr>
            <a:r>
              <a:rPr lang="en-US" sz="1800" b="1" dirty="0" smtClean="0"/>
              <a:t>What to Drag - </a:t>
            </a:r>
            <a:r>
              <a:rPr lang="en-US" sz="1800" b="1" dirty="0" err="1" smtClean="0"/>
              <a:t>ondragstart</a:t>
            </a:r>
            <a:r>
              <a:rPr lang="en-US" sz="1800" b="1" dirty="0" smtClean="0"/>
              <a:t> and </a:t>
            </a:r>
            <a:r>
              <a:rPr lang="en-US" sz="1800" b="1" dirty="0" err="1" smtClean="0"/>
              <a:t>setData</a:t>
            </a:r>
            <a:r>
              <a:rPr lang="en-US" sz="1800" b="1" dirty="0" smtClean="0"/>
              <a:t>()</a:t>
            </a:r>
          </a:p>
          <a:p>
            <a:pPr lvl="0">
              <a:defRPr/>
            </a:pPr>
            <a:r>
              <a:rPr lang="bg-BG" sz="1800" dirty="0" smtClean="0"/>
              <a:t>Атрибутът </a:t>
            </a:r>
            <a:r>
              <a:rPr lang="en-US" sz="1800" dirty="0" err="1" smtClean="0"/>
              <a:t>ondragstart</a:t>
            </a:r>
            <a:r>
              <a:rPr lang="en-US" sz="1800" dirty="0" smtClean="0"/>
              <a:t> </a:t>
            </a:r>
            <a:r>
              <a:rPr lang="bg-BG" sz="1800" dirty="0" smtClean="0"/>
              <a:t>извиква функцията </a:t>
            </a:r>
            <a:r>
              <a:rPr lang="en-US" sz="1800" dirty="0" smtClean="0"/>
              <a:t>drag(event), </a:t>
            </a:r>
            <a:r>
              <a:rPr lang="bg-BG" sz="1800" dirty="0" smtClean="0"/>
              <a:t>определяща данните за влачене</a:t>
            </a:r>
            <a:endParaRPr lang="en-US" sz="1800" dirty="0" smtClean="0"/>
          </a:p>
          <a:p>
            <a:pPr>
              <a:defRPr/>
            </a:pPr>
            <a:r>
              <a:rPr lang="bg-BG" sz="1800" dirty="0" smtClean="0"/>
              <a:t>Методът </a:t>
            </a:r>
            <a:r>
              <a:rPr lang="en-US" sz="1800" dirty="0" err="1" smtClean="0"/>
              <a:t>dataTransfer.setData</a:t>
            </a:r>
            <a:r>
              <a:rPr lang="en-US" sz="1800" dirty="0" smtClean="0"/>
              <a:t>() </a:t>
            </a:r>
            <a:r>
              <a:rPr lang="bg-BG" sz="1800" dirty="0" smtClean="0"/>
              <a:t>определя типа и стойността на влачените данни (</a:t>
            </a:r>
            <a:r>
              <a:rPr lang="en-US" sz="1800" dirty="0"/>
              <a:t>id </a:t>
            </a:r>
            <a:r>
              <a:rPr lang="bg-BG" sz="1800" dirty="0"/>
              <a:t>на влачения елемент </a:t>
            </a:r>
            <a:r>
              <a:rPr lang="en-US" sz="1800" dirty="0"/>
              <a:t>("drag1</a:t>
            </a:r>
            <a:r>
              <a:rPr lang="en-US" sz="1800" dirty="0" smtClean="0"/>
              <a:t>")</a:t>
            </a:r>
            <a:r>
              <a:rPr lang="bg-BG" sz="1800" dirty="0" smtClean="0"/>
              <a:t>)</a:t>
            </a:r>
            <a:endParaRPr lang="en-US" sz="1800" dirty="0" smtClean="0"/>
          </a:p>
          <a:p>
            <a:pPr lvl="0">
              <a:defRPr/>
            </a:pPr>
            <a:r>
              <a:rPr lang="en-US" sz="1800" b="1" dirty="0" smtClean="0"/>
              <a:t>Where to Drop - </a:t>
            </a:r>
            <a:r>
              <a:rPr lang="en-US" sz="1800" b="1" dirty="0" err="1" smtClean="0"/>
              <a:t>ondragover</a:t>
            </a:r>
            <a:endParaRPr lang="en-US" sz="1800" b="1" dirty="0" smtClean="0"/>
          </a:p>
          <a:p>
            <a:pPr lvl="0">
              <a:defRPr/>
            </a:pPr>
            <a:r>
              <a:rPr lang="bg-BG" sz="1800" dirty="0" smtClean="0"/>
              <a:t>Събитието </a:t>
            </a:r>
            <a:r>
              <a:rPr lang="en-US" sz="1800" dirty="0" err="1" smtClean="0"/>
              <a:t>ondragover</a:t>
            </a:r>
            <a:r>
              <a:rPr lang="en-US" sz="1800" dirty="0" smtClean="0"/>
              <a:t> </a:t>
            </a:r>
            <a:r>
              <a:rPr lang="bg-BG" sz="1800" dirty="0" smtClean="0"/>
              <a:t>определя влачените данни, къде ще бъдат пуснати </a:t>
            </a:r>
            <a:endParaRPr lang="en-US" sz="1800" dirty="0" smtClean="0"/>
          </a:p>
          <a:p>
            <a:pPr lvl="0">
              <a:defRPr/>
            </a:pPr>
            <a:r>
              <a:rPr lang="bg-BG" sz="1800" dirty="0" smtClean="0"/>
              <a:t>По подразбиране елементите не могат да бъдат пуснати в други елементи. За да могат да бъдат пуснати, трябва да се избегне действието по подразбиране като се извика метода </a:t>
            </a:r>
            <a:r>
              <a:rPr lang="en-US" sz="1800" dirty="0" err="1" smtClean="0"/>
              <a:t>event.preventDefault</a:t>
            </a:r>
            <a:r>
              <a:rPr lang="en-US" sz="1800" dirty="0"/>
              <a:t>() </a:t>
            </a:r>
            <a:endParaRPr lang="bg-BG" sz="1800" dirty="0" smtClean="0"/>
          </a:p>
          <a:p>
            <a:pPr lvl="0">
              <a:defRPr/>
            </a:pPr>
            <a:r>
              <a:rPr lang="en-US" sz="1800" b="1" dirty="0" smtClean="0"/>
              <a:t>Do the Drop - </a:t>
            </a:r>
            <a:r>
              <a:rPr lang="en-US" sz="1800" b="1" dirty="0" err="1" smtClean="0"/>
              <a:t>ondrop</a:t>
            </a:r>
            <a:endParaRPr lang="en-US" sz="1800" b="1" dirty="0" smtClean="0"/>
          </a:p>
          <a:p>
            <a:pPr lvl="0">
              <a:defRPr/>
            </a:pPr>
            <a:r>
              <a:rPr lang="bg-BG" sz="1800" dirty="0" smtClean="0"/>
              <a:t>При пускане на данните се случва събитието </a:t>
            </a:r>
            <a:r>
              <a:rPr lang="en-US" sz="1800" dirty="0" smtClean="0"/>
              <a:t>drop </a:t>
            </a:r>
          </a:p>
          <a:p>
            <a:pPr lvl="0">
              <a:defRPr/>
            </a:pPr>
            <a:r>
              <a:rPr lang="bg-BG" sz="1800" dirty="0" smtClean="0"/>
              <a:t>Атрибутът </a:t>
            </a:r>
            <a:r>
              <a:rPr lang="en-US" sz="1800" dirty="0" err="1" smtClean="0"/>
              <a:t>ondrop</a:t>
            </a:r>
            <a:r>
              <a:rPr lang="en-US" sz="1800" dirty="0" smtClean="0"/>
              <a:t> </a:t>
            </a:r>
            <a:r>
              <a:rPr lang="bg-BG" sz="1800" dirty="0" smtClean="0"/>
              <a:t>извиква функцията </a:t>
            </a:r>
            <a:r>
              <a:rPr lang="en-US" sz="1800" dirty="0" smtClean="0"/>
              <a:t>drop(event)</a:t>
            </a:r>
          </a:p>
          <a:p>
            <a:pPr lvl="0">
              <a:defRPr/>
            </a:pPr>
            <a:r>
              <a:rPr lang="bg-BG" sz="1800" dirty="0" smtClean="0"/>
              <a:t>Извиква се </a:t>
            </a:r>
            <a:r>
              <a:rPr lang="en-US" sz="1800" dirty="0" err="1" smtClean="0"/>
              <a:t>preventDefault</a:t>
            </a:r>
            <a:r>
              <a:rPr lang="en-US" sz="1800" dirty="0" smtClean="0"/>
              <a:t>() </a:t>
            </a:r>
            <a:r>
              <a:rPr lang="bg-BG" sz="1800" dirty="0" smtClean="0"/>
              <a:t>за да се избегне действието по подразбиране</a:t>
            </a:r>
          </a:p>
          <a:p>
            <a:pPr lvl="0">
              <a:defRPr/>
            </a:pPr>
            <a:r>
              <a:rPr lang="bg-BG" sz="1800" dirty="0" smtClean="0"/>
              <a:t>Взима се влачената стойност чрез метода </a:t>
            </a:r>
            <a:r>
              <a:rPr lang="en-US" sz="1800" dirty="0" err="1" smtClean="0"/>
              <a:t>dataTransfer.getData</a:t>
            </a:r>
            <a:r>
              <a:rPr lang="en-US" sz="1800" dirty="0" smtClean="0"/>
              <a:t>("Text")</a:t>
            </a:r>
            <a:r>
              <a:rPr lang="bg-BG" sz="1800" dirty="0" smtClean="0"/>
              <a:t>, който връща всяка данна, която е определена с този тип </a:t>
            </a:r>
          </a:p>
          <a:p>
            <a:pPr lvl="0">
              <a:defRPr/>
            </a:pPr>
            <a:r>
              <a:rPr lang="bg-BG" sz="1800" dirty="0" smtClean="0"/>
              <a:t>Влачената </a:t>
            </a:r>
            <a:r>
              <a:rPr lang="en-US" sz="1800" dirty="0" smtClean="0"/>
              <a:t>data </a:t>
            </a:r>
            <a:r>
              <a:rPr lang="bg-BG" sz="1800" dirty="0" smtClean="0"/>
              <a:t>е с </a:t>
            </a:r>
            <a:r>
              <a:rPr lang="en-US" sz="1800" dirty="0" smtClean="0"/>
              <a:t>id </a:t>
            </a:r>
            <a:r>
              <a:rPr lang="bg-BG" sz="1800" dirty="0" smtClean="0"/>
              <a:t>на влачения елемент </a:t>
            </a:r>
            <a:r>
              <a:rPr lang="en-US" sz="1800" dirty="0" smtClean="0"/>
              <a:t>("drag1")</a:t>
            </a:r>
          </a:p>
          <a:p>
            <a:pPr lvl="0">
              <a:defRPr/>
            </a:pPr>
            <a:r>
              <a:rPr lang="bg-BG" sz="1800" dirty="0" smtClean="0"/>
              <a:t>Добавя влачения елемент в елемента за пускане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463243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Drag and Drop</a:t>
            </a:r>
            <a:r>
              <a:rPr lang="bg-BG" b="1" dirty="0" smtClean="0"/>
              <a:t> – 2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76672"/>
            <a:ext cx="4320480" cy="63813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bg-BG" sz="1800" dirty="0" smtClean="0"/>
              <a:t>Преместване на изображение между два правоъгълника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&lt;!DOCTYPE HTML&gt;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&lt;html&gt;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&lt;head&gt;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&lt;style type="text/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#div1, #div2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float:left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; width:100px; height:35px; margin:10px;padding:10px;border:1px solid #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aaaaaa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;}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&lt;/style&gt;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allowDrop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ev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ev.preventDefault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function drag(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ev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ev.dataTransfer.setData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Text",ev.target.id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23520" y="620688"/>
            <a:ext cx="4320480" cy="6381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drop(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ev.preventDefault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data=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ev.dataTransfer.getData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("Text");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ev.target.appendChild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document.getElementById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(data));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&lt;/script&gt;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&lt;/head&gt;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&lt;body&gt;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&lt;div id="div1"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ondrop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="drop(event)"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ondragover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allowDrop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(event)"&gt;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&lt;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img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="img_w3slogo.gif"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draggable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="true"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ondragstart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="drag(event)" id="drag1" width="88" height="31"&gt;&lt;/div&gt;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&lt;div id="div2"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ondrop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="drop(event)"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ondragover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allowDrop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(event)"&gt;&lt;/div&gt;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&lt;/body&gt;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&lt;/html&gt;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351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bg-BG" dirty="0" smtClean="0"/>
              <a:t>Геолокация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Autofit/>
          </a:bodyPr>
          <a:lstStyle/>
          <a:p>
            <a:r>
              <a:rPr lang="bg-BG" sz="1800" dirty="0" smtClean="0"/>
              <a:t>За локализиране на позицията на потребителя</a:t>
            </a:r>
          </a:p>
          <a:p>
            <a:r>
              <a:rPr lang="bg-BG" sz="1800" dirty="0" smtClean="0"/>
              <a:t>Позицията се намира, ако</a:t>
            </a:r>
            <a:r>
              <a:rPr lang="en-US" sz="1800" dirty="0" smtClean="0"/>
              <a:t> </a:t>
            </a:r>
            <a:r>
              <a:rPr lang="bg-BG" sz="1800" dirty="0" smtClean="0"/>
              <a:t>потребителят позволи</a:t>
            </a:r>
          </a:p>
          <a:p>
            <a:r>
              <a:rPr lang="en-US" sz="1800" b="1" dirty="0" smtClean="0"/>
              <a:t>Browser Support</a:t>
            </a:r>
            <a:r>
              <a:rPr lang="bg-BG" sz="1800" b="1" dirty="0" smtClean="0"/>
              <a:t> - </a:t>
            </a:r>
            <a:r>
              <a:rPr lang="en-US" sz="1800" dirty="0" smtClean="0"/>
              <a:t>Internet Explorer 9+, Firefox, Chrome, Safari and Opera </a:t>
            </a:r>
          </a:p>
          <a:p>
            <a:r>
              <a:rPr lang="bg-BG" sz="1800" dirty="0" smtClean="0"/>
              <a:t>Геолокацията е по-точна при устройства с </a:t>
            </a:r>
            <a:r>
              <a:rPr lang="en-US" sz="1800" dirty="0" smtClean="0"/>
              <a:t>GPS</a:t>
            </a:r>
            <a:r>
              <a:rPr lang="bg-BG" sz="1800" dirty="0" smtClean="0"/>
              <a:t> (като </a:t>
            </a:r>
            <a:r>
              <a:rPr lang="en-US" sz="1800" dirty="0" err="1" smtClean="0"/>
              <a:t>iPhone</a:t>
            </a:r>
            <a:r>
              <a:rPr lang="bg-BG" sz="1800" dirty="0" smtClean="0"/>
              <a:t>)</a:t>
            </a:r>
            <a:endParaRPr lang="en-US" sz="1800" dirty="0" smtClean="0"/>
          </a:p>
          <a:p>
            <a:r>
              <a:rPr lang="en-US" sz="1800" dirty="0" err="1" smtClean="0">
                <a:solidFill>
                  <a:srgbClr val="C00000"/>
                </a:solidFill>
              </a:rPr>
              <a:t>getCurrentPosition</a:t>
            </a:r>
            <a:r>
              <a:rPr lang="en-US" sz="1800" dirty="0" smtClean="0">
                <a:solidFill>
                  <a:srgbClr val="C00000"/>
                </a:solidFill>
              </a:rPr>
              <a:t>() </a:t>
            </a:r>
            <a:r>
              <a:rPr lang="bg-BG" sz="1800" dirty="0" smtClean="0"/>
              <a:t>– метод за позиция на потребител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x=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("demo");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getLocation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if (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navigator.geolocation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1600" dirty="0" smtClean="0"/>
              <a:t>– проверка дали се поддържа геолокацията от браузъра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   {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  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navigator.geolocation.getCurrentPosition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showPosition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1600" dirty="0" smtClean="0"/>
              <a:t>връща координатите на функцията-параметър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   }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else{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x.innerHTML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Geolocation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is not supported by this browser.";}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showPosition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(position)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x.innerHTML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="Latitude: " +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position.coords.latitude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+ 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"&lt;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&gt;Longitude: " +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position.coords.longitude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; 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</a:p>
          <a:p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08147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Геолокация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Handling Errors and Rejections</a:t>
            </a:r>
          </a:p>
          <a:p>
            <a:r>
              <a:rPr lang="bg-BG" sz="1800" dirty="0" smtClean="0"/>
              <a:t>Чрез втория параметър ще прихващаме грешките</a:t>
            </a:r>
          </a:p>
          <a:p>
            <a:pPr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navigator.geolocation.getCurrentPosition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showPosition,showError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  <a:endParaRPr lang="bg-BG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...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showError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(error)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switch(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error.code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) 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   {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   case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error.PERMISSION_DENIED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    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x.innerHTML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="User denied the request for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Geolocation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."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     break;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   case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error.POSITION_UNAVAILABLE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    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x.innerHTML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="Location information is unavailable."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     break;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   case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error.TIMEOUT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    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x.innerHTML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="The request to get user location timed out."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     break;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   case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error.UNKNOWN_ERROR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    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x.innerHTML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="An unknown error occurred."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     break;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   }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13190217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Геолокация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964488" cy="602128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bg-BG" sz="1800" b="1" dirty="0" smtClean="0"/>
              <a:t>Грешки</a:t>
            </a:r>
            <a:r>
              <a:rPr lang="en-US" sz="1800" dirty="0" smtClean="0"/>
              <a:t>:</a:t>
            </a:r>
          </a:p>
          <a:p>
            <a:r>
              <a:rPr lang="en-US" sz="1800" dirty="0" smtClean="0"/>
              <a:t>Permission denied – </a:t>
            </a:r>
            <a:r>
              <a:rPr lang="bg-BG" sz="1800" dirty="0" smtClean="0"/>
              <a:t>потребителя не разрешава </a:t>
            </a:r>
            <a:r>
              <a:rPr lang="en-US" sz="1800" dirty="0" err="1" smtClean="0"/>
              <a:t>Geolocation</a:t>
            </a:r>
            <a:endParaRPr lang="en-US" sz="1800" dirty="0" smtClean="0"/>
          </a:p>
          <a:p>
            <a:r>
              <a:rPr lang="en-US" sz="1800" dirty="0" smtClean="0"/>
              <a:t>Position unavailable – </a:t>
            </a:r>
            <a:r>
              <a:rPr lang="bg-BG" sz="1800" dirty="0" smtClean="0"/>
              <a:t>не е възможно да се вземе текущата локация</a:t>
            </a:r>
          </a:p>
          <a:p>
            <a:r>
              <a:rPr lang="en-US" sz="1800" dirty="0" smtClean="0"/>
              <a:t>Timeout – </a:t>
            </a:r>
            <a:r>
              <a:rPr lang="bg-BG" sz="1800" dirty="0" smtClean="0"/>
              <a:t>времете за операцията е приключило</a:t>
            </a:r>
          </a:p>
          <a:p>
            <a:r>
              <a:rPr lang="bg-BG" sz="1800" b="1" dirty="0" smtClean="0"/>
              <a:t>Показване на резултатите на карта </a:t>
            </a:r>
            <a:r>
              <a:rPr lang="bg-BG" sz="1800" dirty="0" smtClean="0"/>
              <a:t>(напр. на</a:t>
            </a:r>
            <a:r>
              <a:rPr lang="en-US" sz="1800" dirty="0" smtClean="0"/>
              <a:t> Google Maps</a:t>
            </a:r>
            <a:r>
              <a:rPr lang="bg-BG" sz="1800" dirty="0" smtClean="0"/>
              <a:t> чрез статично изображение</a:t>
            </a:r>
            <a:r>
              <a:rPr lang="bg-BG" sz="1800" b="1" dirty="0" smtClean="0"/>
              <a:t>)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showPosition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(position)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latlon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position.coords.latitude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+","+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position.coords.longitude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img_url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="http://maps.googleapis.com/maps/api/staticmap?center="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+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latlon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+"&amp;zoom=14&amp;size=400x300&amp;sensor=false";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mapholder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").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img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='"+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img_url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+"'&gt;";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sz="1800" dirty="0" smtClean="0"/>
          </a:p>
          <a:p>
            <a:pPr>
              <a:buNone/>
            </a:pPr>
            <a:r>
              <a:rPr lang="bg-BG" sz="1800" b="1" dirty="0" smtClean="0"/>
              <a:t>Информация зависеща от разположението:</a:t>
            </a:r>
            <a:endParaRPr lang="en-US" sz="1800" b="1" dirty="0" smtClean="0"/>
          </a:p>
          <a:p>
            <a:r>
              <a:rPr lang="bg-BG" sz="1800" dirty="0" smtClean="0"/>
              <a:t>Съвременна локална информация</a:t>
            </a:r>
            <a:endParaRPr lang="en-US" sz="1800" dirty="0" smtClean="0"/>
          </a:p>
          <a:p>
            <a:r>
              <a:rPr lang="bg-BG" sz="1800" dirty="0" smtClean="0"/>
              <a:t>Показване на точките от интерес близо до потребителя </a:t>
            </a:r>
          </a:p>
          <a:p>
            <a:r>
              <a:rPr lang="bg-BG" sz="1800" dirty="0" smtClean="0"/>
              <a:t>Навигация </a:t>
            </a:r>
            <a:r>
              <a:rPr lang="en-US" sz="1800" dirty="0" smtClean="0"/>
              <a:t>(GPS)</a:t>
            </a:r>
          </a:p>
        </p:txBody>
      </p:sp>
    </p:spTree>
    <p:extLst>
      <p:ext uri="{BB962C8B-B14F-4D97-AF65-F5344CB8AC3E}">
        <p14:creationId xmlns:p14="http://schemas.microsoft.com/office/powerpoint/2010/main" val="16931037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5224" y="0"/>
            <a:ext cx="3898776" cy="504056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Геолокация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bg-BG" sz="1700" b="1" dirty="0" smtClean="0"/>
              <a:t>Метод </a:t>
            </a:r>
            <a:r>
              <a:rPr lang="en-US" sz="1700" b="1" dirty="0" err="1" smtClean="0"/>
              <a:t>getCurrentPosition</a:t>
            </a:r>
            <a:r>
              <a:rPr lang="en-US" sz="1700" b="1" dirty="0" smtClean="0"/>
              <a:t>()</a:t>
            </a:r>
          </a:p>
          <a:p>
            <a:r>
              <a:rPr lang="bg-BG" sz="1700" dirty="0" smtClean="0"/>
              <a:t>Връща обект със свойствата – 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coords.latitude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1700" dirty="0" smtClean="0"/>
              <a:t>(г. шир. като десетично число), 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coords.longitude</a:t>
            </a:r>
            <a:r>
              <a:rPr lang="en-US" sz="1700" dirty="0" smtClean="0"/>
              <a:t> </a:t>
            </a:r>
            <a:r>
              <a:rPr lang="bg-BG" sz="1700" dirty="0" smtClean="0"/>
              <a:t>(г. дъл. като десетично число) и 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coords.accuracy</a:t>
            </a:r>
            <a:r>
              <a:rPr lang="bg-BG" sz="1700" dirty="0" smtClean="0"/>
              <a:t> (точност на позицията) и ако ги има свойствата: 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coords.altitude</a:t>
            </a:r>
            <a:r>
              <a:rPr lang="en-US" sz="1700" dirty="0" smtClean="0"/>
              <a:t> </a:t>
            </a:r>
            <a:r>
              <a:rPr lang="bg-BG" sz="1700" dirty="0" smtClean="0"/>
              <a:t>(надморска височина в метри), 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coords.altitudeAccuracy</a:t>
            </a:r>
            <a:r>
              <a:rPr lang="en-US" sz="1700" dirty="0" smtClean="0"/>
              <a:t> </a:t>
            </a:r>
            <a:r>
              <a:rPr lang="bg-BG" sz="1700" dirty="0" smtClean="0"/>
              <a:t>(точност на надморската височина), 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coords.heading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1700" dirty="0" smtClean="0"/>
              <a:t>(посока в градуси спрямо Северния полюс), </a:t>
            </a:r>
            <a:r>
              <a:rPr lang="en-US" sz="1700" dirty="0" err="1" smtClean="0">
                <a:solidFill>
                  <a:schemeClr val="tx2">
                    <a:lumMod val="75000"/>
                  </a:schemeClr>
                </a:solidFill>
              </a:rPr>
              <a:t>coords.speed</a:t>
            </a:r>
            <a:r>
              <a:rPr lang="en-US" sz="1700" dirty="0" smtClean="0"/>
              <a:t> </a:t>
            </a:r>
            <a:r>
              <a:rPr lang="bg-BG" sz="1700" dirty="0" smtClean="0"/>
              <a:t>(скорост в метри в секунда) и 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</a:rPr>
              <a:t>timestamp </a:t>
            </a:r>
            <a:r>
              <a:rPr lang="bg-BG" sz="1700" dirty="0" smtClean="0"/>
              <a:t>(дата/време на отговор)</a:t>
            </a:r>
            <a:r>
              <a:rPr lang="en-US" sz="1700" dirty="0" smtClean="0"/>
              <a:t> </a:t>
            </a:r>
            <a:endParaRPr lang="bg-BG" sz="1700" dirty="0" smtClean="0"/>
          </a:p>
          <a:p>
            <a:r>
              <a:rPr lang="bg-BG" sz="1700" dirty="0" smtClean="0"/>
              <a:t>Метод </a:t>
            </a:r>
            <a:r>
              <a:rPr lang="en-US" sz="1700" dirty="0" err="1" smtClean="0">
                <a:solidFill>
                  <a:srgbClr val="C00000"/>
                </a:solidFill>
              </a:rPr>
              <a:t>watchPosition</a:t>
            </a:r>
            <a:r>
              <a:rPr lang="en-US" sz="1700" dirty="0" smtClean="0">
                <a:solidFill>
                  <a:srgbClr val="C00000"/>
                </a:solidFill>
              </a:rPr>
              <a:t>() </a:t>
            </a:r>
            <a:r>
              <a:rPr lang="en-US" sz="1700" dirty="0" smtClean="0"/>
              <a:t>– </a:t>
            </a:r>
            <a:r>
              <a:rPr lang="bg-BG" sz="1700" dirty="0" smtClean="0"/>
              <a:t>връща текущата позиция на потребителя и продължава да връща позицията, докото потребителя се премества </a:t>
            </a:r>
            <a:r>
              <a:rPr lang="en-US" sz="1700" dirty="0" smtClean="0"/>
              <a:t>(</a:t>
            </a:r>
            <a:r>
              <a:rPr lang="bg-BG" sz="1700" dirty="0" smtClean="0"/>
              <a:t>като</a:t>
            </a:r>
            <a:r>
              <a:rPr lang="en-US" sz="1700" dirty="0" smtClean="0"/>
              <a:t> GPS </a:t>
            </a:r>
            <a:r>
              <a:rPr lang="bg-BG" sz="1700" dirty="0" smtClean="0"/>
              <a:t>в кола</a:t>
            </a:r>
            <a:r>
              <a:rPr lang="en-US" sz="1700" dirty="0" smtClean="0"/>
              <a:t>)</a:t>
            </a:r>
          </a:p>
          <a:p>
            <a:r>
              <a:rPr lang="bg-BG" sz="1700" dirty="0" smtClean="0"/>
              <a:t>Метод </a:t>
            </a:r>
            <a:r>
              <a:rPr lang="en-US" sz="1700" dirty="0" err="1" smtClean="0">
                <a:solidFill>
                  <a:srgbClr val="C00000"/>
                </a:solidFill>
              </a:rPr>
              <a:t>clearWatch</a:t>
            </a:r>
            <a:r>
              <a:rPr lang="en-US" sz="1700" dirty="0" smtClean="0">
                <a:solidFill>
                  <a:srgbClr val="C00000"/>
                </a:solidFill>
              </a:rPr>
              <a:t>() </a:t>
            </a:r>
            <a:r>
              <a:rPr lang="en-US" sz="1700" dirty="0" smtClean="0"/>
              <a:t>– </a:t>
            </a:r>
            <a:r>
              <a:rPr lang="bg-BG" sz="1700" dirty="0" smtClean="0"/>
              <a:t>спира метода </a:t>
            </a:r>
            <a:r>
              <a:rPr lang="en-US" sz="1700" dirty="0" err="1" smtClean="0"/>
              <a:t>watchPosition</a:t>
            </a:r>
            <a:r>
              <a:rPr lang="en-US" sz="1700" dirty="0" smtClean="0"/>
              <a:t>()</a:t>
            </a:r>
          </a:p>
          <a:p>
            <a:r>
              <a:rPr lang="bg-BG" sz="1700" dirty="0" smtClean="0"/>
              <a:t>За тестване е необходимо </a:t>
            </a:r>
            <a:r>
              <a:rPr lang="en-US" sz="1700" dirty="0" smtClean="0"/>
              <a:t>GPS </a:t>
            </a:r>
            <a:r>
              <a:rPr lang="bg-BG" sz="1700" dirty="0" smtClean="0"/>
              <a:t>устройство</a:t>
            </a:r>
            <a:r>
              <a:rPr lang="en-US" sz="1700" dirty="0" smtClean="0"/>
              <a:t> (</a:t>
            </a:r>
            <a:r>
              <a:rPr lang="bg-BG" sz="1700" dirty="0" smtClean="0"/>
              <a:t>като</a:t>
            </a:r>
            <a:r>
              <a:rPr lang="en-US" sz="1700" dirty="0" smtClean="0"/>
              <a:t> </a:t>
            </a:r>
            <a:r>
              <a:rPr lang="en-US" sz="1700" dirty="0" err="1" smtClean="0"/>
              <a:t>iPhone</a:t>
            </a:r>
            <a:r>
              <a:rPr lang="en-US" sz="1700" dirty="0" smtClean="0"/>
              <a:t>): </a:t>
            </a:r>
          </a:p>
          <a:p>
            <a:pPr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x=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("demo");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getLocation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if (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navigator.geolocation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   {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  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navigator.geolocation.watchPosition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showPosition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   }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else{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x.innerHTML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Geolocation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is not supported by this browser.";}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showPosition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(position)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x.innerHTML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="Latitude: " +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position.coords.latitude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+ 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"&lt;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&gt;Longitude: " +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position.coords.longitude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; 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869062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634082"/>
          </a:xfrm>
        </p:spPr>
        <p:txBody>
          <a:bodyPr>
            <a:normAutofit fontScale="90000"/>
          </a:bodyPr>
          <a:lstStyle/>
          <a:p>
            <a:r>
              <a:rPr lang="bg-BG" sz="3100" dirty="0" smtClean="0"/>
              <a:t>Показване на интерактивна карта с маркер, мащабиране и възможности за влачене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8680"/>
            <a:ext cx="4644008" cy="6309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&lt;!DOCTYPE html&gt;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&lt;html&gt;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&lt;body&gt;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&lt;p id="demo"&gt;Click the button to get your position:&lt;/p&gt;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&lt;button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getLocation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()"&gt;Try It&lt;/button&gt;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&lt;div id="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mapholder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"&gt;&lt;/div&gt;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&lt;script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="http://maps.google.com/maps/api/js?sensor=false"&gt;&lt;/script&gt;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</a:p>
          <a:p>
            <a:pPr>
              <a:buNone/>
            </a:pP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x=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("demo");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getLocation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 {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 if (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navigator.geolocation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   {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navigator.geolocation.getCurrentPosition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showPosition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showError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 else{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x.innerHTML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Geolocation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is not supported by this browser.";}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 }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showPosition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(position)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 {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 lat=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position.coords.latitude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lon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position.coords.longitude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latlon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=new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google.maps.LatLng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(lat,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lon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mapholder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('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mapholder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')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mapholder.style.height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='250px';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mapholder.style.width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='500px';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myOptions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={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 center:latlon,zoom:14,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mapTypeId:google.maps.MapTypeId.ROADMAP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mapTypeControl:false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navigationControlOptions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:{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</a:rPr>
              <a:t>style:google.maps.NavigationControlStyle.SMALL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</a:rPr>
              <a:t>  };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836712"/>
            <a:ext cx="4427984" cy="6165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map=new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google.maps.Map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document.getElementById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mapholder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"),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myOptions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marker=new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google.maps.Marker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({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position:latlon,map:map,title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:"You are here!"});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showError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(error)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switch(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error.code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case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error.PERMISSION_DENIED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x.innerHTML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="User denied the request for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Geolocation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."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break;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case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error.POSITION_UNAVAILABLE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x.innerHTML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="Location information is unavailable."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break;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case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error.TIMEOUT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x.innerHTML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="The request to get user location timed out."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break;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case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error.UNKNOWN_ERROR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x.innerHTML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="An unknown error occurred."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break;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&lt;/script&gt;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&lt;/body&gt;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&lt;/html&gt;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23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Нови семантични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rmAutofit fontScale="25000" lnSpcReduction="20000"/>
          </a:bodyPr>
          <a:lstStyle/>
          <a:p>
            <a:r>
              <a:rPr lang="bg-BG" sz="7200" dirty="0" smtClean="0"/>
              <a:t>Елементи с значение за браузъра и за разработчика</a:t>
            </a:r>
            <a:endParaRPr lang="en-US" sz="7200" b="1" dirty="0" smtClean="0"/>
          </a:p>
          <a:p>
            <a:r>
              <a:rPr lang="bg-BG" sz="7200" dirty="0" smtClean="0"/>
              <a:t>Не семантични елементи</a:t>
            </a:r>
            <a:r>
              <a:rPr lang="en-US" sz="7200" dirty="0" smtClean="0"/>
              <a:t>: &lt;div&gt; </a:t>
            </a:r>
            <a:r>
              <a:rPr lang="bg-BG" sz="7200" dirty="0" smtClean="0"/>
              <a:t>и </a:t>
            </a:r>
            <a:r>
              <a:rPr lang="en-US" sz="7200" dirty="0" smtClean="0"/>
              <a:t>&lt;span&gt; - </a:t>
            </a:r>
            <a:r>
              <a:rPr lang="bg-BG" sz="7200" dirty="0" smtClean="0"/>
              <a:t>не дават информация за тяхното съдържание </a:t>
            </a:r>
            <a:endParaRPr lang="en-US" sz="7200" dirty="0" smtClean="0"/>
          </a:p>
          <a:p>
            <a:r>
              <a:rPr lang="bg-BG" sz="7200" dirty="0" smtClean="0"/>
              <a:t>Семантични елементи</a:t>
            </a:r>
            <a:r>
              <a:rPr lang="en-US" sz="7200" dirty="0" smtClean="0"/>
              <a:t>: &lt;form&gt;, &lt;table&gt;</a:t>
            </a:r>
            <a:r>
              <a:rPr lang="bg-BG" sz="7200" dirty="0" smtClean="0"/>
              <a:t> и </a:t>
            </a:r>
            <a:r>
              <a:rPr lang="en-US" sz="7200" dirty="0" smtClean="0"/>
              <a:t>&lt;</a:t>
            </a:r>
            <a:r>
              <a:rPr lang="en-US" sz="7200" dirty="0" err="1" smtClean="0"/>
              <a:t>img</a:t>
            </a:r>
            <a:r>
              <a:rPr lang="en-US" sz="7200" dirty="0" smtClean="0"/>
              <a:t>&gt; - Clearly defines its content.</a:t>
            </a:r>
          </a:p>
          <a:p>
            <a:r>
              <a:rPr lang="en-US" sz="7200" b="1" dirty="0" smtClean="0"/>
              <a:t>Browser Support</a:t>
            </a:r>
            <a:r>
              <a:rPr lang="bg-BG" sz="7200" b="1" dirty="0" smtClean="0"/>
              <a:t> - </a:t>
            </a:r>
            <a:r>
              <a:rPr lang="en-US" sz="7200" dirty="0" smtClean="0"/>
              <a:t>Internet Explorer 9+, Firefox, Chrome, Safari and Opera</a:t>
            </a:r>
          </a:p>
          <a:p>
            <a:r>
              <a:rPr lang="bg-BG" sz="7200" dirty="0" smtClean="0"/>
              <a:t>За индикация на навигационни връзки, </a:t>
            </a:r>
            <a:r>
              <a:rPr lang="en-US" sz="7200" dirty="0" smtClean="0"/>
              <a:t>header</a:t>
            </a:r>
            <a:r>
              <a:rPr lang="bg-BG" sz="7200" dirty="0" smtClean="0"/>
              <a:t> и </a:t>
            </a:r>
            <a:r>
              <a:rPr lang="en-US" sz="7200" dirty="0" smtClean="0"/>
              <a:t>footer: &lt;div id="</a:t>
            </a:r>
            <a:r>
              <a:rPr lang="en-US" sz="7200" dirty="0" err="1" smtClean="0"/>
              <a:t>nav</a:t>
            </a:r>
            <a:r>
              <a:rPr lang="en-US" sz="7200" dirty="0" smtClean="0"/>
              <a:t>"&gt;, &lt;div class="header"&gt;, &lt;div id="footer"&gt;</a:t>
            </a:r>
          </a:p>
          <a:p>
            <a:r>
              <a:rPr lang="bg-BG" sz="7200" dirty="0" smtClean="0"/>
              <a:t>Нови елементи за индикиране на различни части на страницата</a:t>
            </a:r>
            <a:r>
              <a:rPr lang="en-US" sz="7200" dirty="0" smtClean="0"/>
              <a:t>:</a:t>
            </a:r>
          </a:p>
          <a:p>
            <a:pPr lvl="1"/>
            <a:r>
              <a:rPr lang="en-US" sz="6800" dirty="0" smtClean="0"/>
              <a:t>&lt;header&gt;</a:t>
            </a:r>
          </a:p>
          <a:p>
            <a:pPr lvl="1"/>
            <a:r>
              <a:rPr lang="en-US" sz="6800" dirty="0" smtClean="0"/>
              <a:t>&lt;</a:t>
            </a:r>
            <a:r>
              <a:rPr lang="en-US" sz="6800" dirty="0" err="1" smtClean="0"/>
              <a:t>nav</a:t>
            </a:r>
            <a:r>
              <a:rPr lang="en-US" sz="6800" dirty="0" smtClean="0"/>
              <a:t>&gt;</a:t>
            </a:r>
          </a:p>
          <a:p>
            <a:pPr lvl="1"/>
            <a:r>
              <a:rPr lang="en-US" sz="6800" dirty="0" smtClean="0"/>
              <a:t>&lt;section&gt;</a:t>
            </a:r>
          </a:p>
          <a:p>
            <a:pPr lvl="1"/>
            <a:r>
              <a:rPr lang="en-US" sz="6800" dirty="0" smtClean="0"/>
              <a:t>&lt;article&gt;</a:t>
            </a:r>
          </a:p>
          <a:p>
            <a:pPr lvl="1"/>
            <a:r>
              <a:rPr lang="en-US" sz="6800" dirty="0" smtClean="0"/>
              <a:t>&lt;aside&gt;</a:t>
            </a:r>
          </a:p>
          <a:p>
            <a:pPr lvl="1"/>
            <a:r>
              <a:rPr lang="en-US" sz="6800" dirty="0" smtClean="0"/>
              <a:t>&lt;</a:t>
            </a:r>
            <a:r>
              <a:rPr lang="en-US" sz="6800" dirty="0" err="1" smtClean="0"/>
              <a:t>figcaption</a:t>
            </a:r>
            <a:r>
              <a:rPr lang="en-US" sz="6800" dirty="0" smtClean="0"/>
              <a:t>&gt;</a:t>
            </a:r>
          </a:p>
          <a:p>
            <a:pPr lvl="1"/>
            <a:r>
              <a:rPr lang="en-US" sz="6800" dirty="0" smtClean="0"/>
              <a:t>&lt;figure&gt;</a:t>
            </a:r>
          </a:p>
          <a:p>
            <a:pPr lvl="1"/>
            <a:r>
              <a:rPr lang="en-US" sz="6800" dirty="0" smtClean="0"/>
              <a:t>&lt;footer&gt;</a:t>
            </a:r>
          </a:p>
          <a:p>
            <a:r>
              <a:rPr lang="en-US" sz="7200" b="1" dirty="0" smtClean="0"/>
              <a:t>&lt;section&gt;</a:t>
            </a:r>
          </a:p>
          <a:p>
            <a:r>
              <a:rPr lang="bg-BG" sz="7200" dirty="0" smtClean="0"/>
              <a:t>Дефинира секция в документа</a:t>
            </a:r>
          </a:p>
          <a:p>
            <a:r>
              <a:rPr lang="en-US" sz="7200" dirty="0" smtClean="0"/>
              <a:t>The &lt;section&gt; </a:t>
            </a:r>
            <a:r>
              <a:rPr lang="bg-BG" sz="7200" dirty="0" smtClean="0"/>
              <a:t>(</a:t>
            </a:r>
            <a:r>
              <a:rPr lang="en-US" sz="7200" dirty="0" smtClean="0"/>
              <a:t>"A section is a thematic grouping of content, typically with a heading.“</a:t>
            </a:r>
            <a:r>
              <a:rPr lang="bg-BG" sz="7200" dirty="0" smtClean="0"/>
              <a:t>)</a:t>
            </a:r>
            <a:endParaRPr lang="en-US" sz="7200" dirty="0" smtClean="0"/>
          </a:p>
          <a:p>
            <a:pPr>
              <a:buNone/>
            </a:pP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&lt;section&gt;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&lt;h1&gt;The university of Plovdiv&lt;/h1&gt;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&lt;p&gt;The university of Plovdiv is....&lt;/p&gt;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&lt;/section&gt;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50160" t="37090" r="29622" b="24795"/>
          <a:stretch>
            <a:fillRect/>
          </a:stretch>
        </p:blipFill>
        <p:spPr bwMode="auto">
          <a:xfrm>
            <a:off x="6804248" y="2576324"/>
            <a:ext cx="1898124" cy="2580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64704"/>
          </a:xfrm>
        </p:spPr>
        <p:txBody>
          <a:bodyPr/>
          <a:lstStyle/>
          <a:p>
            <a:r>
              <a:rPr lang="en-US" dirty="0" smtClean="0"/>
              <a:t>Web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 smtClean="0"/>
              <a:t>HTML5</a:t>
            </a:r>
            <a:r>
              <a:rPr lang="bg-BG" sz="7200" dirty="0" smtClean="0"/>
              <a:t> </a:t>
            </a:r>
            <a:r>
              <a:rPr lang="en-US" sz="7200" dirty="0" smtClean="0"/>
              <a:t>web storage</a:t>
            </a:r>
            <a:r>
              <a:rPr lang="bg-BG" sz="7200" dirty="0" smtClean="0"/>
              <a:t> е по-добро локално съхраняване на информация в браузъра на потребителя, отколкото </a:t>
            </a:r>
            <a:r>
              <a:rPr lang="en-US" sz="7200" dirty="0" smtClean="0"/>
              <a:t>cookies</a:t>
            </a:r>
          </a:p>
          <a:p>
            <a:r>
              <a:rPr lang="en-US" sz="7200" dirty="0" smtClean="0"/>
              <a:t>Web Storage</a:t>
            </a:r>
            <a:r>
              <a:rPr lang="bg-BG" sz="7200" dirty="0" smtClean="0"/>
              <a:t> е по-сигурен и по-бърз </a:t>
            </a:r>
          </a:p>
          <a:p>
            <a:r>
              <a:rPr lang="bg-BG" sz="7200" dirty="0" smtClean="0"/>
              <a:t>Данните не се подават към сървъра при всяка заявка, а се използват само при поискване</a:t>
            </a:r>
          </a:p>
          <a:p>
            <a:r>
              <a:rPr lang="bg-BG" sz="7200" dirty="0" smtClean="0"/>
              <a:t>Може да се съхранява голямо количество от информация без това да влияе на представянето на сайта</a:t>
            </a:r>
          </a:p>
          <a:p>
            <a:r>
              <a:rPr lang="bg-BG" sz="7200" dirty="0" smtClean="0"/>
              <a:t>Данните се съхраняват в двойка ключ/стойност, като уеб страницата може да направи достъп само до данни, които е запазила сама</a:t>
            </a:r>
          </a:p>
          <a:p>
            <a:r>
              <a:rPr lang="en-US" sz="7200" b="1" dirty="0" smtClean="0"/>
              <a:t>Browser Support</a:t>
            </a:r>
            <a:r>
              <a:rPr lang="bg-BG" sz="7200" b="1" dirty="0" smtClean="0"/>
              <a:t> - </a:t>
            </a:r>
            <a:r>
              <a:rPr lang="en-US" sz="7200" dirty="0" smtClean="0"/>
              <a:t>Internet Explorer 8+, Firefox, Opera, Chrome</a:t>
            </a:r>
            <a:r>
              <a:rPr lang="bg-BG" sz="7200" dirty="0" smtClean="0"/>
              <a:t> и </a:t>
            </a:r>
            <a:r>
              <a:rPr lang="en-US" sz="7200" dirty="0" smtClean="0"/>
              <a:t>Safari</a:t>
            </a:r>
          </a:p>
          <a:p>
            <a:r>
              <a:rPr lang="en-US" sz="7200" b="1" dirty="0" err="1" smtClean="0"/>
              <a:t>localStorage</a:t>
            </a:r>
            <a:r>
              <a:rPr lang="en-US" sz="7200" b="1" dirty="0" smtClean="0"/>
              <a:t> </a:t>
            </a:r>
            <a:r>
              <a:rPr lang="bg-BG" sz="7200" b="1" dirty="0" smtClean="0"/>
              <a:t>и е</a:t>
            </a:r>
            <a:r>
              <a:rPr lang="en-US" sz="7200" b="1" dirty="0" err="1" smtClean="0"/>
              <a:t>sessionStorage</a:t>
            </a:r>
            <a:r>
              <a:rPr lang="en-US" sz="7200" b="1" dirty="0" smtClean="0"/>
              <a:t> </a:t>
            </a:r>
          </a:p>
          <a:p>
            <a:r>
              <a:rPr lang="en-US" sz="7200" dirty="0" err="1" smtClean="0"/>
              <a:t>localStorage</a:t>
            </a:r>
            <a:r>
              <a:rPr lang="en-US" sz="7200" dirty="0" smtClean="0"/>
              <a:t> – </a:t>
            </a:r>
            <a:r>
              <a:rPr lang="bg-BG" sz="7200" dirty="0" smtClean="0"/>
              <a:t>запазва данни за постоянно, данните не се изтриват при затваряне на браузъра </a:t>
            </a:r>
          </a:p>
          <a:p>
            <a:r>
              <a:rPr lang="en-US" sz="7200" dirty="0" err="1" smtClean="0"/>
              <a:t>sessionStorage</a:t>
            </a:r>
            <a:r>
              <a:rPr lang="en-US" sz="7200" dirty="0" smtClean="0"/>
              <a:t> – </a:t>
            </a:r>
            <a:r>
              <a:rPr lang="bg-BG" sz="7200" dirty="0" smtClean="0"/>
              <a:t>запазва данни за една сесия</a:t>
            </a:r>
            <a:endParaRPr lang="en-US" sz="7200" dirty="0" smtClean="0"/>
          </a:p>
          <a:p>
            <a:r>
              <a:rPr lang="bg-BG" sz="7200" dirty="0" smtClean="0"/>
              <a:t>За проверка дали браузъра поддържа </a:t>
            </a:r>
            <a:r>
              <a:rPr lang="en-US" sz="7200" dirty="0" smtClean="0"/>
              <a:t>web storage</a:t>
            </a:r>
            <a:r>
              <a:rPr lang="bg-BG" sz="7200" dirty="0" smtClean="0"/>
              <a:t>: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if(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typeof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(Storage)!=="undefined")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// Yes!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localStorage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sessionStorage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support!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// </a:t>
            </a:r>
            <a:r>
              <a:rPr lang="en-US" sz="7200" i="1" dirty="0" smtClean="0">
                <a:solidFill>
                  <a:schemeClr val="tx2">
                    <a:lumMod val="75000"/>
                  </a:schemeClr>
                </a:solidFill>
              </a:rPr>
              <a:t>Some code.....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else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// Sorry! No web storage support..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}</a:t>
            </a:r>
          </a:p>
          <a:p>
            <a:r>
              <a:rPr lang="en-US" sz="7200" dirty="0" smtClean="0"/>
              <a:t/>
            </a:r>
            <a:br>
              <a:rPr lang="en-US" sz="7200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64704"/>
          </a:xfrm>
        </p:spPr>
        <p:txBody>
          <a:bodyPr/>
          <a:lstStyle/>
          <a:p>
            <a:r>
              <a:rPr lang="en-US" dirty="0" smtClean="0"/>
              <a:t>Web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237312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 err="1" smtClean="0"/>
              <a:t>localStorage</a:t>
            </a:r>
            <a:endParaRPr lang="en-US" sz="7200" b="1" dirty="0" smtClean="0"/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&lt;div id="result"&gt;&lt;/div&gt;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if(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typeof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(Storage)!=="undefined")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 {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localStorage.lastname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="Somova";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("result").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="Last name: " +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localStorage.lastname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 }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else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 {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("result").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="Sorry, your browser does not support web storage...";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 }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&lt;/script&gt;</a:t>
            </a:r>
          </a:p>
          <a:p>
            <a:r>
              <a:rPr lang="bg-BG" sz="7200" dirty="0" smtClean="0"/>
              <a:t>Създава </a:t>
            </a:r>
            <a:r>
              <a:rPr lang="en-US" sz="7200" dirty="0" err="1" smtClean="0"/>
              <a:t>localStorage</a:t>
            </a:r>
            <a:r>
              <a:rPr lang="en-US" sz="7200" dirty="0" smtClean="0"/>
              <a:t> </a:t>
            </a:r>
            <a:r>
              <a:rPr lang="bg-BG" sz="7200" dirty="0" smtClean="0"/>
              <a:t>двойка с </a:t>
            </a:r>
            <a:r>
              <a:rPr lang="en-US" sz="7200" dirty="0" smtClean="0"/>
              <a:t>key="</a:t>
            </a:r>
            <a:r>
              <a:rPr lang="en-US" sz="7200" dirty="0" err="1" smtClean="0"/>
              <a:t>lastname</a:t>
            </a:r>
            <a:r>
              <a:rPr lang="en-US" sz="7200" dirty="0" smtClean="0"/>
              <a:t>" </a:t>
            </a:r>
            <a:r>
              <a:rPr lang="bg-BG" sz="7200" dirty="0" smtClean="0"/>
              <a:t>и </a:t>
            </a:r>
            <a:r>
              <a:rPr lang="en-US" sz="7200" dirty="0" smtClean="0"/>
              <a:t>value="Somova“ (</a:t>
            </a:r>
            <a:r>
              <a:rPr lang="bg-BG" sz="7200" dirty="0" smtClean="0"/>
              <a:t>винаги са като низ)</a:t>
            </a:r>
            <a:endParaRPr lang="en-US" sz="7200" dirty="0" smtClean="0"/>
          </a:p>
          <a:p>
            <a:r>
              <a:rPr lang="bg-BG" sz="7200" dirty="0" smtClean="0"/>
              <a:t>Извлича стойността на </a:t>
            </a:r>
            <a:r>
              <a:rPr lang="en-US" sz="7200" dirty="0" smtClean="0"/>
              <a:t>"</a:t>
            </a:r>
            <a:r>
              <a:rPr lang="en-US" sz="7200" dirty="0" err="1" smtClean="0"/>
              <a:t>lastname</a:t>
            </a:r>
            <a:r>
              <a:rPr lang="en-US" sz="7200" dirty="0" smtClean="0"/>
              <a:t>" </a:t>
            </a:r>
            <a:r>
              <a:rPr lang="bg-BG" sz="7200" dirty="0" smtClean="0"/>
              <a:t>и я вмъква в елемент с </a:t>
            </a:r>
            <a:r>
              <a:rPr lang="en-US" sz="7200" dirty="0" smtClean="0"/>
              <a:t>id="result“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632" y="-27384"/>
            <a:ext cx="483488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r>
              <a:rPr lang="bg-BG" sz="1600" dirty="0" smtClean="0"/>
              <a:t>Броене на кликванията върху бутон: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clickCounter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...	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if (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localStorage.clickcount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					</a:t>
            </a:r>
            <a:r>
              <a:rPr lang="bg-BG" sz="1600" dirty="0" smtClean="0"/>
              <a:t>Низа се преобразува към число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localStorage.clickcount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=Number(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localStorage.clickcount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)+1;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else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localStorage.clickcount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=1;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}</a:t>
            </a:r>
            <a:endParaRPr lang="bg-BG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("result").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="You have clicked the button " +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localStorage.clickcount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+ " time(s).";</a:t>
            </a:r>
            <a:endParaRPr lang="bg-BG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000" dirty="0" smtClean="0">
                <a:solidFill>
                  <a:schemeClr val="tx2">
                    <a:lumMod val="75000"/>
                  </a:schemeClr>
                </a:solidFill>
              </a:rPr>
              <a:t>.... 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&lt;p&gt;&lt;button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clickCounter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()" type="button"&gt;Click me!&lt;/button&gt;&lt;/p&gt;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&lt;div id="result"&gt;&lt;/div&gt;</a:t>
            </a:r>
          </a:p>
          <a:p>
            <a:r>
              <a:rPr lang="en-US" sz="1600" b="1" dirty="0" err="1" smtClean="0"/>
              <a:t>sessionStorage</a:t>
            </a:r>
            <a:r>
              <a:rPr lang="bg-BG" sz="1600" b="1" dirty="0" smtClean="0"/>
              <a:t> - </a:t>
            </a:r>
            <a:r>
              <a:rPr lang="bg-BG" sz="1600" dirty="0" smtClean="0"/>
              <a:t>брой кликванията на бутона в текущата сесия</a:t>
            </a:r>
          </a:p>
          <a:p>
            <a:pPr>
              <a:buNone/>
            </a:pPr>
            <a:r>
              <a:rPr lang="bg-BG" sz="1600" dirty="0" smtClean="0"/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if (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sessionStorage.clickcount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sessionStorage.clickcount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=Number(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sessionStorage.clickcount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)+1;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else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sessionStorage.clickcount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=1;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("result").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="You have clicked the button " +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sessionStorage.clickcount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+ " time(s) in this session.";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Application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rmAutofit fontScale="25000" lnSpcReduction="20000"/>
          </a:bodyPr>
          <a:lstStyle/>
          <a:p>
            <a:r>
              <a:rPr lang="bg-BG" sz="7200" dirty="0" smtClean="0"/>
              <a:t>За създаване на офлайн версия на уеб приложения чрез създаване на </a:t>
            </a:r>
            <a:r>
              <a:rPr lang="en-US" sz="7200" dirty="0" smtClean="0"/>
              <a:t>cache manifest file</a:t>
            </a:r>
          </a:p>
          <a:p>
            <a:r>
              <a:rPr lang="en-US" sz="7200" b="1" dirty="0" smtClean="0"/>
              <a:t>Application Cache</a:t>
            </a:r>
            <a:r>
              <a:rPr lang="bg-BG" sz="7200" b="1" dirty="0" smtClean="0"/>
              <a:t> </a:t>
            </a:r>
            <a:r>
              <a:rPr lang="bg-BG" sz="7200" dirty="0" smtClean="0"/>
              <a:t>– уеб приложението се кешира и достъпва без интернет връзка</a:t>
            </a:r>
            <a:endParaRPr lang="en-US" sz="7200" dirty="0" smtClean="0"/>
          </a:p>
          <a:p>
            <a:r>
              <a:rPr lang="bg-BG" sz="7200" dirty="0" smtClean="0"/>
              <a:t>Предимства</a:t>
            </a:r>
            <a:r>
              <a:rPr lang="en-US" sz="7200" dirty="0" smtClean="0"/>
              <a:t>:</a:t>
            </a:r>
          </a:p>
          <a:p>
            <a:r>
              <a:rPr lang="bg-BG" sz="7200" dirty="0" smtClean="0"/>
              <a:t>Офлайн браузване</a:t>
            </a:r>
            <a:r>
              <a:rPr lang="en-US" sz="7200" dirty="0" smtClean="0"/>
              <a:t> – </a:t>
            </a:r>
            <a:r>
              <a:rPr lang="bg-BG" sz="7200" dirty="0" smtClean="0"/>
              <a:t>използване на приложението офлайн</a:t>
            </a:r>
            <a:endParaRPr lang="en-US" sz="7200" dirty="0" smtClean="0"/>
          </a:p>
          <a:p>
            <a:r>
              <a:rPr lang="bg-BG" sz="7200" dirty="0" smtClean="0"/>
              <a:t>Скорост </a:t>
            </a:r>
            <a:r>
              <a:rPr lang="en-US" sz="7200" dirty="0" smtClean="0"/>
              <a:t>– </a:t>
            </a:r>
            <a:r>
              <a:rPr lang="bg-BG" sz="7200" dirty="0" smtClean="0"/>
              <a:t>кешираните ресурси зареждат по-бързо</a:t>
            </a:r>
            <a:endParaRPr lang="en-US" sz="7200" dirty="0" smtClean="0"/>
          </a:p>
          <a:p>
            <a:r>
              <a:rPr lang="bg-BG" sz="7200" dirty="0" smtClean="0"/>
              <a:t>Намаляване на зареждането от сървъра</a:t>
            </a:r>
            <a:r>
              <a:rPr lang="en-US" sz="7200" dirty="0" smtClean="0"/>
              <a:t> – </a:t>
            </a:r>
            <a:r>
              <a:rPr lang="bg-BG" sz="7200" dirty="0" smtClean="0"/>
              <a:t>браузъра само ще свалипром,енените ресурси от сървъра</a:t>
            </a:r>
            <a:endParaRPr lang="en-US" sz="7200" dirty="0" smtClean="0"/>
          </a:p>
          <a:p>
            <a:r>
              <a:rPr lang="en-US" sz="7200" b="1" dirty="0" smtClean="0"/>
              <a:t>Browser Support</a:t>
            </a:r>
            <a:r>
              <a:rPr lang="bg-BG" sz="7200" b="1" dirty="0" smtClean="0"/>
              <a:t> - </a:t>
            </a:r>
            <a:r>
              <a:rPr lang="en-US" sz="7200" dirty="0" smtClean="0"/>
              <a:t>Internet Explorer 10, Firefox, Chrome, Safari </a:t>
            </a:r>
            <a:r>
              <a:rPr lang="bg-BG" sz="7200" dirty="0" smtClean="0"/>
              <a:t>и </a:t>
            </a:r>
            <a:r>
              <a:rPr lang="en-US" sz="7200" dirty="0" smtClean="0"/>
              <a:t>Opera </a:t>
            </a:r>
          </a:p>
          <a:p>
            <a:r>
              <a:rPr lang="en-US" sz="7200" dirty="0" smtClean="0"/>
              <a:t>HTML </a:t>
            </a:r>
            <a:r>
              <a:rPr lang="bg-BG" sz="7200" dirty="0" smtClean="0"/>
              <a:t>документ с </a:t>
            </a:r>
            <a:r>
              <a:rPr lang="en-US" sz="7200" dirty="0" smtClean="0"/>
              <a:t>cache manifest (</a:t>
            </a:r>
            <a:r>
              <a:rPr lang="bg-BG" sz="7200" dirty="0" smtClean="0"/>
              <a:t>за офлайн браузване</a:t>
            </a:r>
            <a:r>
              <a:rPr lang="en-US" sz="7200" dirty="0" smtClean="0"/>
              <a:t>):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&lt;!DOCTYPE HTML&gt;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&lt;html manifest="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demo.appcache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"&gt;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&lt;body&gt;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The content of the document......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&lt;/body&gt;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&lt;/html&gt;</a:t>
            </a:r>
          </a:p>
          <a:p>
            <a:r>
              <a:rPr lang="bg-BG" sz="7200" dirty="0" smtClean="0"/>
              <a:t>Страница с атрибут </a:t>
            </a:r>
            <a:r>
              <a:rPr lang="en-US" sz="7200" dirty="0" smtClean="0"/>
              <a:t>manifest </a:t>
            </a:r>
            <a:r>
              <a:rPr lang="bg-BG" sz="7200" dirty="0" smtClean="0"/>
              <a:t>се кешира при посещение от потребителя </a:t>
            </a:r>
          </a:p>
          <a:p>
            <a:r>
              <a:rPr lang="bg-BG" sz="7200" dirty="0" smtClean="0"/>
              <a:t>Препоръчва се разширението на </a:t>
            </a:r>
            <a:r>
              <a:rPr lang="en-US" sz="7200" dirty="0" smtClean="0"/>
              <a:t>manifest </a:t>
            </a:r>
            <a:r>
              <a:rPr lang="bg-BG" sz="7200" dirty="0" smtClean="0"/>
              <a:t>файла да е</a:t>
            </a:r>
            <a:r>
              <a:rPr lang="en-US" sz="7200" dirty="0" smtClean="0"/>
              <a:t>: ".</a:t>
            </a:r>
            <a:r>
              <a:rPr lang="en-US" sz="7200" dirty="0" err="1" smtClean="0"/>
              <a:t>appcache</a:t>
            </a:r>
            <a:r>
              <a:rPr lang="en-US" sz="7200" dirty="0" smtClean="0"/>
              <a:t>“</a:t>
            </a:r>
          </a:p>
          <a:p>
            <a:r>
              <a:rPr lang="bg-BG" sz="7200" dirty="0" smtClean="0"/>
              <a:t>Трябва да бъде конфигуриран уеб сървъра с коректния </a:t>
            </a:r>
            <a:r>
              <a:rPr lang="en-US" sz="7200" b="1" dirty="0" smtClean="0"/>
              <a:t>MIME-type</a:t>
            </a:r>
            <a:r>
              <a:rPr lang="en-US" sz="7200" dirty="0" smtClean="0"/>
              <a:t>, </a:t>
            </a:r>
            <a:r>
              <a:rPr lang="bg-BG" sz="7200" dirty="0" smtClean="0"/>
              <a:t>който е </a:t>
            </a:r>
            <a:r>
              <a:rPr lang="en-US" sz="7200" dirty="0" smtClean="0"/>
              <a:t>"text/cache-manifest“.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Application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 smtClean="0"/>
              <a:t>Manifest File</a:t>
            </a:r>
          </a:p>
          <a:p>
            <a:r>
              <a:rPr lang="bg-BG" sz="7200" dirty="0" smtClean="0"/>
              <a:t>Представлява прост текстов файл, койтоказва на браузъра какво да кешира и да не кешира</a:t>
            </a:r>
          </a:p>
          <a:p>
            <a:r>
              <a:rPr lang="bg-BG" sz="7200" dirty="0" smtClean="0"/>
              <a:t>Има три секции</a:t>
            </a:r>
            <a:r>
              <a:rPr lang="en-US" sz="7200" dirty="0" smtClean="0"/>
              <a:t>:</a:t>
            </a:r>
          </a:p>
          <a:p>
            <a:r>
              <a:rPr lang="en-US" sz="7200" b="1" dirty="0" smtClean="0"/>
              <a:t>CACHE MANIFEST</a:t>
            </a:r>
            <a:r>
              <a:rPr lang="en-US" sz="7200" dirty="0" smtClean="0"/>
              <a:t> – </a:t>
            </a:r>
            <a:r>
              <a:rPr lang="bg-BG" sz="7200" dirty="0" smtClean="0"/>
              <a:t>файловете записани в тази секция ще се кешират при първо зареждане </a:t>
            </a:r>
          </a:p>
          <a:p>
            <a:r>
              <a:rPr lang="en-US" sz="7200" b="1" dirty="0" smtClean="0"/>
              <a:t>NETWORK</a:t>
            </a:r>
            <a:r>
              <a:rPr lang="en-US" sz="7200" dirty="0" smtClean="0"/>
              <a:t> – </a:t>
            </a:r>
            <a:r>
              <a:rPr lang="bg-BG" sz="7200" dirty="0" smtClean="0"/>
              <a:t>файловете записани в тази секция изискват връзка със сървъра и никога няма да се кешират</a:t>
            </a:r>
          </a:p>
          <a:p>
            <a:r>
              <a:rPr lang="en-US" sz="7200" b="1" dirty="0" smtClean="0"/>
              <a:t>FALLBACK</a:t>
            </a:r>
            <a:r>
              <a:rPr lang="en-US" sz="7200" dirty="0" smtClean="0"/>
              <a:t> – </a:t>
            </a:r>
            <a:r>
              <a:rPr lang="bg-BG" sz="7200" dirty="0" smtClean="0"/>
              <a:t>файловете записани в тази секция определят </a:t>
            </a:r>
            <a:r>
              <a:rPr lang="en-US" sz="7200" dirty="0" smtClean="0"/>
              <a:t>fallback </a:t>
            </a:r>
            <a:r>
              <a:rPr lang="bg-BG" sz="7200" dirty="0" smtClean="0"/>
              <a:t>страници, ако страницата е недостъпна</a:t>
            </a:r>
            <a:endParaRPr lang="en-US" sz="7200" dirty="0" smtClean="0"/>
          </a:p>
          <a:p>
            <a:r>
              <a:rPr lang="en-US" sz="7200" b="1" dirty="0" smtClean="0"/>
              <a:t>CACHE MANIFEST</a:t>
            </a:r>
          </a:p>
          <a:p>
            <a:pPr>
              <a:buNone/>
            </a:pP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CACHE MANIFEST</a:t>
            </a:r>
            <a:endParaRPr lang="bg-BG" sz="72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# 2012-02-21 v1.0.0 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	</a:t>
            </a:r>
            <a:r>
              <a:rPr lang="bg-BG" sz="7200" dirty="0" smtClean="0"/>
              <a:t>коментар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/theme.css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/logo.gif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/main.js </a:t>
            </a:r>
          </a:p>
          <a:p>
            <a:r>
              <a:rPr lang="bg-BG" sz="7200" dirty="0" smtClean="0"/>
              <a:t>Когато </a:t>
            </a:r>
            <a:r>
              <a:rPr lang="en-US" sz="7200" dirty="0" smtClean="0"/>
              <a:t>manifest </a:t>
            </a:r>
            <a:r>
              <a:rPr lang="bg-BG" sz="7200" dirty="0" smtClean="0"/>
              <a:t>файла се зареди, браузърът ще свали трите файла от коренната директория на уеб сайта</a:t>
            </a:r>
            <a:endParaRPr lang="en-US" sz="7200" dirty="0" smtClean="0"/>
          </a:p>
          <a:p>
            <a:r>
              <a:rPr lang="en-US" sz="7200" b="1" dirty="0" smtClean="0"/>
              <a:t>NETWORK</a:t>
            </a:r>
          </a:p>
          <a:p>
            <a:pPr>
              <a:buNone/>
            </a:pP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NETWORK: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login.asp</a:t>
            </a:r>
          </a:p>
          <a:p>
            <a:r>
              <a:rPr lang="en-US" sz="7200" dirty="0" smtClean="0"/>
              <a:t>An asterisk can be used to indicate that all other resources/files require an internet connection:</a:t>
            </a:r>
          </a:p>
          <a:p>
            <a:pPr>
              <a:buNone/>
            </a:pP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NETWORK: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		</a:t>
            </a:r>
            <a:r>
              <a:rPr lang="bg-BG" sz="7200" dirty="0" smtClean="0"/>
              <a:t>всички файлове</a:t>
            </a:r>
            <a:endParaRPr lang="en-US" sz="7200" dirty="0" smtClean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Application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rmAutofit fontScale="32500" lnSpcReduction="20000"/>
          </a:bodyPr>
          <a:lstStyle/>
          <a:p>
            <a:r>
              <a:rPr lang="en-US" sz="7200" b="1" dirty="0" smtClean="0"/>
              <a:t>FALLBACK</a:t>
            </a:r>
          </a:p>
          <a:p>
            <a:r>
              <a:rPr lang="en-US" sz="7200" dirty="0" smtClean="0"/>
              <a:t>"offline.html“</a:t>
            </a:r>
            <a:r>
              <a:rPr lang="bg-BG" sz="7200" dirty="0" smtClean="0"/>
              <a:t> ще служи вместо всички файлове в каталога </a:t>
            </a:r>
            <a:r>
              <a:rPr lang="en-US" sz="7200" dirty="0" smtClean="0"/>
              <a:t>/html/</a:t>
            </a:r>
            <a:r>
              <a:rPr lang="bg-BG" sz="7200" dirty="0" smtClean="0"/>
              <a:t>, когато няма интернет връзка</a:t>
            </a:r>
            <a:r>
              <a:rPr lang="en-US" sz="7200" dirty="0" smtClean="0"/>
              <a:t>: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FALLBACK: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/html/ /offline.html</a:t>
            </a:r>
          </a:p>
          <a:p>
            <a:r>
              <a:rPr lang="bg-BG" sz="7200" dirty="0" smtClean="0"/>
              <a:t>Веднъж кеширан даден ресур той остава докато: </a:t>
            </a:r>
            <a:endParaRPr lang="en-US" sz="7200" dirty="0" smtClean="0"/>
          </a:p>
          <a:p>
            <a:pPr lvl="1"/>
            <a:r>
              <a:rPr lang="bg-BG" sz="6800" dirty="0" smtClean="0"/>
              <a:t>Потребителя изтрие кеша на браузъра</a:t>
            </a:r>
            <a:endParaRPr lang="en-US" sz="6800" dirty="0" smtClean="0"/>
          </a:p>
          <a:p>
            <a:pPr lvl="1"/>
            <a:r>
              <a:rPr lang="en-US" sz="6800" dirty="0" smtClean="0"/>
              <a:t>Manifest</a:t>
            </a:r>
            <a:r>
              <a:rPr lang="bg-BG" sz="6800" dirty="0" smtClean="0"/>
              <a:t> файла не се модифицира</a:t>
            </a:r>
          </a:p>
          <a:p>
            <a:pPr lvl="1"/>
            <a:r>
              <a:rPr lang="en-US" sz="6800" dirty="0" smtClean="0"/>
              <a:t>application cache</a:t>
            </a:r>
            <a:r>
              <a:rPr lang="bg-BG" sz="6800" dirty="0" smtClean="0"/>
              <a:t> не се промени програмно </a:t>
            </a:r>
            <a:endParaRPr lang="en-US" sz="6800" dirty="0" smtClean="0"/>
          </a:p>
          <a:p>
            <a:r>
              <a:rPr lang="bg-BG" sz="7200" dirty="0" smtClean="0"/>
              <a:t>Използване на коментарите – ако се редактира изображение или се промени </a:t>
            </a:r>
            <a:r>
              <a:rPr lang="en-US" sz="7200" dirty="0" smtClean="0"/>
              <a:t>JavaScript </a:t>
            </a:r>
            <a:r>
              <a:rPr lang="bg-BG" sz="7200" dirty="0" smtClean="0"/>
              <a:t>функция – тези промени не се кешират, но промяната на датата и версията в коментара е един от начините да се накара браузъра отново да кешира файла</a:t>
            </a:r>
          </a:p>
          <a:p>
            <a:r>
              <a:rPr lang="bg-BG" sz="7200" dirty="0" smtClean="0"/>
              <a:t>Веднъж кеширан файла, той ще продължи да се показва кешираната версия, въпреки че файла може да е променен на сървъра</a:t>
            </a:r>
          </a:p>
          <a:p>
            <a:r>
              <a:rPr lang="bg-BG" sz="7200" dirty="0" smtClean="0"/>
              <a:t>За да се промени кеша трябва да се промени </a:t>
            </a:r>
            <a:r>
              <a:rPr lang="en-US" sz="7200" dirty="0" smtClean="0"/>
              <a:t>manifest </a:t>
            </a:r>
            <a:r>
              <a:rPr lang="bg-BG" sz="7200" dirty="0" smtClean="0"/>
              <a:t>файла</a:t>
            </a:r>
            <a:endParaRPr lang="en-US" sz="7200" dirty="0" smtClean="0"/>
          </a:p>
          <a:p>
            <a:r>
              <a:rPr lang="bg-BG" sz="7200" dirty="0" smtClean="0"/>
              <a:t>Браузърите имат различен размер на лимита на кеша </a:t>
            </a:r>
            <a:r>
              <a:rPr lang="en-US" sz="7200" dirty="0" smtClean="0"/>
              <a:t>(</a:t>
            </a:r>
            <a:r>
              <a:rPr lang="bg-BG" sz="7200" dirty="0" smtClean="0"/>
              <a:t>напр.</a:t>
            </a:r>
            <a:r>
              <a:rPr lang="en-US" sz="7200" dirty="0" smtClean="0"/>
              <a:t> 5MB </a:t>
            </a:r>
            <a:r>
              <a:rPr lang="bg-BG" sz="7200" dirty="0" smtClean="0"/>
              <a:t>за сайт</a:t>
            </a:r>
            <a:r>
              <a:rPr lang="en-US" sz="7200" dirty="0" smtClean="0"/>
              <a:t>)</a:t>
            </a:r>
          </a:p>
          <a:p>
            <a:endParaRPr lang="en-US" sz="72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2780928"/>
            <a:ext cx="5626968" cy="63408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Web Workers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sz="1600" dirty="0" smtClean="0"/>
              <a:t>web worker </a:t>
            </a:r>
            <a:r>
              <a:rPr lang="bg-BG" sz="1600" dirty="0" smtClean="0"/>
              <a:t>е </a:t>
            </a:r>
            <a:r>
              <a:rPr lang="en-US" sz="1600" dirty="0" smtClean="0"/>
              <a:t>JavaScript </a:t>
            </a:r>
            <a:r>
              <a:rPr lang="bg-BG" sz="1600" dirty="0" smtClean="0"/>
              <a:t>работещ в </a:t>
            </a:r>
            <a:r>
              <a:rPr lang="en-US" sz="1600" dirty="0" smtClean="0"/>
              <a:t>background</a:t>
            </a:r>
            <a:r>
              <a:rPr lang="bg-BG" sz="1600" dirty="0" smtClean="0"/>
              <a:t> без да има ефект на представянето на страницата</a:t>
            </a:r>
            <a:endParaRPr lang="en-US" sz="1600" dirty="0" smtClean="0"/>
          </a:p>
          <a:p>
            <a:r>
              <a:rPr lang="bg-BG" sz="1600" dirty="0" smtClean="0"/>
              <a:t>Когато се изпълнява скрип в </a:t>
            </a:r>
            <a:r>
              <a:rPr lang="en-US" sz="1600" dirty="0" smtClean="0"/>
              <a:t>HTML </a:t>
            </a:r>
            <a:r>
              <a:rPr lang="bg-BG" sz="1600" dirty="0" smtClean="0"/>
              <a:t>страница, то тя не може да отговаря, докато скрипта не приключи </a:t>
            </a:r>
          </a:p>
          <a:p>
            <a:r>
              <a:rPr lang="en-US" sz="1600" dirty="0" smtClean="0"/>
              <a:t>web worker </a:t>
            </a:r>
            <a:r>
              <a:rPr lang="bg-BG" sz="1600" dirty="0" smtClean="0"/>
              <a:t>работи независимо от другите скриптове, като потребителя може да кликва, избира, ... през това време</a:t>
            </a:r>
          </a:p>
          <a:p>
            <a:r>
              <a:rPr lang="en-US" sz="1600" b="1" dirty="0" smtClean="0"/>
              <a:t>Browser Support</a:t>
            </a:r>
            <a:r>
              <a:rPr lang="bg-BG" sz="1600" b="1" dirty="0" smtClean="0"/>
              <a:t> - </a:t>
            </a:r>
            <a:r>
              <a:rPr lang="en-US" sz="1600" dirty="0" smtClean="0"/>
              <a:t>Internet Explorer 10, Firefox, Chrome, Safari </a:t>
            </a:r>
            <a:r>
              <a:rPr lang="bg-BG" sz="1600" dirty="0" smtClean="0"/>
              <a:t>и </a:t>
            </a:r>
            <a:r>
              <a:rPr lang="en-US" sz="1600" dirty="0" smtClean="0"/>
              <a:t>Opera </a:t>
            </a:r>
          </a:p>
          <a:p>
            <a:r>
              <a:rPr lang="en-US" sz="1600" dirty="0" smtClean="0"/>
              <a:t>web worker</a:t>
            </a:r>
            <a:r>
              <a:rPr lang="bg-BG" sz="1600" dirty="0" smtClean="0"/>
              <a:t>, който брой числа:</a:t>
            </a:r>
          </a:p>
          <a:p>
            <a:r>
              <a:rPr lang="bg-BG" sz="1600" dirty="0" smtClean="0"/>
              <a:t>1. Проверка за поддръжка от браузъра: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if(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typeof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(Worker)!=="undefined")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// Yes! Web worker support!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//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</a:rPr>
              <a:t>Some code.....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else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// Sorry! No Web Worker support..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} </a:t>
            </a:r>
          </a:p>
          <a:p>
            <a:r>
              <a:rPr lang="bg-BG" sz="1600" dirty="0" smtClean="0"/>
              <a:t>2. създаване на </a:t>
            </a:r>
            <a:r>
              <a:rPr lang="en-US" sz="1600" dirty="0" smtClean="0"/>
              <a:t>web worker </a:t>
            </a:r>
            <a:r>
              <a:rPr lang="bg-BG" sz="1600" dirty="0" smtClean="0"/>
              <a:t>във външен </a:t>
            </a:r>
            <a:r>
              <a:rPr lang="en-US" sz="1600" dirty="0" smtClean="0"/>
              <a:t>JavaScript</a:t>
            </a:r>
            <a:r>
              <a:rPr lang="bg-BG" sz="1600" dirty="0" smtClean="0"/>
              <a:t> (</a:t>
            </a:r>
            <a:r>
              <a:rPr lang="en-US" sz="1600" dirty="0" smtClean="0"/>
              <a:t>"demo_workers.js“</a:t>
            </a:r>
            <a:r>
              <a:rPr lang="bg-BG" sz="1600" dirty="0" smtClean="0"/>
              <a:t>)</a:t>
            </a:r>
            <a:endParaRPr lang="en-US" sz="1600" dirty="0" smtClean="0"/>
          </a:p>
          <a:p>
            <a:pPr>
              <a:buNone/>
            </a:pPr>
            <a:r>
              <a:rPr lang="bg-BG" sz="1600" dirty="0" smtClean="0"/>
              <a:t>	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=0;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timedCount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=i+1;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postMessage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setTimeout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("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timedCount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()",500);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timedCount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();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032" y="3284984"/>
            <a:ext cx="5626968" cy="63408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Web Workers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r>
              <a:rPr lang="bg-BG" sz="1800" dirty="0" smtClean="0"/>
              <a:t>Метода</a:t>
            </a:r>
            <a:r>
              <a:rPr lang="bg-BG" sz="1800" b="1" dirty="0" smtClean="0"/>
              <a:t> </a:t>
            </a:r>
            <a:r>
              <a:rPr lang="en-US" sz="1800" b="1" dirty="0" err="1" smtClean="0"/>
              <a:t>postMessage</a:t>
            </a:r>
            <a:r>
              <a:rPr lang="en-US" sz="1800" b="1" dirty="0" smtClean="0"/>
              <a:t>()</a:t>
            </a:r>
            <a:r>
              <a:rPr lang="en-US" sz="1800" dirty="0" smtClean="0"/>
              <a:t> </a:t>
            </a:r>
            <a:r>
              <a:rPr lang="bg-BG" sz="1800" dirty="0" smtClean="0"/>
              <a:t>се използва за изпрати съобщението обратно в</a:t>
            </a:r>
            <a:r>
              <a:rPr lang="en-US" sz="1800" dirty="0" smtClean="0"/>
              <a:t> HTML </a:t>
            </a:r>
            <a:r>
              <a:rPr lang="bg-BG" sz="1800" dirty="0" smtClean="0"/>
              <a:t>страницата</a:t>
            </a:r>
            <a:endParaRPr lang="en-US" sz="1800" dirty="0" smtClean="0"/>
          </a:p>
          <a:p>
            <a:r>
              <a:rPr lang="bg-BG" sz="1800" dirty="0" smtClean="0"/>
              <a:t>Обикновено</a:t>
            </a:r>
            <a:r>
              <a:rPr lang="bg-BG" sz="1800" b="1" dirty="0" smtClean="0"/>
              <a:t> </a:t>
            </a:r>
            <a:r>
              <a:rPr lang="en-US" sz="1800" dirty="0" smtClean="0"/>
              <a:t>web worker</a:t>
            </a:r>
            <a:r>
              <a:rPr lang="bg-BG" sz="1800" dirty="0" smtClean="0"/>
              <a:t> се използва за дейности, които натоварват повече процесора</a:t>
            </a:r>
          </a:p>
          <a:p>
            <a:r>
              <a:rPr lang="bg-BG" sz="1800" dirty="0" smtClean="0"/>
              <a:t>3. Създаване на обект </a:t>
            </a:r>
            <a:r>
              <a:rPr lang="en-US" sz="1800" dirty="0" smtClean="0"/>
              <a:t>web worker </a:t>
            </a:r>
            <a:endParaRPr lang="bg-BG" sz="1800" dirty="0" smtClean="0"/>
          </a:p>
          <a:p>
            <a:r>
              <a:rPr lang="bg-BG" sz="1800" dirty="0" smtClean="0"/>
              <a:t>Трябва да извикаме </a:t>
            </a:r>
            <a:r>
              <a:rPr lang="en-US" sz="1800" dirty="0" smtClean="0"/>
              <a:t>web worker </a:t>
            </a:r>
            <a:r>
              <a:rPr lang="bg-BG" sz="1800" dirty="0" smtClean="0"/>
              <a:t>от </a:t>
            </a:r>
            <a:r>
              <a:rPr lang="en-US" sz="1800" dirty="0" smtClean="0"/>
              <a:t>HTML </a:t>
            </a:r>
            <a:r>
              <a:rPr lang="bg-BG" sz="1800" dirty="0" smtClean="0"/>
              <a:t>страницата</a:t>
            </a:r>
            <a:endParaRPr lang="en-US" sz="1800" dirty="0" smtClean="0"/>
          </a:p>
          <a:p>
            <a:r>
              <a:rPr lang="bg-BG" sz="1800" dirty="0" smtClean="0"/>
              <a:t>Проверяваме дали вече съществува </a:t>
            </a:r>
            <a:r>
              <a:rPr lang="en-US" sz="1800" dirty="0" smtClean="0"/>
              <a:t>web worker</a:t>
            </a:r>
            <a:r>
              <a:rPr lang="bg-BG" sz="1800" dirty="0" smtClean="0"/>
              <a:t>, ако не - се създава нов обект и се стартира кода в </a:t>
            </a:r>
            <a:r>
              <a:rPr lang="en-US" sz="1800" dirty="0" smtClean="0"/>
              <a:t> "demo_workers.js":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if(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typeof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(w)=="undefined")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w=new Worker("demo_workers.js");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}</a:t>
            </a:r>
          </a:p>
          <a:p>
            <a:r>
              <a:rPr lang="bg-BG" sz="1800" dirty="0" smtClean="0"/>
              <a:t>Вече можем да изпращаме и получаваме съобщения от </a:t>
            </a:r>
            <a:r>
              <a:rPr lang="en-US" sz="1800" dirty="0" smtClean="0"/>
              <a:t>web worker</a:t>
            </a:r>
          </a:p>
          <a:p>
            <a:r>
              <a:rPr lang="bg-BG" sz="1800" dirty="0" smtClean="0"/>
              <a:t>Добавяме </a:t>
            </a:r>
            <a:r>
              <a:rPr lang="en-US" sz="1800" dirty="0" smtClean="0"/>
              <a:t>"</a:t>
            </a:r>
            <a:r>
              <a:rPr lang="en-US" sz="1800" dirty="0" err="1" smtClean="0"/>
              <a:t>onmessage</a:t>
            </a:r>
            <a:r>
              <a:rPr lang="en-US" sz="1800" dirty="0" smtClean="0"/>
              <a:t>" </a:t>
            </a:r>
            <a:r>
              <a:rPr lang="bg-BG" sz="1800" dirty="0" smtClean="0"/>
              <a:t>- </a:t>
            </a:r>
            <a:r>
              <a:rPr lang="en-US" sz="1800" dirty="0" smtClean="0"/>
              <a:t>event listener </a:t>
            </a:r>
            <a:r>
              <a:rPr lang="bg-BG" sz="1800" dirty="0" smtClean="0"/>
              <a:t>към </a:t>
            </a:r>
            <a:r>
              <a:rPr lang="en-US" sz="1800" dirty="0" smtClean="0"/>
              <a:t>web worker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w.onmessage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=function(event){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("result").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event.data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}; </a:t>
            </a:r>
          </a:p>
          <a:p>
            <a:r>
              <a:rPr lang="bg-BG" sz="1800" dirty="0" smtClean="0"/>
              <a:t>Когато </a:t>
            </a:r>
            <a:r>
              <a:rPr lang="en-US" sz="1800" dirty="0" smtClean="0"/>
              <a:t>web worker </a:t>
            </a:r>
            <a:r>
              <a:rPr lang="bg-BG" sz="1800" dirty="0" smtClean="0"/>
              <a:t>изпрати съобщение, </a:t>
            </a:r>
            <a:r>
              <a:rPr lang="en-US" sz="1800" dirty="0" smtClean="0"/>
              <a:t>event listener </a:t>
            </a:r>
            <a:r>
              <a:rPr lang="bg-BG" sz="1800" dirty="0" smtClean="0"/>
              <a:t>се изпълнява</a:t>
            </a:r>
          </a:p>
          <a:p>
            <a:r>
              <a:rPr lang="bg-BG" sz="1800" dirty="0" smtClean="0"/>
              <a:t>Данните от </a:t>
            </a:r>
            <a:r>
              <a:rPr lang="en-US" sz="1800" dirty="0" smtClean="0"/>
              <a:t>web worker </a:t>
            </a:r>
            <a:r>
              <a:rPr lang="bg-BG" sz="1800" dirty="0" smtClean="0"/>
              <a:t>се запазват в </a:t>
            </a:r>
            <a:r>
              <a:rPr lang="en-US" sz="1800" dirty="0" err="1" smtClean="0"/>
              <a:t>event.data</a:t>
            </a:r>
            <a:endParaRPr lang="bg-BG" sz="1800" dirty="0" smtClean="0"/>
          </a:p>
          <a:p>
            <a:r>
              <a:rPr lang="bg-BG" sz="1800" dirty="0" smtClean="0"/>
              <a:t>4. премахване на </a:t>
            </a:r>
            <a:r>
              <a:rPr lang="en-US" sz="1800" dirty="0" smtClean="0"/>
              <a:t>web worker </a:t>
            </a:r>
          </a:p>
          <a:p>
            <a:r>
              <a:rPr lang="en-US" sz="1800" dirty="0" smtClean="0"/>
              <a:t>web worker </a:t>
            </a:r>
            <a:r>
              <a:rPr lang="bg-BG" sz="1800" dirty="0" smtClean="0"/>
              <a:t>ще продължи да ‘слуша’ за съобщения, дори когато външния скрипт приключи, докато не бъде прекратен чрез метода </a:t>
            </a:r>
            <a:r>
              <a:rPr lang="en-US" sz="1800" dirty="0" smtClean="0"/>
              <a:t>terminate() </a:t>
            </a:r>
          </a:p>
          <a:p>
            <a:pPr>
              <a:buNone/>
            </a:pP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w.terminate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(); </a:t>
            </a:r>
          </a:p>
          <a:p>
            <a:r>
              <a:rPr lang="en-US" sz="1800" dirty="0" smtClean="0"/>
              <a:t>web workers </a:t>
            </a:r>
            <a:r>
              <a:rPr lang="bg-BG" sz="1800" dirty="0" smtClean="0"/>
              <a:t>са в външен файл и затова нямат достъп до </a:t>
            </a:r>
            <a:r>
              <a:rPr lang="en-US" sz="1800" dirty="0" smtClean="0"/>
              <a:t>JavaScript</a:t>
            </a:r>
            <a:r>
              <a:rPr lang="bg-BG" sz="1800" dirty="0" smtClean="0"/>
              <a:t> обектите: </a:t>
            </a:r>
            <a:r>
              <a:rPr lang="en-US" sz="1800" dirty="0" smtClean="0"/>
              <a:t>window object</a:t>
            </a:r>
            <a:r>
              <a:rPr lang="bg-BG" sz="1800" dirty="0" smtClean="0"/>
              <a:t>, </a:t>
            </a:r>
            <a:r>
              <a:rPr lang="en-US" sz="1800" dirty="0" smtClean="0"/>
              <a:t>document object</a:t>
            </a:r>
            <a:r>
              <a:rPr lang="bg-BG" sz="1800" dirty="0" smtClean="0"/>
              <a:t>, </a:t>
            </a:r>
            <a:r>
              <a:rPr lang="en-US" sz="1800" dirty="0" smtClean="0"/>
              <a:t>parent object</a:t>
            </a:r>
            <a:endParaRPr lang="en-US" sz="18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0"/>
            <a:ext cx="5616624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&lt;!DOCTYPE html&gt;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&lt;html&gt;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&lt;body&gt;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&lt;p&gt;Count numbers: &lt;output id="result"&gt;&lt;/output&gt;&lt;/p&gt;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&lt;button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startWorker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()"&gt;Start Worker&lt;/button&gt; 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&lt;button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onclick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stopWorker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()"&gt;Stop Worker&lt;/button&gt;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&gt;&lt;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&lt;script&gt;</a:t>
            </a:r>
          </a:p>
          <a:p>
            <a:pPr>
              <a:buNone/>
            </a:pP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w;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startWorker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if(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typeof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(Worker)!=="undefined")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 {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 if(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typeof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(w)=="undefined")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 {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 w=new Worker("demo_workers.js");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 }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w.onmessage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= function (event) {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("result").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bg-BG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event.data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   };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64088" y="764704"/>
            <a:ext cx="3816424" cy="6120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document.getElementById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("result").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innerHTML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="Sorry, your browser does not support Web Workers...";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stopWorker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w.terminate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&lt;/script&gt;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&lt;/body&gt;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&lt;/html&gt;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Server-Sent Events</a:t>
            </a:r>
            <a:r>
              <a:rPr lang="bg-BG" b="1" dirty="0" smtClean="0"/>
              <a:t> (</a:t>
            </a:r>
            <a:r>
              <a:rPr lang="en-US" b="1" dirty="0" smtClean="0"/>
              <a:t>SSE</a:t>
            </a:r>
            <a:r>
              <a:rPr lang="bg-BG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9144000" cy="6525344"/>
          </a:xfrm>
        </p:spPr>
        <p:txBody>
          <a:bodyPr>
            <a:noAutofit/>
          </a:bodyPr>
          <a:lstStyle/>
          <a:p>
            <a:r>
              <a:rPr lang="en-US" sz="1800" dirty="0" smtClean="0"/>
              <a:t>Server-Sent Events </a:t>
            </a:r>
            <a:r>
              <a:rPr lang="bg-BG" sz="1800" dirty="0" smtClean="0"/>
              <a:t>позволява уеб страницата да взима автоматично </a:t>
            </a:r>
            <a:r>
              <a:rPr lang="en-US" sz="1800" dirty="0" smtClean="0"/>
              <a:t>updates </a:t>
            </a:r>
            <a:r>
              <a:rPr lang="bg-BG" sz="1800" dirty="0" smtClean="0"/>
              <a:t>от сървъра</a:t>
            </a:r>
            <a:endParaRPr lang="en-US" sz="1800" dirty="0" smtClean="0"/>
          </a:p>
          <a:p>
            <a:r>
              <a:rPr lang="bg-BG" sz="1800" dirty="0" smtClean="0"/>
              <a:t>Преди също е било възможно, но уеб страницата е трябвало да пита дали има </a:t>
            </a:r>
            <a:r>
              <a:rPr lang="en-US" sz="1800" dirty="0" smtClean="0"/>
              <a:t>updates</a:t>
            </a:r>
            <a:r>
              <a:rPr lang="bg-BG" sz="1800" dirty="0" smtClean="0"/>
              <a:t>, а сега </a:t>
            </a:r>
            <a:r>
              <a:rPr lang="en-US" sz="1800" dirty="0" smtClean="0"/>
              <a:t>updates</a:t>
            </a:r>
            <a:r>
              <a:rPr lang="bg-BG" sz="1800" dirty="0" smtClean="0"/>
              <a:t> идват автоматично</a:t>
            </a:r>
          </a:p>
          <a:p>
            <a:r>
              <a:rPr lang="bg-BG" sz="1800" dirty="0" smtClean="0"/>
              <a:t>Пример</a:t>
            </a:r>
            <a:r>
              <a:rPr lang="en-US" sz="1800" dirty="0" smtClean="0"/>
              <a:t>: </a:t>
            </a:r>
            <a:r>
              <a:rPr lang="en-US" sz="1800" dirty="0" err="1" smtClean="0"/>
              <a:t>Facebook</a:t>
            </a:r>
            <a:r>
              <a:rPr lang="en-US" sz="1800" dirty="0" smtClean="0"/>
              <a:t>/Twitter updates, stock price updates, news feeds, sport results, </a:t>
            </a:r>
            <a:r>
              <a:rPr lang="bg-BG" sz="1800" dirty="0" smtClean="0"/>
              <a:t>..</a:t>
            </a:r>
            <a:r>
              <a:rPr lang="en-US" sz="1800" dirty="0" smtClean="0"/>
              <a:t>.</a:t>
            </a:r>
          </a:p>
          <a:p>
            <a:r>
              <a:rPr lang="en-US" sz="1800" b="1" dirty="0" smtClean="0"/>
              <a:t>Browser Support</a:t>
            </a:r>
            <a:r>
              <a:rPr lang="bg-BG" sz="1800" b="1" dirty="0" smtClean="0"/>
              <a:t> </a:t>
            </a:r>
            <a:r>
              <a:rPr lang="bg-BG" sz="1800" dirty="0" smtClean="0"/>
              <a:t>– всички го поддържат с изключение на </a:t>
            </a:r>
            <a:r>
              <a:rPr lang="en-US" sz="1800" dirty="0" smtClean="0"/>
              <a:t>Internet Explorer</a:t>
            </a:r>
          </a:p>
          <a:p>
            <a:r>
              <a:rPr lang="bg-BG" sz="1800" dirty="0" smtClean="0"/>
              <a:t>Обекта </a:t>
            </a:r>
            <a:r>
              <a:rPr lang="en-US" sz="1800" dirty="0" err="1" smtClean="0"/>
              <a:t>EventSource</a:t>
            </a:r>
            <a:r>
              <a:rPr lang="en-US" sz="1800" dirty="0" smtClean="0"/>
              <a:t> </a:t>
            </a:r>
            <a:r>
              <a:rPr lang="bg-BG" sz="1800" dirty="0" smtClean="0"/>
              <a:t>се използва за получаване на </a:t>
            </a:r>
            <a:r>
              <a:rPr lang="en-US" sz="1800" dirty="0" smtClean="0"/>
              <a:t>server-sent event notifications: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source=new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EventSource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("demo_sse.php");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source.onmessage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=function(event)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{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document.getElementById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("result").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innerHTML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+=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event.data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+ "&lt;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&gt;";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};</a:t>
            </a:r>
          </a:p>
          <a:p>
            <a:r>
              <a:rPr lang="bg-BG" sz="1800" dirty="0" smtClean="0"/>
              <a:t>Създаваме нов обект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EventSource</a:t>
            </a:r>
            <a:r>
              <a:rPr lang="en-US" sz="1800" dirty="0" smtClean="0"/>
              <a:t> </a:t>
            </a:r>
            <a:r>
              <a:rPr lang="bg-BG" sz="1800" dirty="0" smtClean="0"/>
              <a:t>и определяме </a:t>
            </a:r>
            <a:r>
              <a:rPr lang="en-US" sz="1800" dirty="0" smtClean="0"/>
              <a:t>URL </a:t>
            </a:r>
            <a:r>
              <a:rPr lang="bg-BG" sz="1800" dirty="0" smtClean="0"/>
              <a:t>на страницата, изпращаща </a:t>
            </a:r>
            <a:r>
              <a:rPr lang="en-US" sz="1800" dirty="0" smtClean="0"/>
              <a:t>updates ("demo_sse.php")</a:t>
            </a:r>
          </a:p>
          <a:p>
            <a:r>
              <a:rPr lang="bg-BG" sz="1800" dirty="0" smtClean="0"/>
              <a:t>Всеки път, когато се получи </a:t>
            </a:r>
            <a:r>
              <a:rPr lang="en-US" sz="1800" dirty="0" smtClean="0"/>
              <a:t>update</a:t>
            </a:r>
            <a:r>
              <a:rPr lang="bg-BG" sz="1800" dirty="0" smtClean="0"/>
              <a:t>, се появява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onmessage</a:t>
            </a:r>
            <a:r>
              <a:rPr lang="en-US" sz="1800" dirty="0" smtClean="0"/>
              <a:t> event</a:t>
            </a:r>
            <a:r>
              <a:rPr lang="bg-BG" sz="1800" dirty="0" smtClean="0"/>
              <a:t> и получените данни се слагат в елемент с </a:t>
            </a:r>
            <a:r>
              <a:rPr lang="en-US" sz="1800" dirty="0" smtClean="0"/>
              <a:t>id="result“</a:t>
            </a:r>
          </a:p>
          <a:p>
            <a:r>
              <a:rPr lang="bg-BG" sz="1800" dirty="0" smtClean="0"/>
              <a:t>Проверка на браузъра за поддръжка на </a:t>
            </a:r>
            <a:r>
              <a:rPr lang="en-US" sz="1800" dirty="0" smtClean="0"/>
              <a:t>server-sent events: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if(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typeof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EventSource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)!=="undefined")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{// Yes! Server-sent events support!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  //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</a:rPr>
              <a:t>Some code.....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}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else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{// Sorry! No server-sent events support..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    }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Нови семантични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597352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 smtClean="0"/>
              <a:t>&lt;article&gt; </a:t>
            </a:r>
          </a:p>
          <a:p>
            <a:r>
              <a:rPr lang="bg-BG" sz="7200" dirty="0" smtClean="0"/>
              <a:t>Определя независимо самостоятелно съдържание, което има смисъл само по себе  си</a:t>
            </a:r>
          </a:p>
          <a:p>
            <a:r>
              <a:rPr lang="bg-BG" sz="7200" dirty="0" smtClean="0"/>
              <a:t>Трябва да може да се разпространява независимо в целия сайт</a:t>
            </a:r>
            <a:endParaRPr lang="en-US" sz="7200" dirty="0" smtClean="0"/>
          </a:p>
          <a:p>
            <a:r>
              <a:rPr lang="bg-BG" sz="7200" dirty="0" smtClean="0"/>
              <a:t>Примери за използване</a:t>
            </a:r>
            <a:r>
              <a:rPr lang="en-US" sz="7200" dirty="0" smtClean="0"/>
              <a:t>:</a:t>
            </a:r>
            <a:r>
              <a:rPr lang="bg-BG" sz="7200" dirty="0" smtClean="0"/>
              <a:t> </a:t>
            </a:r>
            <a:r>
              <a:rPr lang="en-US" sz="7200" dirty="0" smtClean="0"/>
              <a:t>Forum post</a:t>
            </a:r>
            <a:r>
              <a:rPr lang="bg-BG" sz="7200" dirty="0" smtClean="0"/>
              <a:t>, </a:t>
            </a:r>
            <a:r>
              <a:rPr lang="en-US" sz="7200" dirty="0" smtClean="0"/>
              <a:t>Blog post</a:t>
            </a:r>
            <a:r>
              <a:rPr lang="bg-BG" sz="7200" dirty="0" smtClean="0"/>
              <a:t>, </a:t>
            </a:r>
            <a:r>
              <a:rPr lang="en-US" sz="7200" dirty="0" smtClean="0"/>
              <a:t>News story</a:t>
            </a:r>
            <a:r>
              <a:rPr lang="bg-BG" sz="7200" dirty="0" smtClean="0"/>
              <a:t>, </a:t>
            </a:r>
            <a:r>
              <a:rPr lang="en-US" sz="7200" dirty="0" smtClean="0"/>
              <a:t>Comment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&lt;article&gt;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  &lt;h1&gt;Internet Explorer 9&lt;/h1&gt;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  &lt;p&gt;Windows Internet Explorer 9 (abbreviated as IE9) was released to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  the  public on March 14, 2011 at 21:00 PDT.....&lt;/p&gt;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&lt;/article&gt; </a:t>
            </a:r>
          </a:p>
          <a:p>
            <a:r>
              <a:rPr lang="en-US" sz="7200" b="1" dirty="0" smtClean="0"/>
              <a:t> &lt;</a:t>
            </a:r>
            <a:r>
              <a:rPr lang="en-US" sz="7200" b="1" dirty="0" err="1" smtClean="0"/>
              <a:t>nav</a:t>
            </a:r>
            <a:r>
              <a:rPr lang="en-US" sz="7200" b="1" dirty="0" smtClean="0"/>
              <a:t>&gt;</a:t>
            </a:r>
          </a:p>
          <a:p>
            <a:r>
              <a:rPr lang="bg-BG" sz="7200" dirty="0" smtClean="0"/>
              <a:t>Дефинира множество от навигационни връзки</a:t>
            </a:r>
          </a:p>
          <a:p>
            <a:r>
              <a:rPr lang="bg-BG" sz="7200" dirty="0" smtClean="0"/>
              <a:t>Използва се за дефиниране на големи блокове от връзки, като не всички връзки трябва да са в елемента (показват се на един самостоятелен ред)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nav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&lt;a 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href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="/html/"&gt;HTML&lt;/a&gt; |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&lt;a 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href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="/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/"&gt;CSS&lt;/a&gt; |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&lt;a 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href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="/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js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/"&gt;JavaScript&lt;/a&gt; |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&lt;a 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href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="/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jquery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/"&gt;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jQuery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&lt;/a&gt;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&lt;/</a:t>
            </a:r>
            <a:r>
              <a:rPr lang="en-US" sz="6400" dirty="0" err="1" smtClean="0">
                <a:solidFill>
                  <a:schemeClr val="tx2">
                    <a:lumMod val="75000"/>
                  </a:schemeClr>
                </a:solidFill>
              </a:rPr>
              <a:t>nav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&gt; </a:t>
            </a:r>
          </a:p>
          <a:p>
            <a:r>
              <a:rPr lang="en-US" sz="7200" b="1" dirty="0" smtClean="0"/>
              <a:t>&lt;aside&gt;</a:t>
            </a:r>
          </a:p>
          <a:p>
            <a:r>
              <a:rPr lang="bg-BG" sz="7200" dirty="0" smtClean="0"/>
              <a:t>Дефинира някакво съдържание настрана от съдържанието, в което е разположено  </a:t>
            </a:r>
          </a:p>
          <a:p>
            <a:r>
              <a:rPr lang="en-US" sz="7200" dirty="0" smtClean="0"/>
              <a:t>(</a:t>
            </a:r>
            <a:r>
              <a:rPr lang="bg-BG" sz="7200" dirty="0" smtClean="0"/>
              <a:t>като</a:t>
            </a:r>
            <a:r>
              <a:rPr lang="en-US" sz="7200" dirty="0" smtClean="0"/>
              <a:t> sidebar)</a:t>
            </a:r>
          </a:p>
          <a:p>
            <a:r>
              <a:rPr lang="bg-BG" sz="7200" dirty="0" smtClean="0"/>
              <a:t>Трябва да е свързано със съдържанието наоколо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&lt;p&gt;My family and I visited The Epcot center this summer.&lt;/p&gt;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&lt;aside&gt;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  &lt;h4&gt;Epcot Center&lt;/h4&gt;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  &lt;p&gt;The Epcot Center is a theme park in Disney World, Florida.&lt;/p&gt;</a:t>
            </a:r>
            <a:b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400" dirty="0" smtClean="0">
                <a:solidFill>
                  <a:schemeClr val="tx2">
                    <a:lumMod val="75000"/>
                  </a:schemeClr>
                </a:solidFill>
              </a:rPr>
              <a:t>&lt;/aside&gt;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Server-Sent Events</a:t>
            </a:r>
            <a:r>
              <a:rPr lang="bg-BG" b="1" dirty="0" smtClean="0"/>
              <a:t> (</a:t>
            </a:r>
            <a:r>
              <a:rPr lang="en-US" b="1" dirty="0" smtClean="0"/>
              <a:t>SSE</a:t>
            </a:r>
            <a:r>
              <a:rPr lang="bg-BG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9144000" cy="6984776"/>
          </a:xfrm>
        </p:spPr>
        <p:txBody>
          <a:bodyPr>
            <a:noAutofit/>
          </a:bodyPr>
          <a:lstStyle/>
          <a:p>
            <a:r>
              <a:rPr lang="bg-BG" sz="1800" dirty="0" smtClean="0"/>
              <a:t>Необходим е сървър, който да може да изпраща </a:t>
            </a:r>
            <a:r>
              <a:rPr lang="en-US" sz="1800" dirty="0" smtClean="0"/>
              <a:t>updates (</a:t>
            </a:r>
            <a:r>
              <a:rPr lang="bg-BG" sz="1800" dirty="0" smtClean="0"/>
              <a:t>като </a:t>
            </a:r>
            <a:r>
              <a:rPr lang="en-US" sz="1800" dirty="0" smtClean="0"/>
              <a:t>PHP </a:t>
            </a:r>
            <a:r>
              <a:rPr lang="bg-BG" sz="1800" dirty="0" smtClean="0"/>
              <a:t>или </a:t>
            </a:r>
            <a:r>
              <a:rPr lang="en-US" sz="1800" dirty="0" smtClean="0"/>
              <a:t>ASP)</a:t>
            </a:r>
          </a:p>
          <a:p>
            <a:r>
              <a:rPr lang="en-US" sz="1800" dirty="0" smtClean="0"/>
              <a:t>PHP </a:t>
            </a:r>
            <a:r>
              <a:rPr lang="bg-BG" sz="1800" dirty="0" smtClean="0"/>
              <a:t>код </a:t>
            </a:r>
            <a:r>
              <a:rPr lang="en-US" sz="1800" dirty="0" smtClean="0"/>
              <a:t>(demo_sse.php):</a:t>
            </a:r>
            <a:r>
              <a:rPr lang="bg-BG" sz="1800" dirty="0" smtClean="0"/>
              <a:t> </a:t>
            </a:r>
            <a:r>
              <a:rPr lang="en-US" sz="1800" dirty="0" smtClean="0"/>
              <a:t>"Content-Type" header </a:t>
            </a:r>
            <a:r>
              <a:rPr lang="bg-BG" sz="1800" dirty="0" smtClean="0"/>
              <a:t>трябва да е </a:t>
            </a:r>
            <a:r>
              <a:rPr lang="en-US" sz="1800" dirty="0" smtClean="0"/>
              <a:t>"text/event-stream"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&lt;?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header('Content-Type: text/event-stream');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header('Cache-Control: no-cache');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$time = date('r');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echo "data: The server time is: {$time}\n\n";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flush();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?&gt; </a:t>
            </a:r>
          </a:p>
          <a:p>
            <a:r>
              <a:rPr lang="en-US" sz="1800" dirty="0" smtClean="0"/>
              <a:t>ASP</a:t>
            </a:r>
            <a:r>
              <a:rPr lang="bg-BG" sz="1800" dirty="0" smtClean="0"/>
              <a:t> код</a:t>
            </a:r>
            <a:r>
              <a:rPr lang="en-US" sz="1800" dirty="0" smtClean="0"/>
              <a:t> (VB) (demo_sse.asp):</a:t>
            </a:r>
          </a:p>
          <a:p>
            <a:pPr>
              <a:buNone/>
            </a:pPr>
            <a:r>
              <a:rPr lang="bg-BG" sz="1800" dirty="0" smtClean="0"/>
              <a:t>	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&lt;%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Response.ContentType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="text/event-stream"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Response.Expires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=-1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Response.Write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("data: " &amp; now())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Response.Flush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  <a:b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%&gt; </a:t>
            </a:r>
          </a:p>
          <a:p>
            <a:r>
              <a:rPr lang="bg-BG" sz="1800" dirty="0" smtClean="0"/>
              <a:t>Определяме, че страницата няма да се кешира</a:t>
            </a:r>
            <a:endParaRPr lang="en-US" sz="1800" dirty="0" smtClean="0"/>
          </a:p>
          <a:p>
            <a:r>
              <a:rPr lang="bg-BG" sz="1800" dirty="0" smtClean="0"/>
              <a:t>Извеждаме времето на изпращане</a:t>
            </a:r>
            <a:endParaRPr lang="en-US" sz="1800" dirty="0" smtClean="0"/>
          </a:p>
          <a:p>
            <a:r>
              <a:rPr lang="bg-BG" sz="1800" dirty="0" smtClean="0"/>
              <a:t>Показваме изходните данни на уеб страницата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Server-Sent Events</a:t>
            </a:r>
            <a:r>
              <a:rPr lang="bg-BG" b="1" dirty="0" smtClean="0"/>
              <a:t> (</a:t>
            </a:r>
            <a:r>
              <a:rPr lang="en-US" b="1" dirty="0" smtClean="0"/>
              <a:t>SSE</a:t>
            </a:r>
            <a:r>
              <a:rPr lang="bg-BG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9144000" cy="6984776"/>
          </a:xfrm>
        </p:spPr>
        <p:txBody>
          <a:bodyPr>
            <a:noAutofit/>
          </a:bodyPr>
          <a:lstStyle/>
          <a:p>
            <a:r>
              <a:rPr lang="bg-BG" sz="1800" b="1" dirty="0" smtClean="0"/>
              <a:t>Обекта </a:t>
            </a:r>
            <a:r>
              <a:rPr lang="en-US" sz="1800" b="1" dirty="0" err="1" smtClean="0"/>
              <a:t>EventSource</a:t>
            </a:r>
            <a:endParaRPr lang="en-US" sz="1800" b="1" dirty="0" smtClean="0"/>
          </a:p>
          <a:p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onopen</a:t>
            </a:r>
            <a:r>
              <a:rPr lang="en-US" sz="1800" dirty="0" smtClean="0"/>
              <a:t> event </a:t>
            </a:r>
            <a:r>
              <a:rPr lang="bg-BG" sz="1800" dirty="0" smtClean="0"/>
              <a:t>– когато конекцията към сървъра се отвори</a:t>
            </a:r>
          </a:p>
          <a:p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onmessage</a:t>
            </a:r>
            <a:r>
              <a:rPr lang="en-US" sz="1800" dirty="0" smtClean="0"/>
              <a:t> event </a:t>
            </a:r>
            <a:r>
              <a:rPr lang="bg-BG" sz="1800" dirty="0" smtClean="0"/>
              <a:t>– когато съобщението се получи</a:t>
            </a:r>
            <a:r>
              <a:rPr lang="en-US" sz="1800" dirty="0" smtClean="0"/>
              <a:t> </a:t>
            </a:r>
            <a:endParaRPr lang="bg-BG" sz="1800" dirty="0" smtClean="0"/>
          </a:p>
          <a:p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onerror</a:t>
            </a:r>
            <a:r>
              <a:rPr lang="en-US" sz="1800" dirty="0" smtClean="0"/>
              <a:t> event </a:t>
            </a:r>
            <a:r>
              <a:rPr lang="bg-BG" sz="1800" dirty="0" smtClean="0"/>
              <a:t>– когато се получи грешка 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50106"/>
          </a:xfrm>
        </p:spPr>
        <p:txBody>
          <a:bodyPr/>
          <a:lstStyle/>
          <a:p>
            <a:r>
              <a:rPr lang="en-US" dirty="0" smtClean="0"/>
              <a:t>XHTML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939336" cy="5805264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 smtClean="0"/>
              <a:t>XHTML</a:t>
            </a:r>
            <a:r>
              <a:rPr lang="bg-BG" sz="7200" dirty="0" smtClean="0"/>
              <a:t> (</a:t>
            </a:r>
            <a:r>
              <a:rPr lang="en-US" sz="7200" dirty="0" err="1" smtClean="0"/>
              <a:t>E</a:t>
            </a:r>
            <a:r>
              <a:rPr lang="en-US" sz="7200" b="1" dirty="0" err="1" smtClean="0"/>
              <a:t>X</a:t>
            </a:r>
            <a:r>
              <a:rPr lang="en-US" sz="7200" dirty="0" err="1" smtClean="0"/>
              <a:t>tensible</a:t>
            </a:r>
            <a:r>
              <a:rPr lang="en-US" sz="7200" dirty="0" smtClean="0"/>
              <a:t> </a:t>
            </a:r>
            <a:r>
              <a:rPr lang="en-US" sz="7200" b="1" dirty="0" err="1" smtClean="0"/>
              <a:t>H</a:t>
            </a:r>
            <a:r>
              <a:rPr lang="en-US" sz="7200" dirty="0" err="1" smtClean="0"/>
              <a:t>yperText</a:t>
            </a:r>
            <a:r>
              <a:rPr lang="en-US" sz="7200" dirty="0" smtClean="0"/>
              <a:t> </a:t>
            </a:r>
            <a:r>
              <a:rPr lang="en-US" sz="7200" b="1" dirty="0" smtClean="0"/>
              <a:t>M</a:t>
            </a:r>
            <a:r>
              <a:rPr lang="en-US" sz="7200" dirty="0" smtClean="0"/>
              <a:t>arkup </a:t>
            </a:r>
            <a:r>
              <a:rPr lang="en-US" sz="7200" b="1" dirty="0" smtClean="0"/>
              <a:t>L</a:t>
            </a:r>
            <a:r>
              <a:rPr lang="en-US" sz="7200" dirty="0" smtClean="0"/>
              <a:t>anguage</a:t>
            </a:r>
            <a:r>
              <a:rPr lang="bg-BG" sz="7200" dirty="0" smtClean="0"/>
              <a:t>)</a:t>
            </a:r>
            <a:r>
              <a:rPr lang="en-US" sz="7200" dirty="0" smtClean="0"/>
              <a:t> </a:t>
            </a:r>
            <a:r>
              <a:rPr lang="bg-BG" sz="7200" dirty="0" smtClean="0"/>
              <a:t>е </a:t>
            </a:r>
            <a:r>
              <a:rPr lang="en-US" sz="7200" dirty="0" smtClean="0"/>
              <a:t>HTML </a:t>
            </a:r>
            <a:r>
              <a:rPr lang="bg-BG" sz="7200" dirty="0" smtClean="0"/>
              <a:t>написан като </a:t>
            </a:r>
            <a:r>
              <a:rPr lang="en-US" sz="7200" dirty="0" smtClean="0"/>
              <a:t>XML</a:t>
            </a:r>
          </a:p>
          <a:p>
            <a:r>
              <a:rPr lang="en-US" sz="7200" dirty="0" smtClean="0"/>
              <a:t>XHTML</a:t>
            </a:r>
            <a:r>
              <a:rPr lang="bg-BG" sz="7200" dirty="0" smtClean="0"/>
              <a:t> е почти идентичен на </a:t>
            </a:r>
            <a:r>
              <a:rPr lang="en-US" sz="7200" dirty="0" smtClean="0"/>
              <a:t>HTML 4.01</a:t>
            </a:r>
          </a:p>
          <a:p>
            <a:r>
              <a:rPr lang="en-US" sz="7200" dirty="0" smtClean="0"/>
              <a:t>XHTML </a:t>
            </a:r>
            <a:r>
              <a:rPr lang="bg-BG" sz="7200" dirty="0" smtClean="0"/>
              <a:t>е по-стриктна и по-чиста версия на </a:t>
            </a:r>
            <a:r>
              <a:rPr lang="en-US" sz="7200" dirty="0" smtClean="0"/>
              <a:t>HTML 4.01</a:t>
            </a:r>
          </a:p>
          <a:p>
            <a:r>
              <a:rPr lang="en-US" sz="7200" dirty="0" smtClean="0"/>
              <a:t>XHTML</a:t>
            </a:r>
            <a:r>
              <a:rPr lang="bg-BG" sz="7200" dirty="0" smtClean="0"/>
              <a:t> се поддържа от всички най-разпространени браузъри</a:t>
            </a:r>
          </a:p>
          <a:p>
            <a:r>
              <a:rPr lang="bg-BG" sz="7200" dirty="0" smtClean="0"/>
              <a:t>Версии – </a:t>
            </a:r>
            <a:r>
              <a:rPr lang="en-US" sz="7200" dirty="0" smtClean="0"/>
              <a:t>XHTML</a:t>
            </a:r>
            <a:r>
              <a:rPr lang="bg-BG" sz="7200" dirty="0" smtClean="0"/>
              <a:t> 1.0 (1999), </a:t>
            </a:r>
            <a:r>
              <a:rPr lang="en-US" sz="7200" dirty="0" smtClean="0"/>
              <a:t>XHTML</a:t>
            </a:r>
            <a:r>
              <a:rPr lang="bg-BG" sz="7200" dirty="0" smtClean="0"/>
              <a:t> 1.1, </a:t>
            </a:r>
            <a:r>
              <a:rPr lang="en-US" sz="7200" dirty="0" smtClean="0"/>
              <a:t>XHTML</a:t>
            </a:r>
            <a:r>
              <a:rPr lang="bg-BG" sz="7200" dirty="0" smtClean="0"/>
              <a:t> 1.2,</a:t>
            </a:r>
            <a:r>
              <a:rPr lang="en-US" sz="7200" dirty="0" smtClean="0"/>
              <a:t> XHTML 2.0</a:t>
            </a:r>
            <a:r>
              <a:rPr lang="bg-BG" sz="7200" dirty="0" smtClean="0"/>
              <a:t> (2002), </a:t>
            </a:r>
            <a:r>
              <a:rPr lang="en-US" sz="7200" dirty="0" smtClean="0"/>
              <a:t>XHTML </a:t>
            </a:r>
            <a:r>
              <a:rPr lang="bg-BG" sz="7200" dirty="0" smtClean="0"/>
              <a:t>5 (2008)</a:t>
            </a:r>
            <a:endParaRPr lang="en-US" sz="7200" dirty="0" smtClean="0"/>
          </a:p>
          <a:p>
            <a:r>
              <a:rPr lang="bg-BG" sz="7200" dirty="0" smtClean="0"/>
              <a:t>Пример за лош </a:t>
            </a:r>
            <a:r>
              <a:rPr lang="en-US" sz="7200" dirty="0" smtClean="0"/>
              <a:t>HTML</a:t>
            </a:r>
            <a:r>
              <a:rPr lang="bg-BG" sz="7200" dirty="0" smtClean="0"/>
              <a:t>, който се вижда добре в браузъра</a:t>
            </a:r>
            <a:r>
              <a:rPr lang="en-US" sz="7200" dirty="0" smtClean="0"/>
              <a:t>: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&lt;html&gt;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&lt;title&gt;This is bad HTML&lt;/title&gt;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&lt;body&gt;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&lt;h1&gt;Bad HTML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&lt;p&gt;This is a paragraph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&lt;/body&gt;</a:t>
            </a:r>
          </a:p>
          <a:p>
            <a:r>
              <a:rPr lang="en-US" sz="7200" dirty="0" smtClean="0"/>
              <a:t>XML</a:t>
            </a:r>
            <a:r>
              <a:rPr lang="bg-BG" sz="7200" dirty="0" smtClean="0"/>
              <a:t> е език, при който документите трябва да бъдат маркирани/ написани</a:t>
            </a:r>
          </a:p>
          <a:p>
            <a:r>
              <a:rPr lang="bg-BG" sz="7200" dirty="0" smtClean="0"/>
              <a:t>Някои малки устройства (телефони) поради липса на ресурси могат да не интерпретират лошия </a:t>
            </a:r>
            <a:r>
              <a:rPr lang="en-US" sz="7200" dirty="0" smtClean="0"/>
              <a:t>HTML</a:t>
            </a:r>
          </a:p>
          <a:p>
            <a:pPr>
              <a:buNone/>
            </a:pPr>
            <a:r>
              <a:rPr lang="bg-BG" sz="7200" b="1" dirty="0" smtClean="0"/>
              <a:t>Разлики с </a:t>
            </a:r>
            <a:r>
              <a:rPr lang="en-US" sz="7200" b="1" dirty="0" smtClean="0"/>
              <a:t>HTML</a:t>
            </a:r>
          </a:p>
          <a:p>
            <a:r>
              <a:rPr lang="bg-BG" sz="7200" b="1" dirty="0" smtClean="0"/>
              <a:t>Структура на документа </a:t>
            </a:r>
            <a:endParaRPr lang="en-US" sz="7200" b="1" dirty="0" smtClean="0"/>
          </a:p>
          <a:p>
            <a:r>
              <a:rPr lang="en-US" sz="7200" dirty="0" smtClean="0"/>
              <a:t>XHTML DOCTYPE </a:t>
            </a:r>
            <a:r>
              <a:rPr lang="bg-BG" sz="7200" dirty="0" smtClean="0"/>
              <a:t>е </a:t>
            </a:r>
            <a:r>
              <a:rPr lang="bg-BG" sz="7200" b="1" dirty="0" smtClean="0"/>
              <a:t>задължителен</a:t>
            </a:r>
            <a:endParaRPr lang="en-US" sz="7200" dirty="0" smtClean="0"/>
          </a:p>
          <a:p>
            <a:r>
              <a:rPr lang="bg-BG" sz="7200" dirty="0" smtClean="0"/>
              <a:t>Атрибута </a:t>
            </a:r>
            <a:r>
              <a:rPr lang="en-US" sz="7200" dirty="0" smtClean="0"/>
              <a:t>XML namespace </a:t>
            </a:r>
            <a:r>
              <a:rPr lang="bg-BG" sz="7200" dirty="0" smtClean="0"/>
              <a:t>в</a:t>
            </a:r>
            <a:r>
              <a:rPr lang="en-US" sz="7200" dirty="0" smtClean="0"/>
              <a:t> &lt;html&gt; </a:t>
            </a:r>
            <a:r>
              <a:rPr lang="bg-BG" sz="7200" dirty="0" smtClean="0"/>
              <a:t>е </a:t>
            </a:r>
            <a:r>
              <a:rPr lang="bg-BG" sz="7200" b="1" dirty="0" smtClean="0"/>
              <a:t>задължителен</a:t>
            </a:r>
            <a:endParaRPr lang="en-US" sz="7200" dirty="0" smtClean="0"/>
          </a:p>
          <a:p>
            <a:r>
              <a:rPr lang="en-US" sz="7200" dirty="0" smtClean="0"/>
              <a:t>&lt;html&gt;, &lt;head&gt;, &lt;title&gt;</a:t>
            </a:r>
            <a:r>
              <a:rPr lang="bg-BG" sz="7200" dirty="0" smtClean="0"/>
              <a:t> и </a:t>
            </a:r>
            <a:r>
              <a:rPr lang="en-US" sz="7200" dirty="0" smtClean="0"/>
              <a:t>&lt;body&gt; </a:t>
            </a:r>
            <a:r>
              <a:rPr lang="bg-BG" sz="7200" dirty="0" smtClean="0"/>
              <a:t>са </a:t>
            </a:r>
            <a:r>
              <a:rPr lang="bg-BG" sz="7200" b="1" dirty="0" smtClean="0"/>
              <a:t>задължителни</a:t>
            </a:r>
            <a:endParaRPr lang="en-US" sz="7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686800" cy="5805264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 smtClean="0"/>
              <a:t>XHTML </a:t>
            </a:r>
            <a:r>
              <a:rPr lang="bg-BG" sz="7200" b="1" dirty="0" smtClean="0"/>
              <a:t>елементи</a:t>
            </a:r>
            <a:endParaRPr lang="en-US" sz="7200" b="1" dirty="0" smtClean="0"/>
          </a:p>
          <a:p>
            <a:r>
              <a:rPr lang="bg-BG" sz="7200" dirty="0" smtClean="0"/>
              <a:t>Трябва да се затварят задължително </a:t>
            </a:r>
            <a:endParaRPr lang="en-US" sz="7200" dirty="0" smtClean="0"/>
          </a:p>
          <a:p>
            <a:r>
              <a:rPr lang="bg-BG" sz="7200" dirty="0" smtClean="0"/>
              <a:t>Пишат се с малки букви</a:t>
            </a:r>
            <a:endParaRPr lang="en-US" sz="7200" dirty="0" smtClean="0"/>
          </a:p>
          <a:p>
            <a:r>
              <a:rPr lang="bg-BG" sz="7200" dirty="0" smtClean="0"/>
              <a:t>Документа трябва да има един коренен елемент </a:t>
            </a:r>
            <a:endParaRPr lang="en-US" sz="7200" dirty="0" smtClean="0"/>
          </a:p>
          <a:p>
            <a:r>
              <a:rPr lang="en-US" sz="7200" b="1" dirty="0" smtClean="0"/>
              <a:t>XHTML </a:t>
            </a:r>
            <a:r>
              <a:rPr lang="bg-BG" sz="7200" b="1" dirty="0" smtClean="0"/>
              <a:t>атрибутите</a:t>
            </a:r>
            <a:endParaRPr lang="en-US" sz="7200" b="1" dirty="0" smtClean="0"/>
          </a:p>
          <a:p>
            <a:r>
              <a:rPr lang="bg-BG" sz="7200" dirty="0" smtClean="0"/>
              <a:t>Имената се пишат с малки букви</a:t>
            </a:r>
            <a:endParaRPr lang="en-US" sz="7200" dirty="0" smtClean="0"/>
          </a:p>
          <a:p>
            <a:r>
              <a:rPr lang="bg-BG" sz="7200" dirty="0" smtClean="0"/>
              <a:t>Стойностите трябва </a:t>
            </a:r>
            <a:r>
              <a:rPr lang="bg-BG" sz="7200" smtClean="0"/>
              <a:t>да са </a:t>
            </a:r>
            <a:r>
              <a:rPr lang="bg-BG" sz="7200" dirty="0" smtClean="0"/>
              <a:t>в кавички</a:t>
            </a:r>
            <a:endParaRPr lang="en-US" sz="7200" dirty="0" smtClean="0"/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&lt;!DOCTYPE html PUBLIC "-//W3C//DTD XHTML 1.0 Transitional//EN"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"http://www.w3.org/TR/xhtml1/DTD/xhtml1-transitional.dtd"&gt;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&lt;html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xmlns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="http://www.w3.org/1999/xhtml"&gt;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&lt;title&gt;Title of document&lt;/title&gt;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&lt;/head&gt;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&lt;body&gt;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...... 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&lt;/body&gt;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&lt;/html&gt;</a:t>
            </a:r>
            <a:r>
              <a:rPr lang="en-US" sz="7200" dirty="0" smtClean="0"/>
              <a:t/>
            </a:r>
            <a:br>
              <a:rPr lang="en-US" sz="7200" dirty="0" smtClean="0"/>
            </a:br>
            <a:endParaRPr lang="en-US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6016" y="-99392"/>
            <a:ext cx="3970784" cy="850106"/>
          </a:xfrm>
        </p:spPr>
        <p:txBody>
          <a:bodyPr/>
          <a:lstStyle/>
          <a:p>
            <a:r>
              <a:rPr lang="en-US" dirty="0" smtClean="0"/>
              <a:t>XHTML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5292080" cy="6885384"/>
          </a:xfrm>
        </p:spPr>
        <p:txBody>
          <a:bodyPr>
            <a:noAutofit/>
          </a:bodyPr>
          <a:lstStyle/>
          <a:p>
            <a:r>
              <a:rPr lang="bg-BG" sz="1600" dirty="0" smtClean="0"/>
              <a:t>В</a:t>
            </a:r>
            <a:r>
              <a:rPr lang="en-US" sz="1600" dirty="0" smtClean="0"/>
              <a:t> HTML</a:t>
            </a:r>
            <a:r>
              <a:rPr lang="bg-BG" sz="1600" dirty="0" smtClean="0"/>
              <a:t> това е разрешено, но не и в </a:t>
            </a:r>
            <a:r>
              <a:rPr lang="en-US" sz="1600" dirty="0" smtClean="0"/>
              <a:t>XHTML</a:t>
            </a: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&lt;b&gt;&lt;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&gt;This text is bold and italic&lt;/b&gt;&lt;/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en-US" sz="1600" dirty="0" smtClean="0"/>
              <a:t>HTML</a:t>
            </a:r>
            <a:r>
              <a:rPr lang="bg-BG" sz="1600" dirty="0" smtClean="0"/>
              <a:t>)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&lt;b&gt;&lt;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&gt;This text is bold and italic&lt;/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&gt;&lt;/b&gt;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en-US" sz="1600" dirty="0" smtClean="0"/>
              <a:t>XHTML</a:t>
            </a:r>
            <a:r>
              <a:rPr lang="bg-BG" sz="1600" dirty="0" smtClean="0"/>
              <a:t>)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&lt;p&gt;This is a paragraph</a:t>
            </a:r>
            <a:r>
              <a:rPr lang="bg-BG" sz="1600" dirty="0" smtClean="0"/>
              <a:t>	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600" dirty="0" smtClean="0"/>
              <a:t>HTML</a:t>
            </a:r>
            <a:r>
              <a:rPr lang="bg-BG" sz="1600" dirty="0" smtClean="0"/>
              <a:t>)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&lt;p&gt;This is a paragraph&lt;/p&gt;</a:t>
            </a:r>
            <a:r>
              <a:rPr lang="bg-BG" sz="1600" dirty="0" smtClean="0"/>
              <a:t>	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600" dirty="0" smtClean="0"/>
              <a:t>XHTML</a:t>
            </a:r>
            <a:r>
              <a:rPr lang="bg-BG" sz="1600" dirty="0" smtClean="0"/>
              <a:t>)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 break: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bg-BG" sz="1600" dirty="0" smtClean="0"/>
              <a:t>			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600" dirty="0" smtClean="0"/>
              <a:t>HTML</a:t>
            </a:r>
            <a:r>
              <a:rPr lang="bg-BG" sz="1600" dirty="0" smtClean="0"/>
              <a:t>)	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 horizontal rule: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&lt;hr&gt;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An image: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img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="happy.gif" alt="Happy face"&gt;</a:t>
            </a:r>
          </a:p>
          <a:p>
            <a:pPr>
              <a:buNone/>
            </a:pPr>
            <a:r>
              <a:rPr lang="bg-BG" sz="1600" dirty="0" smtClean="0"/>
              <a:t>	</a:t>
            </a:r>
            <a:r>
              <a:rPr lang="en-US" sz="1600" dirty="0" smtClean="0"/>
              <a:t>A break: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/&gt;</a:t>
            </a:r>
            <a:r>
              <a:rPr lang="bg-BG" sz="1600" dirty="0" smtClean="0"/>
              <a:t>			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600" dirty="0" smtClean="0"/>
              <a:t>XHTML</a:t>
            </a:r>
            <a:r>
              <a:rPr lang="bg-BG" sz="1600" dirty="0" smtClean="0"/>
              <a:t>)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 horizontal rule: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&lt;hr /&gt;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An image: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img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="happy.gif" alt="Happy face" /&gt;</a:t>
            </a:r>
          </a:p>
          <a:p>
            <a:pPr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&lt;BODY&gt;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			(</a:t>
            </a:r>
            <a:r>
              <a:rPr lang="en-US" sz="1600" dirty="0" smtClean="0"/>
              <a:t>HTML</a:t>
            </a:r>
            <a:r>
              <a:rPr lang="bg-BG" sz="1600" dirty="0" smtClean="0"/>
              <a:t>)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&lt;P&gt;This is a paragraph&lt;/P&gt;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&lt;/BODY&gt;</a:t>
            </a:r>
          </a:p>
          <a:p>
            <a:pPr>
              <a:buNone/>
            </a:pP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&lt;body&gt;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			(</a:t>
            </a:r>
            <a:r>
              <a:rPr lang="en-US" sz="1600" dirty="0" smtClean="0"/>
              <a:t>XHTML</a:t>
            </a:r>
            <a:r>
              <a:rPr lang="bg-BG" sz="1600" dirty="0" smtClean="0"/>
              <a:t>)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&lt;p&gt;This is a paragraph&lt;/p&gt;</a:t>
            </a:r>
            <a:b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&lt;/body&gt;</a:t>
            </a:r>
          </a:p>
          <a:p>
            <a:pPr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&lt;table WIDTH="100%"&gt;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		(</a:t>
            </a:r>
            <a:r>
              <a:rPr lang="en-US" sz="1600" dirty="0" smtClean="0"/>
              <a:t>HTML</a:t>
            </a:r>
            <a:r>
              <a:rPr lang="bg-BG" sz="1600" dirty="0" smtClean="0"/>
              <a:t>)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&lt;table width="100%"&gt;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		(</a:t>
            </a:r>
            <a:r>
              <a:rPr lang="en-US" sz="1600" dirty="0" smtClean="0"/>
              <a:t>XHTML</a:t>
            </a:r>
            <a:r>
              <a:rPr lang="bg-BG" sz="1600" dirty="0" smtClean="0"/>
              <a:t>)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&lt;table width=100%&gt;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		(</a:t>
            </a:r>
            <a:r>
              <a:rPr lang="en-US" sz="1600" dirty="0" smtClean="0"/>
              <a:t>HTML</a:t>
            </a:r>
            <a:r>
              <a:rPr lang="bg-BG" sz="1600" dirty="0" smtClean="0"/>
              <a:t>)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&lt;table width="100%"&gt;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		(</a:t>
            </a:r>
            <a:r>
              <a:rPr lang="en-US" sz="1600" dirty="0" smtClean="0"/>
              <a:t>XHTML</a:t>
            </a:r>
            <a:r>
              <a:rPr lang="bg-BG" sz="1600" dirty="0" smtClean="0"/>
              <a:t>)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024" y="692696"/>
            <a:ext cx="4355976" cy="6309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bg-BG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&lt;input checked&gt;</a:t>
            </a:r>
            <a:r>
              <a:rPr kumimoji="0" lang="bg-BG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600" dirty="0" smtClean="0"/>
              <a:t>HTML</a:t>
            </a:r>
            <a:r>
              <a:rPr lang="bg-BG" sz="1600" dirty="0" smtClean="0"/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&lt;input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readonly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&lt;input disabled&gt;</a:t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&lt;option selected&gt;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bg-BG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&lt;input checked="checked"&gt;</a:t>
            </a:r>
            <a:r>
              <a:rPr kumimoji="0" lang="bg-BG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bg-BG" sz="16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1600" dirty="0" smtClean="0"/>
              <a:t>XHTML</a:t>
            </a:r>
            <a:r>
              <a:rPr lang="bg-BG" sz="1600" dirty="0" smtClean="0"/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&lt;input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readonly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="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readonly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"&gt;</a:t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&lt;input disabled="disabled"&gt;</a:t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&lt;option selected="selected"&gt;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Нови семантични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 smtClean="0"/>
              <a:t>&lt;header&gt;</a:t>
            </a:r>
          </a:p>
          <a:p>
            <a:r>
              <a:rPr lang="bg-BG" sz="7200" dirty="0" smtClean="0"/>
              <a:t>Определя </a:t>
            </a:r>
            <a:r>
              <a:rPr lang="en-US" sz="7200" dirty="0" smtClean="0"/>
              <a:t>header </a:t>
            </a:r>
            <a:r>
              <a:rPr lang="bg-BG" sz="7200" dirty="0" smtClean="0"/>
              <a:t>за документ или секция</a:t>
            </a:r>
            <a:endParaRPr lang="en-US" sz="7200" dirty="0" smtClean="0"/>
          </a:p>
          <a:p>
            <a:r>
              <a:rPr lang="bg-BG" sz="7200" dirty="0" smtClean="0"/>
              <a:t>Използва се за контейнер за въвеждащо съдържание</a:t>
            </a:r>
          </a:p>
          <a:p>
            <a:r>
              <a:rPr lang="bg-BG" sz="7200" dirty="0" smtClean="0"/>
              <a:t>Може да има няколко </a:t>
            </a:r>
            <a:r>
              <a:rPr lang="en-US" sz="7200" dirty="0" smtClean="0"/>
              <a:t>&lt;header&gt; </a:t>
            </a:r>
            <a:r>
              <a:rPr lang="bg-BG" sz="7200" dirty="0" smtClean="0"/>
              <a:t>в един документ</a:t>
            </a:r>
            <a:endParaRPr lang="en-US" sz="7200" dirty="0" smtClean="0"/>
          </a:p>
          <a:p>
            <a:r>
              <a:rPr lang="bg-BG" sz="7200" dirty="0" smtClean="0"/>
              <a:t>Пример за </a:t>
            </a:r>
            <a:r>
              <a:rPr lang="en-US" sz="7200" dirty="0" smtClean="0"/>
              <a:t>header</a:t>
            </a:r>
            <a:r>
              <a:rPr lang="bg-BG" sz="7200" dirty="0" smtClean="0"/>
              <a:t> на </a:t>
            </a:r>
            <a:r>
              <a:rPr lang="en-US" sz="7200" dirty="0" smtClean="0"/>
              <a:t>article: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&lt;article&gt;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&lt;header&gt;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   &lt;h1&gt;Internet Explorer 9&lt;/h1&gt;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   &lt;p&gt;&lt;time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pubdate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datetime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="2011-03-15"&gt;&lt;/time&gt;&lt;/p&gt;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&lt;/header&gt;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&lt;p&gt;Windows Internet Explorer 9 (abbreviated as IE9) was released to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the  public on March 14, 2011 at 21:00 PDT.....&lt;/p&gt;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&lt;/article&gt; </a:t>
            </a:r>
          </a:p>
          <a:p>
            <a:r>
              <a:rPr lang="en-US" sz="7200" b="1" dirty="0" smtClean="0"/>
              <a:t>&lt;footer&gt;</a:t>
            </a:r>
          </a:p>
          <a:p>
            <a:r>
              <a:rPr lang="bg-BG" sz="7200" dirty="0" smtClean="0"/>
              <a:t>Определя </a:t>
            </a:r>
            <a:r>
              <a:rPr lang="en-US" sz="7200" dirty="0" smtClean="0"/>
              <a:t>footer </a:t>
            </a:r>
            <a:r>
              <a:rPr lang="bg-BG" sz="7200" dirty="0" smtClean="0"/>
              <a:t>за документи или секция</a:t>
            </a:r>
          </a:p>
          <a:p>
            <a:r>
              <a:rPr lang="bg-BG" sz="7200" dirty="0" smtClean="0"/>
              <a:t>Съдържа информация за съдържащите се в него елементи – автор на документа, </a:t>
            </a:r>
            <a:r>
              <a:rPr lang="en-US" sz="7200" dirty="0" smtClean="0"/>
              <a:t>copyright </a:t>
            </a:r>
            <a:r>
              <a:rPr lang="bg-BG" sz="7200" dirty="0" smtClean="0"/>
              <a:t>информация</a:t>
            </a:r>
            <a:r>
              <a:rPr lang="en-US" sz="7200" dirty="0" smtClean="0"/>
              <a:t>,</a:t>
            </a:r>
            <a:r>
              <a:rPr lang="bg-BG" sz="7200" dirty="0" smtClean="0"/>
              <a:t> връзки към използваните термини</a:t>
            </a:r>
            <a:r>
              <a:rPr lang="en-US" sz="7200" dirty="0" smtClean="0"/>
              <a:t>, </a:t>
            </a:r>
            <a:r>
              <a:rPr lang="bg-BG" sz="7200" dirty="0" smtClean="0"/>
              <a:t>контактна информация</a:t>
            </a:r>
            <a:endParaRPr lang="en-US" sz="7200" dirty="0" smtClean="0"/>
          </a:p>
          <a:p>
            <a:r>
              <a:rPr lang="bg-BG" sz="7200" dirty="0" smtClean="0"/>
              <a:t>Може да има няколко </a:t>
            </a:r>
            <a:r>
              <a:rPr lang="en-US" sz="7200" dirty="0" smtClean="0"/>
              <a:t>&lt;footer&gt; </a:t>
            </a:r>
            <a:r>
              <a:rPr lang="bg-BG" sz="7200" dirty="0" smtClean="0"/>
              <a:t>в един документ</a:t>
            </a:r>
            <a:endParaRPr lang="en-US" sz="7200" dirty="0" smtClean="0"/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&lt;footer&gt;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&lt;p&gt;Posted by: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Hege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Refsnes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&lt;/p&gt;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&lt;p&gt;&lt;time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pubdate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datetime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="2012-03-01"&gt;&lt;/time&gt;&lt;/p&gt;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&lt;/footer&gt;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Нови семантични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6381328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 smtClean="0"/>
              <a:t>&lt;figure&gt; </a:t>
            </a:r>
            <a:r>
              <a:rPr lang="bg-BG" sz="7200" b="1" dirty="0" smtClean="0"/>
              <a:t>и </a:t>
            </a:r>
            <a:r>
              <a:rPr lang="en-US" sz="7200" b="1" dirty="0" smtClean="0"/>
              <a:t>&lt;</a:t>
            </a:r>
            <a:r>
              <a:rPr lang="en-US" sz="7200" b="1" dirty="0" err="1" smtClean="0"/>
              <a:t>figcaption</a:t>
            </a:r>
            <a:r>
              <a:rPr lang="en-US" sz="7200" b="1" dirty="0" smtClean="0"/>
              <a:t>&gt;</a:t>
            </a:r>
          </a:p>
          <a:p>
            <a:r>
              <a:rPr lang="en-US" sz="7200" dirty="0" smtClean="0"/>
              <a:t>&lt;figure&gt;</a:t>
            </a:r>
            <a:r>
              <a:rPr lang="bg-BG" sz="7200" dirty="0" smtClean="0"/>
              <a:t> определя самостоятелно съдържание, като илюстрации, диаграми, снимки, програмен код, ...</a:t>
            </a:r>
            <a:endParaRPr lang="en-US" sz="7200" dirty="0" smtClean="0"/>
          </a:p>
          <a:p>
            <a:r>
              <a:rPr lang="en-US" sz="7200" dirty="0" smtClean="0"/>
              <a:t>&lt;figure&gt;</a:t>
            </a:r>
            <a:r>
              <a:rPr lang="bg-BG" sz="7200" dirty="0" smtClean="0"/>
              <a:t> е свързан с основния поток, като позицията му е независима от основния поток и ако се изтрие не трябва да влияе на потока на документа </a:t>
            </a:r>
          </a:p>
          <a:p>
            <a:r>
              <a:rPr lang="en-US" sz="7200" dirty="0" smtClean="0"/>
              <a:t>&lt;</a:t>
            </a:r>
            <a:r>
              <a:rPr lang="en-US" sz="7200" dirty="0" err="1" smtClean="0"/>
              <a:t>figcaption</a:t>
            </a:r>
            <a:r>
              <a:rPr lang="en-US" sz="7200" dirty="0" smtClean="0"/>
              <a:t>&gt; </a:t>
            </a:r>
            <a:r>
              <a:rPr lang="bg-BG" sz="7200" dirty="0" smtClean="0"/>
              <a:t>дефинира заглавие за</a:t>
            </a:r>
            <a:r>
              <a:rPr lang="en-US" sz="7200" dirty="0" smtClean="0"/>
              <a:t> &lt;figure&gt; </a:t>
            </a:r>
          </a:p>
          <a:p>
            <a:r>
              <a:rPr lang="en-US" sz="7200" dirty="0" smtClean="0"/>
              <a:t>&lt;</a:t>
            </a:r>
            <a:r>
              <a:rPr lang="en-US" sz="7200" dirty="0" err="1" smtClean="0"/>
              <a:t>figcaption</a:t>
            </a:r>
            <a:r>
              <a:rPr lang="en-US" sz="7200" dirty="0" smtClean="0"/>
              <a:t>&gt; </a:t>
            </a:r>
            <a:r>
              <a:rPr lang="bg-BG" sz="7200" dirty="0" smtClean="0"/>
              <a:t>моце да се сложи като първи или последен елемент в </a:t>
            </a:r>
            <a:r>
              <a:rPr lang="en-US" sz="7200" dirty="0" smtClean="0"/>
              <a:t>&lt;figure&gt;</a:t>
            </a:r>
          </a:p>
          <a:p>
            <a:pPr>
              <a:buNone/>
            </a:pPr>
            <a:r>
              <a:rPr lang="bg-BG" sz="7200" dirty="0" smtClean="0"/>
              <a:t>	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&lt;figure&gt;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&lt;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img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="img_pulpit.jpg" alt="The Pulpit Rock" width="304" height="228"&gt;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  &lt;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figcaption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&gt;Fig1. - The Pulpit Pock, Norway.&lt;/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figcaption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&lt;/figure&gt; </a:t>
            </a:r>
          </a:p>
          <a:p>
            <a:r>
              <a:rPr lang="en-US" sz="7200" dirty="0" smtClean="0"/>
              <a:t>&lt;</a:t>
            </a:r>
            <a:r>
              <a:rPr lang="en-US" sz="7200" dirty="0" err="1" smtClean="0"/>
              <a:t>figcaption</a:t>
            </a:r>
            <a:r>
              <a:rPr lang="en-US" sz="7200" dirty="0" smtClean="0"/>
              <a:t>&gt;</a:t>
            </a:r>
            <a:r>
              <a:rPr lang="bg-BG" sz="7200" dirty="0" smtClean="0"/>
              <a:t> - не е блоков елемент</a:t>
            </a:r>
          </a:p>
          <a:p>
            <a:r>
              <a:rPr lang="en-US" sz="7200" b="1" dirty="0" smtClean="0"/>
              <a:t>&lt;mark&gt; </a:t>
            </a:r>
            <a:r>
              <a:rPr lang="bg-BG" sz="7200" dirty="0" smtClean="0"/>
              <a:t>- дефинира маркиран/подчертан текст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&lt;p&gt;Do not forget to buy &lt;mark&gt;milk&lt;/mark&gt; today.&lt;/p&gt;</a:t>
            </a:r>
            <a:endParaRPr lang="bg-BG" sz="7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7200" b="1" dirty="0" smtClean="0"/>
              <a:t>&lt;time&gt; </a:t>
            </a:r>
            <a:r>
              <a:rPr lang="bg-BG" sz="7200" dirty="0" smtClean="0"/>
              <a:t>- дефинира дата/време</a:t>
            </a:r>
          </a:p>
          <a:p>
            <a:pPr>
              <a:buNone/>
            </a:pP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&lt;p&gt;I have a date on &lt;time </a:t>
            </a:r>
            <a:r>
              <a:rPr lang="en-US" sz="7200" dirty="0" err="1" smtClean="0">
                <a:solidFill>
                  <a:schemeClr val="tx2">
                    <a:lumMod val="75000"/>
                  </a:schemeClr>
                </a:solidFill>
              </a:rPr>
              <a:t>datetime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="2008-02-14"&gt;Valentines day&lt;/time&gt;.&lt;/p&gt;</a:t>
            </a:r>
            <a:endParaRPr lang="bg-BG" sz="72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p&gt;I have a date on Valentines day</a:t>
            </a:r>
            <a:r>
              <a:rPr lang="bg-BG" sz="72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3533</TotalTime>
  <Words>5003</Words>
  <Application>Microsoft Office PowerPoint</Application>
  <PresentationFormat>On-screen Show (4:3)</PresentationFormat>
  <Paragraphs>949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8" baseType="lpstr">
      <vt:lpstr>Arial</vt:lpstr>
      <vt:lpstr>Calibri</vt:lpstr>
      <vt:lpstr>Wingdings</vt:lpstr>
      <vt:lpstr>Office Theme</vt:lpstr>
      <vt:lpstr> Семантични елементи. Графика. Мултимедия. XHTML</vt:lpstr>
      <vt:lpstr>JavaScripts</vt:lpstr>
      <vt:lpstr>JavaScripts</vt:lpstr>
      <vt:lpstr>HTML5</vt:lpstr>
      <vt:lpstr>HTML5</vt:lpstr>
      <vt:lpstr>Нови семантични елементи</vt:lpstr>
      <vt:lpstr>Нови семантични елементи</vt:lpstr>
      <vt:lpstr>Нови семантични елементи</vt:lpstr>
      <vt:lpstr>Нови семантични елементи</vt:lpstr>
      <vt:lpstr>Нови семантични елементи</vt:lpstr>
      <vt:lpstr>Вграденa SVG (Scalable Vector Graphics) графика </vt:lpstr>
      <vt:lpstr>SVG графика </vt:lpstr>
      <vt:lpstr>SVG. Правоъгълник</vt:lpstr>
      <vt:lpstr>SVG. Кръг</vt:lpstr>
      <vt:lpstr>SVG. Елипса</vt:lpstr>
      <vt:lpstr>SVG. Линия</vt:lpstr>
      <vt:lpstr>SVG. Polyline</vt:lpstr>
      <vt:lpstr>SVG. Полигон</vt:lpstr>
      <vt:lpstr>SVG. Път</vt:lpstr>
      <vt:lpstr>SVG. Текст</vt:lpstr>
      <vt:lpstr>SVG Properties </vt:lpstr>
      <vt:lpstr>SVG. Градиенти</vt:lpstr>
      <vt:lpstr>PowerPoint Presentation</vt:lpstr>
      <vt:lpstr>Canvas</vt:lpstr>
      <vt:lpstr>Canvas</vt:lpstr>
      <vt:lpstr>Canvas</vt:lpstr>
      <vt:lpstr>Canvas</vt:lpstr>
      <vt:lpstr>Canvas. Colors, Styles, and Shadows </vt:lpstr>
      <vt:lpstr>Canvas. Line Styles </vt:lpstr>
      <vt:lpstr>Canvas. Rectangles</vt:lpstr>
      <vt:lpstr>Canvas. Paths </vt:lpstr>
      <vt:lpstr>Canvas. Transformations</vt:lpstr>
      <vt:lpstr>Canvas. Text </vt:lpstr>
      <vt:lpstr>Canvas. Image Drawing </vt:lpstr>
      <vt:lpstr>Canvas. Pixel Manipulation </vt:lpstr>
      <vt:lpstr>Canvas. Compositing</vt:lpstr>
      <vt:lpstr>Canvas. Other</vt:lpstr>
      <vt:lpstr>Мултимедия.  Видео</vt:lpstr>
      <vt:lpstr>МултимедияАудио</vt:lpstr>
      <vt:lpstr>Видео формати</vt:lpstr>
      <vt:lpstr>Видео</vt:lpstr>
      <vt:lpstr>Видео</vt:lpstr>
      <vt:lpstr>Видео</vt:lpstr>
      <vt:lpstr>Пример за пускане и спиране на видео и промяна на рамера</vt:lpstr>
      <vt:lpstr>PowerPoint Presentation</vt:lpstr>
      <vt:lpstr>Аудио формати</vt:lpstr>
      <vt:lpstr>Аудио</vt:lpstr>
      <vt:lpstr>Мултимедия. Вградени обекти</vt:lpstr>
      <vt:lpstr>Мултимедия. Вградени обекти</vt:lpstr>
      <vt:lpstr>Мултимедия. Вграждане на обекти</vt:lpstr>
      <vt:lpstr>Вграждане на YouTube видео</vt:lpstr>
      <vt:lpstr>Drag and Drop</vt:lpstr>
      <vt:lpstr>Drag and Drop</vt:lpstr>
      <vt:lpstr>Drag and Drop – 2 пример</vt:lpstr>
      <vt:lpstr>Геолокация</vt:lpstr>
      <vt:lpstr>Геолокация</vt:lpstr>
      <vt:lpstr>Геолокация</vt:lpstr>
      <vt:lpstr>Геолокация</vt:lpstr>
      <vt:lpstr>Показване на интерактивна карта с маркер, мащабиране и възможности за влачене</vt:lpstr>
      <vt:lpstr>Web storage</vt:lpstr>
      <vt:lpstr>Web storage</vt:lpstr>
      <vt:lpstr>Web storage</vt:lpstr>
      <vt:lpstr>Application Cache</vt:lpstr>
      <vt:lpstr>Application Cache</vt:lpstr>
      <vt:lpstr>Application Cache</vt:lpstr>
      <vt:lpstr>Web Workers</vt:lpstr>
      <vt:lpstr>Web Workers</vt:lpstr>
      <vt:lpstr>PowerPoint Presentation</vt:lpstr>
      <vt:lpstr>Server-Sent Events (SSE)</vt:lpstr>
      <vt:lpstr>Server-Sent Events (SSE)</vt:lpstr>
      <vt:lpstr>Server-Sent Events (SSE)</vt:lpstr>
      <vt:lpstr>XHTML</vt:lpstr>
      <vt:lpstr>XHTML</vt:lpstr>
      <vt:lpstr>XHTML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Уеб програмиране (HTML, CSS, JS)</dc:title>
  <dc:creator>Elena</dc:creator>
  <cp:lastModifiedBy>USER</cp:lastModifiedBy>
  <cp:revision>340</cp:revision>
  <dcterms:created xsi:type="dcterms:W3CDTF">2013-08-06T09:17:14Z</dcterms:created>
  <dcterms:modified xsi:type="dcterms:W3CDTF">2019-10-17T13:14:03Z</dcterms:modified>
</cp:coreProperties>
</file>