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23" r:id="rId3"/>
    <p:sldId id="324" r:id="rId4"/>
    <p:sldId id="325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>
      <p:cViewPr varScale="1">
        <p:scale>
          <a:sx n="75" d="100"/>
          <a:sy n="75" d="100"/>
        </p:scale>
        <p:origin x="158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0FBB-D5C3-4700-95BD-5E1567B81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ФУНКЦИИ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7033-0EB9-4B43-A8AA-D74C1CC64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проф. </a:t>
            </a:r>
            <a:r>
              <a:rPr lang="bg-BG"/>
              <a:t>Елена Сомова</a:t>
            </a:r>
          </a:p>
        </p:txBody>
      </p:sp>
    </p:spTree>
    <p:extLst>
      <p:ext uri="{BB962C8B-B14F-4D97-AF65-F5344CB8AC3E}">
        <p14:creationId xmlns:p14="http://schemas.microsoft.com/office/powerpoint/2010/main" val="229729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151"/>
            <a:ext cx="8229600" cy="1143000"/>
          </a:xfrm>
        </p:spPr>
        <p:txBody>
          <a:bodyPr/>
          <a:lstStyle/>
          <a:p>
            <a:r>
              <a:rPr lang="bg-BG" dirty="0"/>
              <a:t>Използване на функциите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9721080" cy="6021288"/>
          </a:xfrm>
        </p:spPr>
        <p:txBody>
          <a:bodyPr>
            <a:noAutofit/>
          </a:bodyPr>
          <a:lstStyle/>
          <a:p>
            <a:r>
              <a:rPr lang="bg-BG" sz="1600" b="1" dirty="0"/>
              <a:t>Като стойности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b;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x =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(4, 3);</a:t>
            </a:r>
            <a:endParaRPr lang="bg-BG" sz="1600" dirty="0">
              <a:solidFill>
                <a:srgbClr val="C00000"/>
              </a:solidFill>
            </a:endParaRPr>
          </a:p>
          <a:p>
            <a:r>
              <a:rPr lang="bg-BG" sz="1600" b="1" dirty="0"/>
              <a:t>В израз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b;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x =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(4, 3) * 2;</a:t>
            </a:r>
          </a:p>
          <a:p>
            <a:r>
              <a:rPr lang="bg-BG" sz="1600" b="1" dirty="0"/>
              <a:t>Като обекти</a:t>
            </a:r>
          </a:p>
          <a:p>
            <a:r>
              <a:rPr lang="bg-BG" sz="1600" b="1" dirty="0">
                <a:solidFill>
                  <a:srgbClr val="C00000"/>
                </a:solidFill>
              </a:rPr>
              <a:t>Функциите са обекти  </a:t>
            </a:r>
            <a:r>
              <a:rPr lang="bg-BG" sz="1600" b="1" dirty="0"/>
              <a:t>(</a:t>
            </a:r>
            <a:r>
              <a:rPr lang="en-US" sz="1600" b="1" dirty="0" err="1"/>
              <a:t>typeof</a:t>
            </a:r>
            <a:r>
              <a:rPr lang="en-US" sz="1600" dirty="0"/>
              <a:t> </a:t>
            </a:r>
            <a:r>
              <a:rPr lang="bg-BG" sz="1600" dirty="0"/>
              <a:t>на функция връща </a:t>
            </a:r>
            <a:r>
              <a:rPr lang="en-US" sz="1600" dirty="0"/>
              <a:t>"function"</a:t>
            </a:r>
            <a:r>
              <a:rPr lang="bg-BG" sz="1600" dirty="0"/>
              <a:t>)</a:t>
            </a:r>
            <a:endParaRPr lang="en-US" sz="1600" dirty="0"/>
          </a:p>
          <a:p>
            <a:r>
              <a:rPr lang="bg-BG" sz="1600" dirty="0"/>
              <a:t>Функциите имат свойства (</a:t>
            </a:r>
            <a:r>
              <a:rPr lang="en-US" sz="1600" b="1" dirty="0"/>
              <a:t>properties</a:t>
            </a:r>
            <a:r>
              <a:rPr lang="bg-BG" sz="1600" b="1" dirty="0"/>
              <a:t>)</a:t>
            </a:r>
            <a:r>
              <a:rPr lang="en-US" sz="1600" dirty="0"/>
              <a:t> </a:t>
            </a:r>
            <a:r>
              <a:rPr lang="bg-BG" sz="1600" dirty="0"/>
              <a:t>и методи (</a:t>
            </a:r>
            <a:r>
              <a:rPr lang="en-US" sz="1600" b="1" dirty="0"/>
              <a:t>methods</a:t>
            </a:r>
            <a:r>
              <a:rPr lang="bg-BG" sz="1600" b="1" dirty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</a:t>
            </a:r>
            <a:r>
              <a:rPr lang="en-US" sz="1600" dirty="0" err="1">
                <a:solidFill>
                  <a:srgbClr val="C00000"/>
                </a:solidFill>
              </a:rPr>
              <a:t>arguments.length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  <a:r>
              <a:rPr lang="bg-BG" sz="1600" dirty="0">
                <a:solidFill>
                  <a:srgbClr val="C00000"/>
                </a:solidFill>
              </a:rPr>
              <a:t>	</a:t>
            </a:r>
            <a:r>
              <a:rPr lang="bg-BG" sz="1600" dirty="0"/>
              <a:t>връща броя на аргументите – 2 </a:t>
            </a:r>
            <a:br>
              <a:rPr lang="en-US" sz="1600" dirty="0"/>
            </a:b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toString</a:t>
            </a:r>
            <a:r>
              <a:rPr lang="en-US" sz="1600" dirty="0"/>
              <a:t>() method returns the function as a string: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b;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txt = </a:t>
            </a:r>
            <a:r>
              <a:rPr lang="en-US" sz="1600" dirty="0" err="1">
                <a:solidFill>
                  <a:srgbClr val="C00000"/>
                </a:solidFill>
              </a:rPr>
              <a:t>myFunction.toString</a:t>
            </a:r>
            <a:r>
              <a:rPr lang="en-US" sz="1600" dirty="0">
                <a:solidFill>
                  <a:srgbClr val="C00000"/>
                </a:solidFill>
              </a:rPr>
              <a:t>();</a:t>
            </a:r>
            <a:r>
              <a:rPr lang="bg-BG" sz="1600" dirty="0">
                <a:solidFill>
                  <a:srgbClr val="C00000"/>
                </a:solidFill>
              </a:rPr>
              <a:t>   </a:t>
            </a:r>
          </a:p>
          <a:p>
            <a:r>
              <a:rPr lang="bg-BG" sz="1600" dirty="0"/>
              <a:t>Методът връща функцията като низ - </a:t>
            </a:r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(a, b) { return a * b; 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249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функциите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/>
              <a:t>Не се прави проверка на предаваните стойности на параметрите</a:t>
            </a:r>
          </a:p>
          <a:p>
            <a:r>
              <a:rPr lang="bg-BG" dirty="0"/>
              <a:t>Има входни и изходни параметри</a:t>
            </a:r>
          </a:p>
          <a:p>
            <a:r>
              <a:rPr lang="bg-BG" dirty="0"/>
              <a:t>Не се определя типа на параметрите</a:t>
            </a:r>
          </a:p>
          <a:p>
            <a:r>
              <a:rPr lang="bg-BG" dirty="0"/>
              <a:t>Не се прави проверка на броя на получените параметри</a:t>
            </a:r>
          </a:p>
          <a:p>
            <a:endParaRPr lang="bg-BG" dirty="0"/>
          </a:p>
          <a:p>
            <a:r>
              <a:rPr lang="bg-BG" b="1" dirty="0"/>
              <a:t>Параметри по подразбиране</a:t>
            </a:r>
            <a:endParaRPr lang="en-US" b="1" dirty="0"/>
          </a:p>
          <a:p>
            <a:r>
              <a:rPr lang="bg-BG" dirty="0"/>
              <a:t>При извикване на функция с липсващи параметри – липсващите стойности се установяват на </a:t>
            </a:r>
            <a:r>
              <a:rPr lang="en-US" b="1" dirty="0"/>
              <a:t>undefined</a:t>
            </a:r>
            <a:r>
              <a:rPr lang="en-US" dirty="0"/>
              <a:t> </a:t>
            </a:r>
          </a:p>
          <a:p>
            <a:r>
              <a:rPr lang="bg-BG" dirty="0"/>
              <a:t>Това понякога е приемливо, но е по-добре да се даде стойност по подразбиране за параметъра</a:t>
            </a:r>
            <a:r>
              <a:rPr lang="en-US" dirty="0"/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(x, y)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if (y === undefined)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       y = 0;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}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 </a:t>
            </a:r>
            <a:endParaRPr lang="bg-BG" dirty="0">
              <a:solidFill>
                <a:srgbClr val="C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bg-BG" dirty="0"/>
              <a:t>При извикване на функция с повече параметри  - използва се </a:t>
            </a:r>
            <a:r>
              <a:rPr lang="en-US" b="1" dirty="0"/>
              <a:t>Arguments Object</a:t>
            </a:r>
            <a:endParaRPr kumimoji="0" lang="bg-BG" altLang="bg-B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41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73"/>
            <a:ext cx="7886700" cy="994172"/>
          </a:xfrm>
        </p:spPr>
        <p:txBody>
          <a:bodyPr/>
          <a:lstStyle/>
          <a:p>
            <a:r>
              <a:rPr lang="en-US" b="1" dirty="0"/>
              <a:t>Arguments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6093295"/>
          </a:xfrm>
        </p:spPr>
        <p:txBody>
          <a:bodyPr>
            <a:noAutofit/>
          </a:bodyPr>
          <a:lstStyle/>
          <a:p>
            <a:r>
              <a:rPr lang="bg-BG" sz="1400" dirty="0"/>
              <a:t>Функциите имат вграден обект наречен </a:t>
            </a:r>
            <a:r>
              <a:rPr lang="en-US" sz="1400" b="1" dirty="0"/>
              <a:t>Arguments Object </a:t>
            </a:r>
            <a:endParaRPr lang="bg-BG" sz="1400" b="1" dirty="0"/>
          </a:p>
          <a:p>
            <a:r>
              <a:rPr lang="bg-BG" sz="1400" dirty="0"/>
              <a:t>Обектът съдържа масив с аргументите, използвани при извикване на функцията</a:t>
            </a:r>
          </a:p>
          <a:p>
            <a:r>
              <a:rPr lang="bg-BG" sz="1400" dirty="0"/>
              <a:t>Пример. Намиране на максималната стойност на списък от числа </a:t>
            </a:r>
            <a:r>
              <a:rPr lang="en-US" sz="1400" dirty="0"/>
              <a:t>This way you can simply use a function to find (for instance) the highest value in a list of numbers: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x = </a:t>
            </a:r>
            <a:r>
              <a:rPr lang="en-US" sz="1400" dirty="0" err="1">
                <a:solidFill>
                  <a:srgbClr val="C00000"/>
                </a:solidFill>
              </a:rPr>
              <a:t>findMax</a:t>
            </a:r>
            <a:r>
              <a:rPr lang="en-US" sz="1400" dirty="0">
                <a:solidFill>
                  <a:srgbClr val="C00000"/>
                </a:solidFill>
              </a:rPr>
              <a:t>(1, 123, 500, 115, 44, 88);</a:t>
            </a:r>
            <a:br>
              <a:rPr lang="en-US" sz="1400" dirty="0">
                <a:solidFill>
                  <a:srgbClr val="C00000"/>
                </a:solidFill>
              </a:rPr>
            </a:b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function </a:t>
            </a:r>
            <a:r>
              <a:rPr lang="en-US" sz="1400" dirty="0" err="1">
                <a:solidFill>
                  <a:srgbClr val="C00000"/>
                </a:solidFill>
              </a:rPr>
              <a:t>findMax</a:t>
            </a:r>
            <a:r>
              <a:rPr lang="en-US" sz="1400" dirty="0">
                <a:solidFill>
                  <a:srgbClr val="C00000"/>
                </a:solidFill>
              </a:rPr>
              <a:t>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max = -Infinity;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for 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= 0;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&lt; </a:t>
            </a:r>
            <a:r>
              <a:rPr lang="en-US" sz="1400" dirty="0" err="1">
                <a:solidFill>
                  <a:srgbClr val="C00000"/>
                </a:solidFill>
              </a:rPr>
              <a:t>arguments.length</a:t>
            </a:r>
            <a:r>
              <a:rPr lang="en-US" sz="1400" dirty="0">
                <a:solidFill>
                  <a:srgbClr val="C00000"/>
                </a:solidFill>
              </a:rPr>
              <a:t>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++)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 if (arguments[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] &gt; max)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     max = arguments[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];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 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return max;</a:t>
            </a:r>
            <a:endParaRPr lang="bg-BG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}</a:t>
            </a:r>
          </a:p>
          <a:p>
            <a:r>
              <a:rPr lang="bg-BG" sz="1400" dirty="0"/>
              <a:t>Пример. Сумиране на всички входни стойности на функцията: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x = </a:t>
            </a:r>
            <a:r>
              <a:rPr lang="en-US" sz="1400" dirty="0" err="1">
                <a:solidFill>
                  <a:srgbClr val="C00000"/>
                </a:solidFill>
              </a:rPr>
              <a:t>sumAll</a:t>
            </a:r>
            <a:r>
              <a:rPr lang="en-US" sz="1400" dirty="0">
                <a:solidFill>
                  <a:srgbClr val="C00000"/>
                </a:solidFill>
              </a:rPr>
              <a:t>(1, 123, 500, 115, 44, 88);</a:t>
            </a:r>
            <a:br>
              <a:rPr lang="en-US" sz="1400" dirty="0">
                <a:solidFill>
                  <a:srgbClr val="C00000"/>
                </a:solidFill>
              </a:rPr>
            </a:b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function </a:t>
            </a:r>
            <a:r>
              <a:rPr lang="en-US" sz="1400" dirty="0" err="1">
                <a:solidFill>
                  <a:srgbClr val="C00000"/>
                </a:solidFill>
              </a:rPr>
              <a:t>sumAll</a:t>
            </a:r>
            <a:r>
              <a:rPr lang="en-US" sz="1400" dirty="0">
                <a:solidFill>
                  <a:srgbClr val="C00000"/>
                </a:solidFill>
              </a:rPr>
              <a:t>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, sum = 0;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for 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= 0;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&lt; </a:t>
            </a:r>
            <a:r>
              <a:rPr lang="en-US" sz="1400" dirty="0" err="1">
                <a:solidFill>
                  <a:srgbClr val="C00000"/>
                </a:solidFill>
              </a:rPr>
              <a:t>arguments.length</a:t>
            </a:r>
            <a:r>
              <a:rPr lang="en-US" sz="1400" dirty="0">
                <a:solidFill>
                  <a:srgbClr val="C00000"/>
                </a:solidFill>
              </a:rPr>
              <a:t>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++)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 sum += arguments[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];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return sum;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8720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Предаване на параметри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Arguments are Passed by Value</a:t>
            </a:r>
          </a:p>
          <a:p>
            <a:r>
              <a:rPr lang="bg-BG" dirty="0"/>
              <a:t>Параметрите в </a:t>
            </a:r>
            <a:r>
              <a:rPr lang="en-US" dirty="0"/>
              <a:t>JavaScript </a:t>
            </a:r>
            <a:r>
              <a:rPr lang="bg-BG" dirty="0"/>
              <a:t>се предават по стойност (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bg-BG" dirty="0"/>
              <a:t>)</a:t>
            </a:r>
          </a:p>
          <a:p>
            <a:r>
              <a:rPr lang="bg-BG" b="1" dirty="0"/>
              <a:t>Промените в функциите не се отразяват извън функциите</a:t>
            </a:r>
          </a:p>
          <a:p>
            <a:r>
              <a:rPr lang="bg-BG" b="1" dirty="0"/>
              <a:t>Обектите се предават по адрес (</a:t>
            </a:r>
            <a:r>
              <a:rPr lang="en-US" b="1" dirty="0"/>
              <a:t>by reference</a:t>
            </a:r>
            <a:r>
              <a:rPr lang="bg-BG" b="1" dirty="0"/>
              <a:t>)</a:t>
            </a:r>
            <a:endParaRPr lang="en-US" b="1" dirty="0"/>
          </a:p>
          <a:p>
            <a:r>
              <a:rPr lang="bg-BG" dirty="0"/>
              <a:t>В </a:t>
            </a:r>
            <a:r>
              <a:rPr lang="en-US" dirty="0"/>
              <a:t>JavaScript </a:t>
            </a:r>
            <a:r>
              <a:rPr lang="bg-BG" dirty="0"/>
              <a:t>референциите към обект са стойности =&gt;</a:t>
            </a:r>
          </a:p>
          <a:p>
            <a:r>
              <a:rPr lang="bg-BG" dirty="0"/>
              <a:t>Обектите изглежда, че се предават по адрес</a:t>
            </a:r>
            <a:endParaRPr lang="en-US" dirty="0"/>
          </a:p>
          <a:p>
            <a:r>
              <a:rPr lang="bg-BG" dirty="0"/>
              <a:t>Ако функция промени свойство на обект, то тя променя оригиналната стойност =&gt; </a:t>
            </a:r>
          </a:p>
          <a:p>
            <a:r>
              <a:rPr lang="bg-BG" b="1" dirty="0"/>
              <a:t>Промените в функциите се отразяват извън функциите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581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Invoking </a:t>
            </a:r>
            <a:r>
              <a:rPr lang="bg-BG" b="1" dirty="0"/>
              <a:t>/ </a:t>
            </a:r>
            <a:r>
              <a:rPr lang="bg-BG" dirty="0"/>
              <a:t>Извикване на функции – 4 начина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</a:t>
            </a:r>
            <a:r>
              <a:rPr lang="bg-BG" dirty="0"/>
              <a:t>– обект, който „притежава“ текущия код  </a:t>
            </a:r>
          </a:p>
          <a:p>
            <a:r>
              <a:rPr lang="bg-BG" dirty="0"/>
              <a:t>Стойността на </a:t>
            </a:r>
            <a:r>
              <a:rPr lang="en-US" dirty="0"/>
              <a:t>this, </a:t>
            </a:r>
            <a:r>
              <a:rPr lang="bg-BG" dirty="0"/>
              <a:t>когато се използва във функция е обект, който „притежава“ функцията</a:t>
            </a:r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bg-BG" dirty="0"/>
              <a:t>– не е променлива, а ключова дума. Не може да се промни стойността на </a:t>
            </a:r>
            <a:r>
              <a:rPr lang="en-US" b="1" dirty="0"/>
              <a:t>this</a:t>
            </a:r>
            <a:endParaRPr lang="en-US" dirty="0"/>
          </a:p>
          <a:p>
            <a:r>
              <a:rPr lang="en-US" b="1" dirty="0"/>
              <a:t>Invoking a JavaScript Function</a:t>
            </a:r>
          </a:p>
          <a:p>
            <a:r>
              <a:rPr lang="bg-BG" dirty="0"/>
              <a:t>Функцията не се изпълнява при дефиниране, а при извикване (</a:t>
            </a:r>
            <a:r>
              <a:rPr lang="en-US" b="1" dirty="0"/>
              <a:t>invoking</a:t>
            </a:r>
            <a:r>
              <a:rPr lang="bg-BG" b="1" dirty="0"/>
              <a:t>) </a:t>
            </a:r>
            <a:r>
              <a:rPr lang="bg-BG" dirty="0"/>
              <a:t>- позоваване</a:t>
            </a:r>
            <a:endParaRPr lang="en-US" dirty="0"/>
          </a:p>
          <a:p>
            <a:r>
              <a:rPr lang="bg-BG" dirty="0"/>
              <a:t>За </a:t>
            </a:r>
            <a:r>
              <a:rPr lang="en-US" dirty="0"/>
              <a:t>JavaScript "</a:t>
            </a:r>
            <a:r>
              <a:rPr lang="en-US" b="1" dirty="0"/>
              <a:t>invoke a function</a:t>
            </a:r>
            <a:r>
              <a:rPr lang="en-US" dirty="0"/>
              <a:t>„</a:t>
            </a:r>
            <a:r>
              <a:rPr lang="bg-BG" dirty="0"/>
              <a:t> е по-правилно от </a:t>
            </a:r>
            <a:r>
              <a:rPr lang="en-US" dirty="0"/>
              <a:t>"</a:t>
            </a:r>
            <a:r>
              <a:rPr lang="en-US" b="1" dirty="0"/>
              <a:t>call a function</a:t>
            </a:r>
            <a:r>
              <a:rPr lang="en-US" dirty="0"/>
              <a:t>“, </a:t>
            </a:r>
            <a:r>
              <a:rPr lang="bg-BG" dirty="0"/>
              <a:t>защото </a:t>
            </a:r>
            <a:r>
              <a:rPr lang="en-US" dirty="0"/>
              <a:t>JavaScript </a:t>
            </a:r>
            <a:r>
              <a:rPr lang="bg-BG" dirty="0"/>
              <a:t>функциите могат да се </a:t>
            </a:r>
            <a:r>
              <a:rPr lang="en-US" dirty="0"/>
              <a:t>invoked </a:t>
            </a:r>
            <a:r>
              <a:rPr lang="bg-BG" dirty="0"/>
              <a:t>без да се извикват</a:t>
            </a:r>
            <a:endParaRPr lang="en-US" dirty="0"/>
          </a:p>
          <a:p>
            <a:r>
              <a:rPr lang="bg-BG" dirty="0"/>
              <a:t>Използва се също </a:t>
            </a:r>
            <a:r>
              <a:rPr lang="en-US" dirty="0"/>
              <a:t>"call upon a function", "start a function", "execute a function"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01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Извикване на функция като функция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(10, 2);           //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(10, 2) will return 20 </a:t>
            </a:r>
          </a:p>
          <a:p>
            <a:r>
              <a:rPr lang="bg-BG" dirty="0"/>
              <a:t>Функцията не принадлежи на обект, но в </a:t>
            </a:r>
            <a:r>
              <a:rPr lang="en-US" dirty="0"/>
              <a:t>JavaScript </a:t>
            </a:r>
            <a:r>
              <a:rPr lang="bg-BG" dirty="0"/>
              <a:t>има винаги глобален обект по подразбиране </a:t>
            </a:r>
          </a:p>
          <a:p>
            <a:r>
              <a:rPr lang="bg-BG" dirty="0"/>
              <a:t>В </a:t>
            </a:r>
            <a:r>
              <a:rPr lang="en-US" dirty="0"/>
              <a:t>HTML</a:t>
            </a:r>
            <a:r>
              <a:rPr lang="bg-BG" dirty="0"/>
              <a:t> глабалният обект е самата </a:t>
            </a:r>
            <a:r>
              <a:rPr lang="en-US" dirty="0"/>
              <a:t>HTML </a:t>
            </a:r>
            <a:r>
              <a:rPr lang="bg-BG" dirty="0"/>
              <a:t>страница =&gt; функцията „принадлежи“ на </a:t>
            </a:r>
            <a:r>
              <a:rPr lang="en-US" dirty="0"/>
              <a:t>HTML </a:t>
            </a:r>
            <a:r>
              <a:rPr lang="bg-BG" dirty="0"/>
              <a:t>страницата</a:t>
            </a:r>
            <a:endParaRPr lang="en-US" dirty="0"/>
          </a:p>
          <a:p>
            <a:r>
              <a:rPr lang="bg-BG" dirty="0"/>
              <a:t>В браузъра обекта страница е прозореца на браузъра =&gt; функцията принадлежи на </a:t>
            </a:r>
            <a:r>
              <a:rPr lang="en-US" dirty="0"/>
              <a:t>window </a:t>
            </a:r>
          </a:p>
          <a:p>
            <a:r>
              <a:rPr lang="en-US" dirty="0" err="1"/>
              <a:t>myFunction</a:t>
            </a:r>
            <a:r>
              <a:rPr lang="en-US" dirty="0"/>
              <a:t>() </a:t>
            </a:r>
            <a:r>
              <a:rPr lang="bg-BG" dirty="0"/>
              <a:t>е еквивалентно на </a:t>
            </a:r>
            <a:r>
              <a:rPr lang="en-US" dirty="0" err="1">
                <a:solidFill>
                  <a:srgbClr val="C00000"/>
                </a:solidFill>
              </a:rPr>
              <a:t>window.myFunction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endParaRPr lang="bg-B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window.myFunction</a:t>
            </a:r>
            <a:r>
              <a:rPr lang="en-US" dirty="0">
                <a:solidFill>
                  <a:srgbClr val="C00000"/>
                </a:solidFill>
              </a:rPr>
              <a:t>(10, 2);    // </a:t>
            </a:r>
            <a:r>
              <a:rPr lang="en-US" dirty="0" err="1">
                <a:solidFill>
                  <a:srgbClr val="C00000"/>
                </a:solidFill>
              </a:rPr>
              <a:t>window.myFunction</a:t>
            </a:r>
            <a:r>
              <a:rPr lang="en-US" dirty="0">
                <a:solidFill>
                  <a:srgbClr val="C00000"/>
                </a:solidFill>
              </a:rPr>
              <a:t>(10, 2) will also return 20 </a:t>
            </a:r>
          </a:p>
          <a:p>
            <a:r>
              <a:rPr lang="bg-BG" dirty="0"/>
              <a:t>Не е добър този начин </a:t>
            </a:r>
          </a:p>
        </p:txBody>
      </p:sp>
    </p:spTree>
    <p:extLst>
      <p:ext uri="{BB962C8B-B14F-4D97-AF65-F5344CB8AC3E}">
        <p14:creationId xmlns:p14="http://schemas.microsoft.com/office/powerpoint/2010/main" val="110917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Глобален обект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При извикване без обект, на който принадлежи- стойността на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bg-BG" dirty="0"/>
              <a:t>става глобален обект </a:t>
            </a:r>
          </a:p>
          <a:p>
            <a:r>
              <a:rPr lang="bg-BG" dirty="0"/>
              <a:t>В браузъра глобалния обект е </a:t>
            </a:r>
            <a:r>
              <a:rPr lang="en-US" dirty="0">
                <a:solidFill>
                  <a:srgbClr val="C00000"/>
                </a:solidFill>
              </a:rPr>
              <a:t>window</a:t>
            </a:r>
            <a:r>
              <a:rPr lang="bg-BG" dirty="0"/>
              <a:t> на браузъра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this;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();                // Will return the window object </a:t>
            </a:r>
          </a:p>
          <a:p>
            <a:endParaRPr lang="bg-BG" dirty="0"/>
          </a:p>
          <a:p>
            <a:r>
              <a:rPr lang="bg-BG" dirty="0"/>
              <a:t>Извикването на функция като глобална функция, довежда до стойността на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bg-BG" dirty="0"/>
              <a:t>да бъде глобалния обект</a:t>
            </a:r>
          </a:p>
          <a:p>
            <a:r>
              <a:rPr lang="bg-BG" dirty="0"/>
              <a:t>Този начин води до чести проблеми в програмата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500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Извикване на функция като метод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07" y="1268760"/>
            <a:ext cx="8229600" cy="5589240"/>
          </a:xfrm>
        </p:spPr>
        <p:txBody>
          <a:bodyPr>
            <a:normAutofit fontScale="55000" lnSpcReduction="20000"/>
          </a:bodyPr>
          <a:lstStyle/>
          <a:p>
            <a:r>
              <a:rPr lang="bg-BG" dirty="0"/>
              <a:t>В</a:t>
            </a:r>
            <a:r>
              <a:rPr lang="en-US" dirty="0"/>
              <a:t> JavaScript </a:t>
            </a:r>
            <a:r>
              <a:rPr lang="bg-BG" dirty="0"/>
              <a:t>функцията може да бъде дефинирана като метод на обект</a:t>
            </a:r>
          </a:p>
          <a:p>
            <a:r>
              <a:rPr lang="bg-BG" dirty="0"/>
              <a:t>Обект </a:t>
            </a:r>
            <a:r>
              <a:rPr lang="en-US" dirty="0"/>
              <a:t>(</a:t>
            </a:r>
            <a:r>
              <a:rPr lang="en-US" b="1" dirty="0" err="1"/>
              <a:t>myObject</a:t>
            </a:r>
            <a:r>
              <a:rPr lang="en-US" dirty="0"/>
              <a:t>)</a:t>
            </a:r>
            <a:r>
              <a:rPr lang="bg-BG" dirty="0"/>
              <a:t> с 2 свойства</a:t>
            </a:r>
            <a:r>
              <a:rPr lang="en-US" dirty="0"/>
              <a:t> (</a:t>
            </a:r>
            <a:r>
              <a:rPr lang="en-US" b="1" dirty="0" err="1"/>
              <a:t>firstName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 err="1"/>
              <a:t>lastName</a:t>
            </a:r>
            <a:r>
              <a:rPr lang="en-US" dirty="0"/>
              <a:t>)</a:t>
            </a:r>
            <a:r>
              <a:rPr lang="bg-BG" dirty="0"/>
              <a:t> и метод </a:t>
            </a:r>
            <a:r>
              <a:rPr lang="en-US" dirty="0"/>
              <a:t>(</a:t>
            </a:r>
            <a:r>
              <a:rPr lang="en-US" b="1" dirty="0" err="1"/>
              <a:t>fullName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:"John",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: "Doe",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fullName</a:t>
            </a:r>
            <a:r>
              <a:rPr lang="en-US" dirty="0">
                <a:solidFill>
                  <a:srgbClr val="C00000"/>
                </a:solidFill>
              </a:rPr>
              <a:t>: function 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     return </a:t>
            </a:r>
            <a:r>
              <a:rPr lang="en-US" dirty="0" err="1">
                <a:solidFill>
                  <a:srgbClr val="C00000"/>
                </a:solidFill>
              </a:rPr>
              <a:t>this.firstName</a:t>
            </a:r>
            <a:r>
              <a:rPr lang="en-US" dirty="0">
                <a:solidFill>
                  <a:srgbClr val="C00000"/>
                </a:solidFill>
              </a:rPr>
              <a:t> + " " + </a:t>
            </a:r>
            <a:r>
              <a:rPr lang="en-US" dirty="0" err="1">
                <a:solidFill>
                  <a:srgbClr val="C00000"/>
                </a:solidFill>
              </a:rPr>
              <a:t>this.lastName</a:t>
            </a:r>
            <a:r>
              <a:rPr lang="en-US" dirty="0">
                <a:solidFill>
                  <a:srgbClr val="C00000"/>
                </a:solidFill>
              </a:rPr>
              <a:t>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myObject.fullName</a:t>
            </a:r>
            <a:r>
              <a:rPr lang="en-US" dirty="0">
                <a:solidFill>
                  <a:srgbClr val="C00000"/>
                </a:solidFill>
              </a:rPr>
              <a:t>();         // Will return "John Doe" </a:t>
            </a:r>
          </a:p>
          <a:p>
            <a:r>
              <a:rPr lang="bg-BG" dirty="0"/>
              <a:t>Методът </a:t>
            </a:r>
            <a:r>
              <a:rPr lang="en-US" b="1" dirty="0" err="1"/>
              <a:t>fullName</a:t>
            </a:r>
            <a:r>
              <a:rPr lang="en-US" dirty="0"/>
              <a:t> </a:t>
            </a:r>
            <a:r>
              <a:rPr lang="bg-BG" dirty="0"/>
              <a:t>е функция, принадлежаща на обекта </a:t>
            </a:r>
            <a:r>
              <a:rPr lang="en-US" b="1" dirty="0" err="1"/>
              <a:t>myObject</a:t>
            </a:r>
            <a:endParaRPr lang="en-US" dirty="0"/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en-US" b="1" dirty="0" err="1"/>
              <a:t>myObject</a:t>
            </a:r>
            <a:endParaRPr lang="en-US" dirty="0"/>
          </a:p>
          <a:p>
            <a:r>
              <a:rPr lang="bg-BG" dirty="0"/>
              <a:t>Методът</a:t>
            </a:r>
            <a:r>
              <a:rPr lang="bg-BG" b="1" dirty="0"/>
              <a:t> </a:t>
            </a:r>
            <a:r>
              <a:rPr lang="en-US" b="1" dirty="0" err="1"/>
              <a:t>fullName</a:t>
            </a:r>
            <a:r>
              <a:rPr lang="en-US" dirty="0"/>
              <a:t> </a:t>
            </a:r>
            <a:r>
              <a:rPr lang="bg-BG" dirty="0"/>
              <a:t>ще връща стойността на </a:t>
            </a:r>
            <a:r>
              <a:rPr lang="en-US" b="1" dirty="0"/>
              <a:t>this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:"John",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: "Doe",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fullName</a:t>
            </a:r>
            <a:r>
              <a:rPr lang="en-US" dirty="0">
                <a:solidFill>
                  <a:srgbClr val="C00000"/>
                </a:solidFill>
              </a:rPr>
              <a:t>: function 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     return this;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myObject.fullName</a:t>
            </a:r>
            <a:r>
              <a:rPr lang="en-US" dirty="0">
                <a:solidFill>
                  <a:srgbClr val="C00000"/>
                </a:solidFill>
              </a:rPr>
              <a:t>();          // Will return [object Object] (the owner object) </a:t>
            </a:r>
          </a:p>
        </p:txBody>
      </p:sp>
    </p:spTree>
    <p:extLst>
      <p:ext uri="{BB962C8B-B14F-4D97-AF65-F5344CB8AC3E}">
        <p14:creationId xmlns:p14="http://schemas.microsoft.com/office/powerpoint/2010/main" val="271924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Извикване на функция с конструктор на функция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/>
              <a:t>Ако при извикване на функцията поставим отпред ключвата дума</a:t>
            </a:r>
            <a:r>
              <a:rPr lang="en-US" dirty="0"/>
              <a:t> </a:t>
            </a:r>
            <a:r>
              <a:rPr lang="en-US" b="1" dirty="0"/>
              <a:t>new</a:t>
            </a:r>
            <a:endParaRPr lang="en-US" dirty="0"/>
          </a:p>
          <a:p>
            <a:r>
              <a:rPr lang="bg-BG" dirty="0"/>
              <a:t>Изглежда, че създаваме нова функция, но т.к. функциите са обекти, то всъщност създаваме нов обект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 This is a function constructor: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(arg1, arg2)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this.firstName</a:t>
            </a:r>
            <a:r>
              <a:rPr lang="en-US" dirty="0">
                <a:solidFill>
                  <a:srgbClr val="C00000"/>
                </a:solidFill>
              </a:rPr>
              <a:t> = arg1;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this.lastName</a:t>
            </a:r>
            <a:r>
              <a:rPr lang="en-US" dirty="0">
                <a:solidFill>
                  <a:srgbClr val="C00000"/>
                </a:solidFill>
              </a:rPr>
              <a:t>  = arg2;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// This creates a new object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x = new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("</a:t>
            </a:r>
            <a:r>
              <a:rPr lang="en-US" dirty="0" err="1">
                <a:solidFill>
                  <a:srgbClr val="C00000"/>
                </a:solidFill>
              </a:rPr>
              <a:t>John","Doe</a:t>
            </a:r>
            <a:r>
              <a:rPr lang="en-US" dirty="0">
                <a:solidFill>
                  <a:srgbClr val="C00000"/>
                </a:solidFill>
              </a:rPr>
              <a:t>");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x.firstName</a:t>
            </a:r>
            <a:r>
              <a:rPr lang="en-US" dirty="0">
                <a:solidFill>
                  <a:srgbClr val="C00000"/>
                </a:solidFill>
              </a:rPr>
              <a:t>;                             // Will return "John" </a:t>
            </a:r>
          </a:p>
          <a:p>
            <a:r>
              <a:rPr lang="bg-BG" dirty="0"/>
              <a:t>Извикване чрез конструктор създава нов обект, който наследява свойствата и методите от конструктора</a:t>
            </a:r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bg-BG" dirty="0"/>
              <a:t>в конструктора няма стойност</a:t>
            </a:r>
          </a:p>
          <a:p>
            <a:r>
              <a:rPr lang="bg-BG" dirty="0"/>
              <a:t>Стойността на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bg-BG" dirty="0"/>
              <a:t>ще бъде новия обект, създаден, когато функцията се извика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15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Извикване на функция с метод на функцията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Функциите са обекти =&gt; Функциите имат свойства и методи</a:t>
            </a:r>
          </a:p>
          <a:p>
            <a:r>
              <a:rPr lang="en-US" b="1" dirty="0"/>
              <a:t>call()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apply()</a:t>
            </a:r>
            <a:r>
              <a:rPr lang="en-US" dirty="0"/>
              <a:t> </a:t>
            </a:r>
            <a:r>
              <a:rPr lang="bg-BG" dirty="0"/>
              <a:t>са предефинирани методи на функция, използват се за извикване на функция и изискват като първи параметър собственика-обект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myFunction.call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, 10, 2);     // Will return 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bg-BG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C00000"/>
                </a:solidFill>
              </a:rPr>
              <a:t>20 </a:t>
            </a:r>
          </a:p>
          <a:p>
            <a:pPr marL="0" indent="0">
              <a:buNone/>
            </a:pP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myArray</a:t>
            </a:r>
            <a:r>
              <a:rPr lang="en-US" dirty="0">
                <a:solidFill>
                  <a:srgbClr val="C00000"/>
                </a:solidFill>
              </a:rPr>
              <a:t> = [10, 2];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myFunction.apply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myArray</a:t>
            </a:r>
            <a:r>
              <a:rPr lang="en-US" dirty="0">
                <a:solidFill>
                  <a:srgbClr val="C00000"/>
                </a:solidFill>
              </a:rPr>
              <a:t>);  // Will also return 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bg-BG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C00000"/>
                </a:solidFill>
              </a:rPr>
              <a:t>20 </a:t>
            </a:r>
          </a:p>
          <a:p>
            <a:r>
              <a:rPr lang="en-US" dirty="0"/>
              <a:t>call() </a:t>
            </a:r>
            <a:r>
              <a:rPr lang="bg-BG" dirty="0"/>
              <a:t>взима аргументите на функцията като отделни параметри, а </a:t>
            </a:r>
            <a:r>
              <a:rPr lang="en-US" dirty="0"/>
              <a:t>apply() </a:t>
            </a:r>
            <a:r>
              <a:rPr lang="bg-BG" dirty="0"/>
              <a:t>взима аргументите като масив от параметри</a:t>
            </a:r>
          </a:p>
        </p:txBody>
      </p:sp>
    </p:spTree>
    <p:extLst>
      <p:ext uri="{BB962C8B-B14F-4D97-AF65-F5344CB8AC3E}">
        <p14:creationId xmlns:p14="http://schemas.microsoft.com/office/powerpoint/2010/main" val="116161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alert("Hello World!");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pPr>
              <a:buNone/>
            </a:pPr>
            <a:r>
              <a:rPr lang="bg-BG" sz="1800" dirty="0">
                <a:solidFill>
                  <a:srgbClr val="C00000"/>
                </a:solidFill>
              </a:rPr>
              <a:t>	</a:t>
            </a:r>
            <a:r>
              <a:rPr lang="en-US" sz="1800" dirty="0">
                <a:solidFill>
                  <a:srgbClr val="C00000"/>
                </a:solidFill>
              </a:rPr>
              <a:t>function </a:t>
            </a:r>
            <a:r>
              <a:rPr lang="en-US" sz="1800" i="1" dirty="0" err="1">
                <a:solidFill>
                  <a:srgbClr val="C00000"/>
                </a:solidFill>
              </a:rPr>
              <a:t>functionname</a:t>
            </a:r>
            <a:r>
              <a:rPr lang="en-US" sz="1800" dirty="0">
                <a:solidFill>
                  <a:srgbClr val="C00000"/>
                </a:solidFill>
              </a:rPr>
              <a:t>()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{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rgbClr val="C00000"/>
                </a:solidFill>
              </a:rPr>
              <a:t>some code to be executed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}</a:t>
            </a:r>
          </a:p>
          <a:p>
            <a:r>
              <a:rPr lang="bg-BG" sz="1800" dirty="0"/>
              <a:t>Функцията може да се извика директно при настъпване на събитие (напр. натискане на бутон) или чрез извикване от </a:t>
            </a:r>
            <a:r>
              <a:rPr lang="en-US" sz="1800" dirty="0"/>
              <a:t>JavaScript</a:t>
            </a:r>
            <a:r>
              <a:rPr lang="bg-BG" sz="1800" dirty="0"/>
              <a:t> код</a:t>
            </a:r>
          </a:p>
          <a:p>
            <a:r>
              <a:rPr lang="bg-BG" sz="1800" dirty="0"/>
              <a:t>Името на функцията да е написано с малки букви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Локални и глобални променливи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6093295"/>
          </a:xfrm>
        </p:spPr>
        <p:txBody>
          <a:bodyPr>
            <a:noAutofit/>
          </a:bodyPr>
          <a:lstStyle/>
          <a:p>
            <a:r>
              <a:rPr lang="en-US" sz="1600" dirty="0"/>
              <a:t>JavaScript </a:t>
            </a:r>
            <a:r>
              <a:rPr lang="bg-BG" sz="1600" dirty="0"/>
              <a:t>променливите могат да имат локален или глобален обхват</a:t>
            </a:r>
          </a:p>
          <a:p>
            <a:r>
              <a:rPr lang="bg-BG" sz="1600" b="1" dirty="0"/>
              <a:t>Глобални променливви</a:t>
            </a:r>
          </a:p>
          <a:p>
            <a:r>
              <a:rPr lang="bg-BG" sz="1600" dirty="0"/>
              <a:t>Функциите имат достъп до всички променливи дефинирани вътре във функцията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</a:t>
            </a: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a = 4;</a:t>
            </a:r>
            <a:r>
              <a:rPr lang="bg-BG" sz="1600" dirty="0">
                <a:solidFill>
                  <a:srgbClr val="C00000"/>
                </a:solidFill>
              </a:rPr>
              <a:t>		</a:t>
            </a:r>
            <a:r>
              <a:rPr lang="bg-BG" sz="1600" dirty="0"/>
              <a:t>- локална променлива</a:t>
            </a:r>
            <a:br>
              <a:rPr lang="en-US" sz="1600" dirty="0"/>
            </a:br>
            <a:r>
              <a:rPr lang="en-US" sz="1600" dirty="0">
                <a:solidFill>
                  <a:srgbClr val="C00000"/>
                </a:solidFill>
              </a:rPr>
              <a:t>    return a * a;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 </a:t>
            </a:r>
          </a:p>
          <a:p>
            <a:r>
              <a:rPr lang="bg-BG" sz="1600" dirty="0"/>
              <a:t>Функциите имат достъп също до променливи дефинирани извън функцията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a = 4;</a:t>
            </a:r>
            <a:r>
              <a:rPr lang="bg-BG" sz="1600" dirty="0">
                <a:solidFill>
                  <a:srgbClr val="C00000"/>
                </a:solidFill>
              </a:rPr>
              <a:t>		</a:t>
            </a:r>
            <a:r>
              <a:rPr lang="bg-BG" sz="1600" dirty="0"/>
              <a:t>- глобална променлива</a:t>
            </a:r>
            <a:br>
              <a:rPr lang="en-US" sz="1600" dirty="0"/>
            </a:b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a;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 </a:t>
            </a:r>
          </a:p>
          <a:p>
            <a:r>
              <a:rPr lang="bg-BG" sz="1600" dirty="0"/>
              <a:t>В уеб страниците глобалните променливи принадлежат на обекта </a:t>
            </a:r>
            <a:r>
              <a:rPr lang="en-US" sz="1600" dirty="0"/>
              <a:t>window</a:t>
            </a:r>
          </a:p>
          <a:p>
            <a:r>
              <a:rPr lang="bg-BG" sz="1600" dirty="0"/>
              <a:t>Глобалните променливи могат да се използват и променят във всички скриптове на страницата </a:t>
            </a:r>
          </a:p>
          <a:p>
            <a:r>
              <a:rPr lang="bg-BG" sz="1600" b="1" dirty="0"/>
              <a:t>Локални променливи</a:t>
            </a:r>
          </a:p>
          <a:p>
            <a:r>
              <a:rPr lang="bg-BG" sz="1600" dirty="0"/>
              <a:t>Локалните променливи могат да се използват само в функцията, в която са дефинирани и за скрити за останалите функции и скриптове</a:t>
            </a:r>
          </a:p>
          <a:p>
            <a:r>
              <a:rPr lang="bg-BG" sz="1600" dirty="0"/>
              <a:t>Глабалните и локалните променливи с едни и същи имена са различни променливи. Промяната на едната променлива не води до промяна на другата</a:t>
            </a:r>
          </a:p>
          <a:p>
            <a:r>
              <a:rPr lang="bg-BG" sz="1600" dirty="0"/>
              <a:t>Променливи създадени </a:t>
            </a:r>
            <a:r>
              <a:rPr lang="bg-BG" sz="1600" b="1" dirty="0"/>
              <a:t>без</a:t>
            </a:r>
            <a:r>
              <a:rPr lang="bg-BG" sz="1600" dirty="0"/>
              <a:t> ключовата дума </a:t>
            </a:r>
            <a:r>
              <a:rPr lang="en-US" sz="1600" b="1" dirty="0" err="1"/>
              <a:t>var</a:t>
            </a:r>
            <a:r>
              <a:rPr lang="en-US" sz="1600" dirty="0"/>
              <a:t>, </a:t>
            </a:r>
            <a:r>
              <a:rPr lang="bg-BG" sz="1600" dirty="0"/>
              <a:t>са винаги глобални, дори когато са създадени във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302104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886700" cy="407599"/>
          </a:xfrm>
        </p:spPr>
        <p:txBody>
          <a:bodyPr>
            <a:normAutofit fontScale="90000"/>
          </a:bodyPr>
          <a:lstStyle/>
          <a:p>
            <a:r>
              <a:rPr lang="bg-BG" dirty="0"/>
              <a:t>Живот на променливите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65" y="407599"/>
            <a:ext cx="8943436" cy="6450401"/>
          </a:xfrm>
        </p:spPr>
        <p:txBody>
          <a:bodyPr>
            <a:noAutofit/>
          </a:bodyPr>
          <a:lstStyle/>
          <a:p>
            <a:r>
              <a:rPr lang="bg-BG" sz="1400" dirty="0"/>
              <a:t>Глобалните променливи са живи, докато приложението (прозорец/уеб страница) е живо </a:t>
            </a:r>
          </a:p>
          <a:p>
            <a:r>
              <a:rPr lang="bg-BG" sz="1400" dirty="0"/>
              <a:t>Локалните променливи се създават, когато се извика функция и се изтриват, когато функцията приключи</a:t>
            </a:r>
            <a:endParaRPr lang="en-US" sz="1400" dirty="0"/>
          </a:p>
          <a:p>
            <a:r>
              <a:rPr lang="bg-BG" sz="1400" b="1" dirty="0"/>
              <a:t>Дилема „Брояч“</a:t>
            </a:r>
            <a:endParaRPr lang="en-US" sz="1400" b="1" dirty="0"/>
          </a:p>
          <a:p>
            <a:r>
              <a:rPr lang="bg-BG" sz="1400" dirty="0"/>
              <a:t>Променлива - брояч на нещо, която да е достъпна на всички функции - чрез глобална променлива и функция за увеличаване на броя: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counter = 0;</a:t>
            </a:r>
            <a:br>
              <a:rPr lang="en-US" sz="1400" dirty="0">
                <a:solidFill>
                  <a:srgbClr val="C00000"/>
                </a:solidFill>
              </a:rPr>
            </a:b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function add()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counter += 1;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// the counter is now equal to 3 </a:t>
            </a:r>
          </a:p>
          <a:p>
            <a:r>
              <a:rPr lang="bg-BG" sz="1400" dirty="0"/>
              <a:t>Броячът би трябвало да се променя само от функцията </a:t>
            </a:r>
            <a:r>
              <a:rPr lang="en-US" sz="1400" dirty="0"/>
              <a:t>add()</a:t>
            </a:r>
            <a:r>
              <a:rPr lang="bg-BG" sz="1400" dirty="0"/>
              <a:t>, но всеки скрипт на страницата ще може да променя брояча без да извиква </a:t>
            </a:r>
            <a:r>
              <a:rPr lang="en-US" sz="1400" dirty="0"/>
              <a:t>add()</a:t>
            </a:r>
          </a:p>
          <a:p>
            <a:r>
              <a:rPr lang="bg-BG" sz="1400" dirty="0"/>
              <a:t>Подход: деклариране на брояча във функцията, така никой няма да може да променя брояча без да извика </a:t>
            </a:r>
            <a:r>
              <a:rPr lang="en-US" sz="1400" dirty="0"/>
              <a:t>add():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function add()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counter = 0;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counter += 1;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// the counter should now be 3, but it does not work ! </a:t>
            </a:r>
          </a:p>
          <a:p>
            <a:r>
              <a:rPr lang="bg-BG" sz="1400" dirty="0"/>
              <a:t>Но това не работи =&gt; брояча всеки път ще става </a:t>
            </a:r>
            <a:r>
              <a:rPr lang="en-US" sz="1400" dirty="0"/>
              <a:t>1</a:t>
            </a:r>
          </a:p>
          <a:p>
            <a:r>
              <a:rPr lang="bg-BG" sz="1400" b="1" dirty="0"/>
              <a:t>Решение на проблема: вложени функции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69868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Всички функции имат достъп до глобалния обхват</a:t>
            </a:r>
            <a:r>
              <a:rPr lang="en-US" dirty="0"/>
              <a:t>   </a:t>
            </a:r>
          </a:p>
          <a:p>
            <a:r>
              <a:rPr lang="bg-BG" dirty="0"/>
              <a:t>Всички функции имат достъп до обхвата „над“ тях</a:t>
            </a:r>
          </a:p>
          <a:p>
            <a:r>
              <a:rPr lang="en-US" dirty="0"/>
              <a:t>JavaScript </a:t>
            </a:r>
            <a:r>
              <a:rPr lang="bg-BG" dirty="0"/>
              <a:t>поддържа вложени функции</a:t>
            </a:r>
          </a:p>
          <a:p>
            <a:r>
              <a:rPr lang="en-US" b="1" dirty="0"/>
              <a:t>plus()</a:t>
            </a:r>
            <a:r>
              <a:rPr lang="en-US" dirty="0"/>
              <a:t> </a:t>
            </a:r>
            <a:r>
              <a:rPr lang="bg-BG" dirty="0"/>
              <a:t>има достъп до променливата </a:t>
            </a:r>
            <a:r>
              <a:rPr lang="en-US" b="1" dirty="0"/>
              <a:t>counter</a:t>
            </a:r>
            <a:r>
              <a:rPr lang="en-US" dirty="0"/>
              <a:t> </a:t>
            </a:r>
            <a:r>
              <a:rPr lang="bg-BG" dirty="0"/>
              <a:t>от родителската функция: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add()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counter = 0;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function plus() {counter += 1;}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plus();   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return counter;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r>
              <a:rPr lang="bg-BG" dirty="0"/>
              <a:t>Това ще реши проблема „Брояч“, ако можем да достигнем до </a:t>
            </a:r>
            <a:r>
              <a:rPr lang="en-US" b="1" dirty="0"/>
              <a:t>plus()</a:t>
            </a:r>
            <a:r>
              <a:rPr lang="en-US" dirty="0"/>
              <a:t> </a:t>
            </a:r>
            <a:r>
              <a:rPr lang="bg-BG" dirty="0"/>
              <a:t>отвън</a:t>
            </a:r>
            <a:r>
              <a:rPr lang="en-US" dirty="0"/>
              <a:t>.</a:t>
            </a:r>
          </a:p>
          <a:p>
            <a:r>
              <a:rPr lang="bg-BG" dirty="0"/>
              <a:t>Друг проблем: </a:t>
            </a:r>
            <a:r>
              <a:rPr lang="en-US" b="1" dirty="0"/>
              <a:t>counter = 0</a:t>
            </a:r>
            <a:r>
              <a:rPr lang="en-US" dirty="0"/>
              <a:t> </a:t>
            </a:r>
            <a:r>
              <a:rPr lang="bg-BG" dirty="0"/>
              <a:t>трябва да се изпълни само веднъж</a:t>
            </a:r>
          </a:p>
          <a:p>
            <a:r>
              <a:rPr lang="bg-BG" b="1" dirty="0"/>
              <a:t>Решение: </a:t>
            </a:r>
            <a:r>
              <a:rPr lang="en-US" b="1" dirty="0"/>
              <a:t>closure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92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44"/>
            <a:ext cx="8229600" cy="1143000"/>
          </a:xfrm>
        </p:spPr>
        <p:txBody>
          <a:bodyPr/>
          <a:lstStyle/>
          <a:p>
            <a:r>
              <a:rPr lang="en-US" b="1" dirty="0"/>
              <a:t>JavaScript Closures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640960" cy="5949280"/>
          </a:xfrm>
        </p:spPr>
        <p:txBody>
          <a:bodyPr>
            <a:noAutofit/>
          </a:bodyPr>
          <a:lstStyle/>
          <a:p>
            <a:r>
              <a:rPr lang="bg-BG" sz="1600" dirty="0"/>
              <a:t>Използваме самоизвикващите функции: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add = (function ()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/>
              <a:t>   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counter = 0;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function () {return counter += 1;}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})();</a:t>
            </a:r>
            <a:br>
              <a:rPr lang="en-US" sz="1600" dirty="0">
                <a:solidFill>
                  <a:srgbClr val="C00000"/>
                </a:solidFill>
              </a:rPr>
            </a:b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add();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add();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add();</a:t>
            </a:r>
            <a:br>
              <a:rPr lang="en-US" sz="1600" dirty="0">
                <a:solidFill>
                  <a:srgbClr val="C00000"/>
                </a:solidFill>
              </a:rPr>
            </a:b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// the counter is now 3 </a:t>
            </a:r>
          </a:p>
          <a:p>
            <a:r>
              <a:rPr lang="bg-BG" sz="1600" dirty="0"/>
              <a:t>На променливата </a:t>
            </a:r>
            <a:r>
              <a:rPr lang="en-US" sz="1600" b="1" dirty="0"/>
              <a:t>add</a:t>
            </a:r>
            <a:r>
              <a:rPr lang="en-US" sz="1600" dirty="0"/>
              <a:t> </a:t>
            </a:r>
            <a:r>
              <a:rPr lang="bg-BG" sz="1600" dirty="0"/>
              <a:t>се присвоява връщаната стойност от самоизвикващата се функция</a:t>
            </a:r>
          </a:p>
          <a:p>
            <a:r>
              <a:rPr lang="bg-BG" sz="1600" dirty="0"/>
              <a:t>Самоизвикващата се функция се изпълнява само веднъж. Тя инициализира </a:t>
            </a:r>
            <a:r>
              <a:rPr lang="en-US" sz="1600" b="1" dirty="0"/>
              <a:t>counter</a:t>
            </a:r>
            <a:r>
              <a:rPr lang="en-US" sz="1600" dirty="0"/>
              <a:t> </a:t>
            </a:r>
            <a:r>
              <a:rPr lang="bg-BG" sz="1600" dirty="0"/>
              <a:t>с </a:t>
            </a:r>
            <a:r>
              <a:rPr lang="en-US" sz="1600" dirty="0"/>
              <a:t>0</a:t>
            </a:r>
            <a:r>
              <a:rPr lang="bg-BG" sz="1600" dirty="0"/>
              <a:t> и връща израз-функция</a:t>
            </a:r>
          </a:p>
          <a:p>
            <a:r>
              <a:rPr lang="bg-BG" sz="1600" dirty="0"/>
              <a:t>=&gt; </a:t>
            </a:r>
            <a:r>
              <a:rPr lang="en-US" sz="1600" b="1" dirty="0"/>
              <a:t>add</a:t>
            </a:r>
            <a:r>
              <a:rPr lang="en-US" sz="1600" dirty="0"/>
              <a:t> </a:t>
            </a:r>
            <a:r>
              <a:rPr lang="bg-BG" sz="1600" dirty="0"/>
              <a:t>става функция =&gt;</a:t>
            </a:r>
          </a:p>
          <a:p>
            <a:r>
              <a:rPr lang="bg-BG" sz="1600" dirty="0"/>
              <a:t>=&gt; </a:t>
            </a:r>
            <a:r>
              <a:rPr lang="en-US" sz="1600" b="1" dirty="0"/>
              <a:t>add</a:t>
            </a:r>
            <a:r>
              <a:rPr lang="en-US" sz="1600" dirty="0"/>
              <a:t> </a:t>
            </a:r>
            <a:r>
              <a:rPr lang="bg-BG" sz="1600" dirty="0"/>
              <a:t>може да прави достъп до </a:t>
            </a:r>
            <a:r>
              <a:rPr lang="en-US" sz="1600" b="1" dirty="0"/>
              <a:t>counter</a:t>
            </a:r>
            <a:r>
              <a:rPr lang="en-US" sz="1600" dirty="0"/>
              <a:t> </a:t>
            </a:r>
            <a:r>
              <a:rPr lang="bg-BG" sz="1600" dirty="0"/>
              <a:t>в родителския обхват</a:t>
            </a:r>
          </a:p>
          <a:p>
            <a:r>
              <a:rPr lang="bg-BG" sz="1600" dirty="0"/>
              <a:t>Тези функции се наричат </a:t>
            </a:r>
            <a:r>
              <a:rPr lang="en-US" sz="1600" dirty="0"/>
              <a:t>JavaScript </a:t>
            </a:r>
            <a:r>
              <a:rPr lang="en-US" sz="1600" b="1" dirty="0"/>
              <a:t>closure</a:t>
            </a:r>
            <a:r>
              <a:rPr lang="bg-BG" sz="1600" b="1" dirty="0"/>
              <a:t> =&gt;</a:t>
            </a:r>
          </a:p>
          <a:p>
            <a:r>
              <a:rPr lang="bg-BG" sz="1600" dirty="0"/>
              <a:t>Дават възможност функциите да имат </a:t>
            </a:r>
            <a:r>
              <a:rPr lang="en-US" sz="1600" dirty="0"/>
              <a:t>"</a:t>
            </a:r>
            <a:r>
              <a:rPr lang="en-US" sz="1600" b="1" dirty="0"/>
              <a:t>private</a:t>
            </a:r>
            <a:r>
              <a:rPr lang="en-US" sz="1600" dirty="0"/>
              <a:t>" </a:t>
            </a:r>
            <a:r>
              <a:rPr lang="bg-BG" sz="1600" dirty="0"/>
              <a:t>променливи</a:t>
            </a:r>
            <a:endParaRPr lang="en-US" sz="1600" dirty="0"/>
          </a:p>
          <a:p>
            <a:r>
              <a:rPr lang="en-US" sz="1600" b="1" dirty="0"/>
              <a:t>counter</a:t>
            </a:r>
            <a:r>
              <a:rPr lang="en-US" sz="1600" dirty="0"/>
              <a:t> </a:t>
            </a:r>
            <a:r>
              <a:rPr lang="bg-BG" sz="1600" dirty="0"/>
              <a:t>е защитен от обхвата на анонимната функция и може да бъде променян само чрез функцията </a:t>
            </a:r>
            <a:r>
              <a:rPr lang="en-US" sz="1600" b="1" dirty="0"/>
              <a:t>add </a:t>
            </a:r>
            <a:endParaRPr lang="bg-BG" sz="1600" b="1" dirty="0"/>
          </a:p>
          <a:p>
            <a:r>
              <a:rPr lang="en-US" sz="1600" b="1" dirty="0"/>
              <a:t>Closure</a:t>
            </a:r>
            <a:r>
              <a:rPr lang="bg-BG" sz="1600" dirty="0"/>
              <a:t> е функция, която има достъп до родителския обхват, дори когато родителската функция е приключила </a:t>
            </a:r>
          </a:p>
        </p:txBody>
      </p:sp>
    </p:spTree>
    <p:extLst>
      <p:ext uri="{BB962C8B-B14F-4D97-AF65-F5344CB8AC3E}">
        <p14:creationId xmlns:p14="http://schemas.microsoft.com/office/powerpoint/2010/main" val="247294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Валидация на 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/>
              <a:t>Преди да се изпратят данните на сървъра се проверяват например за: дали има прзни задължителни полета,  валиден ли е въведения </a:t>
            </a:r>
            <a:r>
              <a:rPr lang="en-US" sz="1800" dirty="0"/>
              <a:t>e-mail</a:t>
            </a:r>
            <a:r>
              <a:rPr lang="bg-BG" sz="1800" dirty="0"/>
              <a:t> адрес, въведената дата валидна ли е, в числово поле да не е въведен текст, ...</a:t>
            </a:r>
            <a:endParaRPr lang="en-US" sz="1800" dirty="0"/>
          </a:p>
          <a:p>
            <a:r>
              <a:rPr lang="bg-BG" sz="1800" b="1" dirty="0"/>
              <a:t>Валидация на задължителни полета </a:t>
            </a:r>
            <a:endParaRPr lang="en-US" sz="1800" b="1" dirty="0"/>
          </a:p>
          <a:p>
            <a:r>
              <a:rPr lang="bg-BG" sz="1800" dirty="0"/>
              <a:t>При празни полета прави съобщение, функцията връща </a:t>
            </a:r>
            <a:r>
              <a:rPr lang="en-US" sz="1800" dirty="0"/>
              <a:t>false</a:t>
            </a:r>
            <a:r>
              <a:rPr lang="bg-BG" sz="1800" dirty="0"/>
              <a:t> и формата не се изпраща на сървъра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document.forms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"].value;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 (x==null || x=="")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alert("First name must be filled out");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return false;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onsubmit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="return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()" method="post"&gt;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Валидация на 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b="1" dirty="0"/>
              <a:t>Валидация на </a:t>
            </a:r>
            <a:r>
              <a:rPr lang="en-US" sz="1800" b="1" dirty="0"/>
              <a:t>e-mail</a:t>
            </a:r>
          </a:p>
          <a:p>
            <a:r>
              <a:rPr lang="bg-BG" sz="1800" dirty="0"/>
              <a:t>Въведените данни трябва да съдържат ‘</a:t>
            </a:r>
            <a:r>
              <a:rPr lang="en-US" sz="1800" dirty="0"/>
              <a:t>@</a:t>
            </a:r>
            <a:r>
              <a:rPr lang="bg-BG" sz="1800" dirty="0"/>
              <a:t>’</a:t>
            </a:r>
            <a:r>
              <a:rPr lang="en-US" sz="1800" dirty="0"/>
              <a:t> </a:t>
            </a:r>
            <a:r>
              <a:rPr lang="bg-BG" sz="1800" dirty="0"/>
              <a:t>и поне една ‘</a:t>
            </a:r>
            <a:r>
              <a:rPr lang="en-US" sz="1800" dirty="0"/>
              <a:t>.</a:t>
            </a:r>
            <a:r>
              <a:rPr lang="bg-BG" sz="1800" dirty="0"/>
              <a:t>’; ‘</a:t>
            </a:r>
            <a:r>
              <a:rPr lang="en-US" sz="1800" dirty="0"/>
              <a:t>@</a:t>
            </a:r>
            <a:r>
              <a:rPr lang="bg-BG" sz="1800" dirty="0"/>
              <a:t>’ не трябва да е първи символ и последната ‘.’ трябва да е след ‘</a:t>
            </a:r>
            <a:r>
              <a:rPr lang="en-US" sz="1800" dirty="0"/>
              <a:t>@</a:t>
            </a:r>
            <a:r>
              <a:rPr lang="bg-BG" sz="1800" dirty="0"/>
              <a:t>’ и да е мин. 2 символа преди края</a:t>
            </a:r>
            <a:r>
              <a:rPr lang="en-US" sz="1800" dirty="0"/>
              <a:t>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document.forms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"]["email"].value;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atpos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x.indexOf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("@");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dotpos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x.lastIndexOf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(".");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atpos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&lt;1 ||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dotpos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&lt;atpos+2 || dotpos+2&gt;=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x.length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alert("Not a valid e-mail address");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return false;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onsubmit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="return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();" method="post"&gt;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Email: &lt;input type="text" name="email"&gt;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	</a:t>
            </a:r>
            <a:r>
              <a:rPr lang="bg-BG" sz="1800" b="1" dirty="0"/>
              <a:t>Функция с параметри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function </a:t>
            </a:r>
            <a:r>
              <a:rPr lang="en-US" sz="1800" i="1" dirty="0">
                <a:solidFill>
                  <a:srgbClr val="C00000"/>
                </a:solidFill>
              </a:rPr>
              <a:t>name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parameter1, parameter2, parameter3</a:t>
            </a:r>
            <a:r>
              <a:rPr lang="en-US" sz="1800" dirty="0">
                <a:solidFill>
                  <a:srgbClr val="C00000"/>
                </a:solidFill>
              </a:rPr>
              <a:t>) {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   </a:t>
            </a:r>
            <a:r>
              <a:rPr lang="en-US" sz="1800" i="1" dirty="0">
                <a:solidFill>
                  <a:srgbClr val="C00000"/>
                </a:solidFill>
              </a:rPr>
              <a:t>code to be executed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}</a:t>
            </a:r>
            <a:br>
              <a:rPr lang="en-US" sz="1800" dirty="0"/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(‘Ivan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Ivanov',’Student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')"&gt;Try it&lt;/button&gt;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name,job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alert("Welcome " + name + ", the " + job);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bg-BG" sz="1800" b="1" dirty="0"/>
              <a:t>Функции връщащи стойност</a:t>
            </a:r>
          </a:p>
          <a:p>
            <a:r>
              <a:rPr lang="bg-BG" sz="1800" dirty="0"/>
              <a:t>Чрез оператор </a:t>
            </a:r>
            <a:r>
              <a:rPr lang="en-US" sz="1800" i="1" dirty="0"/>
              <a:t>return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x=5;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return x;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	</a:t>
            </a:r>
            <a:r>
              <a:rPr lang="en-US" sz="1800" dirty="0"/>
              <a:t>return </a:t>
            </a:r>
            <a:r>
              <a:rPr lang="bg-BG" sz="1800" dirty="0"/>
              <a:t>– за изход от функцията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a,b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 (a&gt;b)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return;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x=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a+b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bg-BG" sz="1800" b="1" dirty="0"/>
              <a:t>Локални променливи на функция </a:t>
            </a:r>
            <a:r>
              <a:rPr lang="bg-BG" sz="1800" dirty="0"/>
              <a:t>– има, могат да се дублират именат с локални променливи на други функции</a:t>
            </a:r>
          </a:p>
          <a:p>
            <a:r>
              <a:rPr lang="bg-BG" sz="1800" b="1" dirty="0"/>
              <a:t>Глобални променливи </a:t>
            </a:r>
            <a:r>
              <a:rPr lang="bg-BG" sz="1800" dirty="0"/>
              <a:t>– дефинирани извън функциите, могат да се използват от всички скриптове и функции на уеб страницата</a:t>
            </a:r>
          </a:p>
          <a:p>
            <a:r>
              <a:rPr lang="bg-BG" sz="1800" b="1" dirty="0"/>
              <a:t>Живот на променливите</a:t>
            </a:r>
          </a:p>
          <a:p>
            <a:r>
              <a:rPr lang="bg-BG" sz="1800" dirty="0"/>
              <a:t>Жизненият им цикъл започва от деклариране на променливите</a:t>
            </a:r>
          </a:p>
          <a:p>
            <a:r>
              <a:rPr lang="bg-BG" sz="1800" dirty="0"/>
              <a:t>и завършва при локалните променливи, когато функцията приключи</a:t>
            </a:r>
            <a:endParaRPr lang="en-US" sz="1800" dirty="0"/>
          </a:p>
          <a:p>
            <a:r>
              <a:rPr lang="bg-BG" sz="1800" dirty="0"/>
              <a:t>И завършва при глобалните променливи при затваряне на уеб страницата </a:t>
            </a:r>
          </a:p>
          <a:p>
            <a:r>
              <a:rPr lang="bg-BG" sz="1800" b="1" dirty="0"/>
              <a:t>Свързване със стойност на недекларирана променлива </a:t>
            </a:r>
          </a:p>
          <a:p>
            <a:r>
              <a:rPr lang="bg-BG" sz="1800" dirty="0"/>
              <a:t>Това е еквивалентно на декларация на глобална променлива, дори и да е направено в функция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="Volvo";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Използването на името на функция без () връща кофа на функцията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f(x) {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return x * x;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f;</a:t>
            </a:r>
          </a:p>
          <a:p>
            <a:r>
              <a:rPr lang="bg-BG" dirty="0"/>
              <a:t>Резултат:</a:t>
            </a:r>
          </a:p>
          <a:p>
            <a:pPr>
              <a:buNone/>
            </a:pPr>
            <a:r>
              <a:rPr lang="en-US" dirty="0"/>
              <a:t>function f(x) {</a:t>
            </a:r>
            <a:r>
              <a:rPr lang="bg-BG" dirty="0"/>
              <a:t> </a:t>
            </a:r>
            <a:r>
              <a:rPr lang="en-US" dirty="0"/>
              <a:t>return x * x;}</a:t>
            </a:r>
            <a:endParaRPr lang="bg-B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Декларация на функция/ </a:t>
            </a:r>
            <a:br>
              <a:rPr lang="bg-BG" dirty="0"/>
            </a:br>
            <a:r>
              <a:rPr lang="bg-BG" dirty="0"/>
              <a:t>Израз-функция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25475"/>
          </a:xfrm>
        </p:spPr>
        <p:txBody>
          <a:bodyPr>
            <a:normAutofit fontScale="70000" lnSpcReduction="20000"/>
          </a:bodyPr>
          <a:lstStyle/>
          <a:p>
            <a:r>
              <a:rPr lang="bg-BG" b="1" dirty="0"/>
              <a:t>Декларация на функция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i="1" dirty="0" err="1">
                <a:solidFill>
                  <a:srgbClr val="C00000"/>
                </a:solidFill>
              </a:rPr>
              <a:t>functionName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</a:t>
            </a:r>
            <a:r>
              <a:rPr lang="en-US" i="1" dirty="0">
                <a:solidFill>
                  <a:srgbClr val="C00000"/>
                </a:solidFill>
              </a:rPr>
              <a:t>code to be executed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 </a:t>
            </a:r>
          </a:p>
          <a:p>
            <a:r>
              <a:rPr lang="bg-BG" b="1" dirty="0"/>
              <a:t>Израз-функция</a:t>
            </a:r>
            <a:endParaRPr lang="en-US" b="1" dirty="0"/>
          </a:p>
          <a:p>
            <a:r>
              <a:rPr lang="bg-BG" dirty="0"/>
              <a:t>Дефиниране чрез израз и запазване в променлива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x = function (a, b) {return a * b}; </a:t>
            </a:r>
            <a:endParaRPr lang="bg-BG" dirty="0">
              <a:solidFill>
                <a:srgbClr val="C00000"/>
              </a:solidFill>
            </a:endParaRPr>
          </a:p>
          <a:p>
            <a:r>
              <a:rPr lang="bg-BG" dirty="0"/>
              <a:t>Използване на променливата като функция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z = x(4, 3);</a:t>
            </a:r>
            <a:endParaRPr lang="bg-BG" dirty="0">
              <a:solidFill>
                <a:srgbClr val="C00000"/>
              </a:solidFill>
            </a:endParaRPr>
          </a:p>
          <a:p>
            <a:r>
              <a:rPr lang="bg-BG" dirty="0"/>
              <a:t>Това е </a:t>
            </a:r>
            <a:r>
              <a:rPr lang="bg-BG" dirty="0">
                <a:solidFill>
                  <a:srgbClr val="C00000"/>
                </a:solidFill>
              </a:rPr>
              <a:t>анонимна функция </a:t>
            </a:r>
            <a:r>
              <a:rPr lang="bg-BG" dirty="0"/>
              <a:t>(без име)</a:t>
            </a:r>
          </a:p>
          <a:p>
            <a:pPr marL="0" indent="0">
              <a:buNone/>
            </a:pPr>
            <a:endParaRPr lang="bg-B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8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Конструктор </a:t>
            </a:r>
            <a:r>
              <a:rPr lang="en-US" b="1" dirty="0"/>
              <a:t>Function()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на функция чрез вградения конструктор </a:t>
            </a:r>
            <a:r>
              <a:rPr lang="en-US" dirty="0"/>
              <a:t>Function()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 = new Function("a", "b", "return a * b");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x =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(4, 3);</a:t>
            </a:r>
            <a:endParaRPr lang="bg-BG" dirty="0">
              <a:solidFill>
                <a:srgbClr val="C00000"/>
              </a:solidFill>
            </a:endParaRPr>
          </a:p>
          <a:p>
            <a:r>
              <a:rPr lang="bg-BG" dirty="0"/>
              <a:t>Еквивалентен код е: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 = function (a, b) {return a * b};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x =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(4, 3);</a:t>
            </a:r>
            <a:endParaRPr lang="bg-B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6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Предварително извикване на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(5);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(y)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return y * y;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 </a:t>
            </a:r>
            <a:endParaRPr lang="bg-BG" dirty="0">
              <a:solidFill>
                <a:srgbClr val="C00000"/>
              </a:solidFill>
            </a:endParaRPr>
          </a:p>
          <a:p>
            <a:r>
              <a:rPr lang="bg-BG" dirty="0"/>
              <a:t>Не може да се използва при деклариране на израз-функция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43670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Самоизвикване на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Изразите-функции могат да се самоизвикват</a:t>
            </a:r>
          </a:p>
          <a:p>
            <a:r>
              <a:rPr lang="bg-BG" dirty="0"/>
              <a:t>Те се стартират автоматично без да бъдат извиквани</a:t>
            </a:r>
          </a:p>
          <a:p>
            <a:r>
              <a:rPr lang="bg-BG" dirty="0"/>
              <a:t>Декларация на функция не може да се самоизвика</a:t>
            </a:r>
          </a:p>
          <a:p>
            <a:r>
              <a:rPr lang="bg-BG" dirty="0"/>
              <a:t>Скобите са задължителни (първите показват, че е израз, а вторите са за параметрите)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(function 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x = "Hello!!";      // I will invoke myself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})(); </a:t>
            </a:r>
          </a:p>
          <a:p>
            <a:r>
              <a:rPr lang="bg-BG" dirty="0"/>
              <a:t>Това е </a:t>
            </a:r>
            <a:r>
              <a:rPr lang="bg-BG" dirty="0">
                <a:solidFill>
                  <a:srgbClr val="C00000"/>
                </a:solidFill>
              </a:rPr>
              <a:t>анонимна самоизвикваща се функция </a:t>
            </a:r>
          </a:p>
        </p:txBody>
      </p:sp>
    </p:spTree>
    <p:extLst>
      <p:ext uri="{BB962C8B-B14F-4D97-AF65-F5344CB8AC3E}">
        <p14:creationId xmlns:p14="http://schemas.microsoft.com/office/powerpoint/2010/main" val="350716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2935</Words>
  <Application>Microsoft Office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JAVASCRIPT ФУНКЦИИ</vt:lpstr>
      <vt:lpstr>Функции</vt:lpstr>
      <vt:lpstr>Функции</vt:lpstr>
      <vt:lpstr>Функции</vt:lpstr>
      <vt:lpstr>Функции</vt:lpstr>
      <vt:lpstr>Декларация на функция/  Израз-функция</vt:lpstr>
      <vt:lpstr>Конструктор Function()</vt:lpstr>
      <vt:lpstr>Предварително извикване на функции</vt:lpstr>
      <vt:lpstr>Самоизвикване на функции</vt:lpstr>
      <vt:lpstr>Използване на функциите</vt:lpstr>
      <vt:lpstr>Параметри на функциите</vt:lpstr>
      <vt:lpstr>Arguments Object</vt:lpstr>
      <vt:lpstr>Предаване на параметри</vt:lpstr>
      <vt:lpstr>Invoking / Извикване на функции – 4 начина</vt:lpstr>
      <vt:lpstr>Извикване на функция като функция</vt:lpstr>
      <vt:lpstr>Глобален обект</vt:lpstr>
      <vt:lpstr>Извикване на функция като метод</vt:lpstr>
      <vt:lpstr>Извикване на функция с конструктор на функция </vt:lpstr>
      <vt:lpstr>Извикване на функция с метод на функцията</vt:lpstr>
      <vt:lpstr>Локални и глобални променливи</vt:lpstr>
      <vt:lpstr>Живот на променливите</vt:lpstr>
      <vt:lpstr>Вложени функции</vt:lpstr>
      <vt:lpstr>JavaScript Closures</vt:lpstr>
      <vt:lpstr>Валидация на форми</vt:lpstr>
      <vt:lpstr>Валидация на форми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</dc:creator>
  <cp:lastModifiedBy>ssomov ssomov</cp:lastModifiedBy>
  <cp:revision>218</cp:revision>
  <dcterms:created xsi:type="dcterms:W3CDTF">2013-08-21T10:30:59Z</dcterms:created>
  <dcterms:modified xsi:type="dcterms:W3CDTF">2021-11-11T11:21:45Z</dcterms:modified>
</cp:coreProperties>
</file>