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17" r:id="rId3"/>
    <p:sldId id="267" r:id="rId4"/>
    <p:sldId id="268" r:id="rId5"/>
    <p:sldId id="318" r:id="rId6"/>
    <p:sldId id="319" r:id="rId7"/>
    <p:sldId id="269" r:id="rId8"/>
    <p:sldId id="270" r:id="rId9"/>
    <p:sldId id="271" r:id="rId10"/>
    <p:sldId id="272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276" r:id="rId33"/>
    <p:sldId id="277" r:id="rId34"/>
    <p:sldId id="278" r:id="rId35"/>
    <p:sldId id="320" r:id="rId36"/>
    <p:sldId id="321" r:id="rId37"/>
    <p:sldId id="322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75" d="100"/>
          <a:sy n="75" d="100"/>
        </p:scale>
        <p:origin x="158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46A7-0872-46BA-BACB-8BB00F3781AB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748464" cy="6237312"/>
          </a:xfrm>
        </p:spPr>
        <p:txBody>
          <a:bodyPr>
            <a:noAutofit/>
          </a:bodyPr>
          <a:lstStyle/>
          <a:p>
            <a:r>
              <a:rPr lang="bg-BG" sz="1800" dirty="0"/>
              <a:t>Кодът представлява последователност от оператори, които се изпълняват последователно от браузъра</a:t>
            </a:r>
            <a:endParaRPr lang="en-US" sz="1800" dirty="0"/>
          </a:p>
          <a:p>
            <a:r>
              <a:rPr lang="bg-BG" sz="1800" dirty="0"/>
              <a:t>Операторите се разделят с </a:t>
            </a:r>
            <a:r>
              <a:rPr lang="bg-BG" sz="1800" b="1" dirty="0"/>
              <a:t>; </a:t>
            </a:r>
            <a:r>
              <a:rPr lang="bg-BG" sz="1800" dirty="0"/>
              <a:t>(не е задължително, но е </a:t>
            </a:r>
            <a:r>
              <a:rPr lang="bg-BG" sz="1800" b="1" dirty="0"/>
              <a:t>препоръчително</a:t>
            </a:r>
            <a:r>
              <a:rPr lang="bg-BG" sz="1800" dirty="0"/>
              <a:t>)</a:t>
            </a:r>
            <a:endParaRPr lang="en-US" sz="1800" dirty="0"/>
          </a:p>
          <a:p>
            <a:r>
              <a:rPr lang="bg-BG" sz="1800" dirty="0"/>
              <a:t>Операторите могат да се групират в блокове чрез </a:t>
            </a:r>
            <a:r>
              <a:rPr lang="en-US" sz="1800" b="1" dirty="0"/>
              <a:t>{}</a:t>
            </a:r>
            <a:r>
              <a:rPr lang="bg-BG" sz="1800" b="1" dirty="0"/>
              <a:t> </a:t>
            </a:r>
            <a:r>
              <a:rPr lang="bg-BG" sz="1800" dirty="0"/>
              <a:t>– напр. функциите</a:t>
            </a:r>
          </a:p>
          <a:p>
            <a:r>
              <a:rPr lang="en-US" sz="1800" dirty="0"/>
              <a:t>JavaScript </a:t>
            </a:r>
            <a:r>
              <a:rPr lang="bg-BG" sz="1800" dirty="0"/>
              <a:t>е</a:t>
            </a:r>
            <a:r>
              <a:rPr lang="en-US" sz="1800" dirty="0"/>
              <a:t> case sensitive</a:t>
            </a:r>
            <a:r>
              <a:rPr lang="bg-BG" sz="1800" dirty="0"/>
              <a:t> (малки и големи букви се различават)</a:t>
            </a:r>
            <a:endParaRPr lang="en-US" sz="1800" dirty="0"/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getElementById</a:t>
            </a:r>
            <a:r>
              <a:rPr lang="en-US" sz="1800" dirty="0"/>
              <a:t> ≠</a:t>
            </a:r>
            <a:r>
              <a:rPr lang="bg-BG" sz="1800" dirty="0"/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getElementbyID</a:t>
            </a:r>
            <a:endParaRPr lang="bg-BG" sz="1800" dirty="0"/>
          </a:p>
          <a:p>
            <a:r>
              <a:rPr lang="bg-BG" sz="1800" dirty="0"/>
              <a:t>Игнорират се излишните интервали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person="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Hege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ym typeface="Wingdings" pitchFamily="2" charset="2"/>
              </a:rPr>
              <a:t>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person = 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Hege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Добра практика е да се слагат интервали около операциите: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x = y + z;</a:t>
            </a:r>
          </a:p>
          <a:p>
            <a:r>
              <a:rPr lang="bg-BG" sz="1800" dirty="0"/>
              <a:t>Може да се прекъсва реда с кода по средата на низ чрез </a:t>
            </a:r>
            <a:r>
              <a:rPr lang="en-US" sz="1800" b="1" dirty="0"/>
              <a:t>\</a:t>
            </a:r>
            <a:r>
              <a:rPr lang="bg-BG" sz="1800" dirty="0"/>
              <a:t> и ще се интерпретира като един ред</a:t>
            </a:r>
            <a:r>
              <a:rPr lang="en-US" sz="1800" dirty="0"/>
              <a:t>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("Hello \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World!");</a:t>
            </a:r>
          </a:p>
          <a:p>
            <a:r>
              <a:rPr lang="bg-BG" sz="1800" dirty="0"/>
              <a:t>Но не може така</a:t>
            </a:r>
            <a:r>
              <a:rPr lang="en-US" sz="1800" dirty="0"/>
              <a:t>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\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("Hello World!");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624736"/>
          </a:xfrm>
        </p:spPr>
        <p:txBody>
          <a:bodyPr>
            <a:noAutofit/>
          </a:bodyPr>
          <a:lstStyle/>
          <a:p>
            <a:r>
              <a:rPr lang="bg-BG" sz="1600" dirty="0"/>
              <a:t>Всичко в </a:t>
            </a:r>
            <a:r>
              <a:rPr lang="en-US" sz="1600" dirty="0"/>
              <a:t>in JavaScript</a:t>
            </a:r>
            <a:r>
              <a:rPr lang="bg-BG" sz="1600" dirty="0"/>
              <a:t> е обект</a:t>
            </a:r>
            <a:r>
              <a:rPr lang="en-US" sz="1600" dirty="0"/>
              <a:t> </a:t>
            </a:r>
            <a:r>
              <a:rPr lang="bg-BG" sz="1600" dirty="0"/>
              <a:t>(дори примитивните типове с изключение на </a:t>
            </a:r>
            <a:r>
              <a:rPr lang="en-US" sz="1600" dirty="0"/>
              <a:t>null </a:t>
            </a:r>
            <a:r>
              <a:rPr lang="bg-BG" sz="1600" dirty="0"/>
              <a:t>и </a:t>
            </a:r>
            <a:r>
              <a:rPr lang="en-US" sz="1600" dirty="0"/>
              <a:t>undefined</a:t>
            </a:r>
            <a:r>
              <a:rPr lang="bg-BG" sz="1600" dirty="0"/>
              <a:t>) – </a:t>
            </a:r>
            <a:r>
              <a:rPr lang="en-US" sz="1600" dirty="0"/>
              <a:t>Booleans</a:t>
            </a:r>
            <a:r>
              <a:rPr lang="bg-BG" sz="1600" dirty="0"/>
              <a:t>, </a:t>
            </a:r>
            <a:r>
              <a:rPr lang="en-US" sz="1600" dirty="0"/>
              <a:t>Numbers</a:t>
            </a:r>
            <a:r>
              <a:rPr lang="bg-BG" sz="1600" dirty="0"/>
              <a:t>,</a:t>
            </a:r>
            <a:r>
              <a:rPr lang="en-US" sz="1600" dirty="0"/>
              <a:t> Strings</a:t>
            </a:r>
            <a:r>
              <a:rPr lang="bg-BG" sz="1600" dirty="0"/>
              <a:t>, </a:t>
            </a:r>
            <a:r>
              <a:rPr lang="en-US" sz="1600" dirty="0"/>
              <a:t>Dates</a:t>
            </a:r>
            <a:r>
              <a:rPr lang="bg-BG" sz="1600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Maths</a:t>
            </a:r>
            <a:r>
              <a:rPr lang="bg-BG" sz="1600" dirty="0"/>
              <a:t>,</a:t>
            </a:r>
            <a:r>
              <a:rPr lang="en-US" sz="1600" dirty="0"/>
              <a:t> Regular Expressions</a:t>
            </a:r>
            <a:r>
              <a:rPr lang="bg-BG" sz="1600" dirty="0"/>
              <a:t>,</a:t>
            </a:r>
            <a:r>
              <a:rPr lang="en-US" sz="1600" dirty="0"/>
              <a:t> Arrays</a:t>
            </a:r>
            <a:r>
              <a:rPr lang="bg-BG" sz="1600" dirty="0"/>
              <a:t> и</a:t>
            </a:r>
            <a:r>
              <a:rPr lang="en-US" sz="1600" dirty="0"/>
              <a:t> functions </a:t>
            </a:r>
          </a:p>
          <a:p>
            <a:r>
              <a:rPr lang="bg-BG" sz="1600" dirty="0"/>
              <a:t>Може да се дефинират собствени обекти</a:t>
            </a:r>
          </a:p>
          <a:p>
            <a:r>
              <a:rPr lang="bg-BG" sz="1600" dirty="0"/>
              <a:t>Обекти = свойства + методи</a:t>
            </a:r>
          </a:p>
          <a:p>
            <a:r>
              <a:rPr lang="bg-BG" sz="1600" dirty="0"/>
              <a:t>Създаване на обект</a:t>
            </a:r>
            <a:r>
              <a:rPr lang="en-US" sz="1600" dirty="0"/>
              <a:t>: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txt = new String("Hello World");</a:t>
            </a:r>
          </a:p>
          <a:p>
            <a:r>
              <a:rPr lang="bg-BG" sz="1600" dirty="0"/>
              <a:t>Има вградени свойства и методи за обектите, напр. за </a:t>
            </a:r>
            <a:r>
              <a:rPr lang="en-US" sz="1600" dirty="0"/>
              <a:t>String:</a:t>
            </a:r>
            <a:endParaRPr lang="bg-BG" sz="1600" dirty="0"/>
          </a:p>
          <a:p>
            <a:pPr lvl="1"/>
            <a:r>
              <a:rPr lang="bg-BG" sz="1600" dirty="0"/>
              <a:t>Свойство </a:t>
            </a:r>
            <a:r>
              <a:rPr lang="en-US" sz="1600" dirty="0" err="1"/>
              <a:t>txt.length</a:t>
            </a:r>
            <a:r>
              <a:rPr lang="en-US" sz="1600" dirty="0"/>
              <a:t> </a:t>
            </a:r>
            <a:r>
              <a:rPr lang="bg-BG" sz="1600" dirty="0"/>
              <a:t> </a:t>
            </a:r>
            <a:r>
              <a:rPr lang="bg-BG" sz="1600" dirty="0">
                <a:sym typeface="Wingdings" pitchFamily="2" charset="2"/>
              </a:rPr>
              <a:t> 11</a:t>
            </a:r>
            <a:endParaRPr lang="bg-BG" sz="1600" dirty="0"/>
          </a:p>
          <a:p>
            <a:pPr lvl="1"/>
            <a:r>
              <a:rPr lang="bg-BG" sz="1600" dirty="0"/>
              <a:t>Метод  </a:t>
            </a:r>
            <a:r>
              <a:rPr lang="en-US" sz="1600" dirty="0" err="1"/>
              <a:t>txt.indexOf</a:t>
            </a:r>
            <a:r>
              <a:rPr lang="en-US" sz="1600" dirty="0"/>
              <a:t>("World") </a:t>
            </a:r>
            <a:r>
              <a:rPr lang="bg-BG" sz="1600" dirty="0"/>
              <a:t> </a:t>
            </a:r>
            <a:r>
              <a:rPr lang="bg-BG" sz="1600" dirty="0">
                <a:sym typeface="Wingdings" pitchFamily="2" charset="2"/>
              </a:rPr>
              <a:t> 6</a:t>
            </a:r>
          </a:p>
          <a:p>
            <a:r>
              <a:rPr lang="bg-BG" sz="1600" dirty="0"/>
              <a:t>1. съзаване на обект:</a:t>
            </a:r>
          </a:p>
          <a:p>
            <a:pPr>
              <a:buNone/>
            </a:pP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person=new Object();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person.firstname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=“Ivan";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person.lastname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=“Ivanov";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person.age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=50;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person.eyecolor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="blue"; </a:t>
            </a:r>
            <a:r>
              <a:rPr lang="bg-BG" sz="1400" dirty="0">
                <a:sym typeface="Wingdings" pitchFamily="2" charset="2"/>
              </a:rPr>
              <a:t></a:t>
            </a:r>
            <a:endParaRPr lang="en-US" sz="1400" dirty="0"/>
          </a:p>
          <a:p>
            <a:pPr>
              <a:buNone/>
            </a:pPr>
            <a:r>
              <a:rPr lang="bg-BG" sz="1400" dirty="0"/>
              <a:t>	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person={firstname:“Ivan",lastname:“Ivanov",age:50,eyecolor:"blue"}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1600" dirty="0"/>
              <a:t>2. </a:t>
            </a:r>
            <a:r>
              <a:rPr lang="bg-BG" sz="1600" dirty="0"/>
              <a:t>използване на функция (конструктор) за дефиниране на обект и създаване на нова инстанция от обекта</a:t>
            </a:r>
            <a:endParaRPr lang="en-US" sz="1600" dirty="0"/>
          </a:p>
          <a:p>
            <a:pPr>
              <a:buNone/>
            </a:pPr>
            <a:r>
              <a:rPr lang="bg-BG" sz="1600" dirty="0"/>
              <a:t>	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function person(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firstname,lastname,age,eyecolor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this.firstname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this.lastname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this.age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=age;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this.eyecolor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eyecolor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;}</a:t>
            </a:r>
          </a:p>
          <a:p>
            <a:pPr>
              <a:buNone/>
            </a:pPr>
            <a:r>
              <a:rPr lang="bg-BG" sz="1400" dirty="0"/>
              <a:t>	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myFather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=new person(“Ivan",“Ivanov",50,"blue");</a:t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myMother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=new person(“Emi",“Petrova",48,"green");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/>
              <a:t>JavaScript </a:t>
            </a:r>
            <a:r>
              <a:rPr lang="bg-BG" sz="7200" b="1" dirty="0"/>
              <a:t>обект </a:t>
            </a:r>
            <a:r>
              <a:rPr lang="bg-BG" sz="7200" dirty="0"/>
              <a:t>– специален вид данни със свойства и методи</a:t>
            </a:r>
            <a:endParaRPr lang="en-US" sz="7200" dirty="0"/>
          </a:p>
          <a:p>
            <a:r>
              <a:rPr lang="bg-BG" sz="7200" b="1" dirty="0"/>
              <a:t>Достъп до свойствата</a:t>
            </a:r>
          </a:p>
          <a:p>
            <a:pPr>
              <a:buNone/>
            </a:pPr>
            <a:r>
              <a:rPr lang="en-US" sz="7200" i="1" dirty="0" err="1">
                <a:solidFill>
                  <a:srgbClr val="FF0000"/>
                </a:solidFill>
              </a:rPr>
              <a:t>objectName.propertyName</a:t>
            </a:r>
            <a:endParaRPr lang="en-US" sz="7200" dirty="0">
              <a:solidFill>
                <a:srgbClr val="FF0000"/>
              </a:solidFill>
            </a:endParaRPr>
          </a:p>
          <a:p>
            <a:r>
              <a:rPr lang="bg-BG" sz="7200" dirty="0"/>
              <a:t>Използване на свойството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7200" dirty="0"/>
              <a:t> </a:t>
            </a:r>
            <a:r>
              <a:rPr lang="bg-BG" sz="7200" dirty="0"/>
              <a:t>на обекта</a:t>
            </a:r>
            <a:r>
              <a:rPr lang="en-US" sz="7200" dirty="0"/>
              <a:t>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7200" dirty="0"/>
              <a:t> :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message="Hello World!";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message.length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ym typeface="Wingdings" pitchFamily="2" charset="2"/>
              </a:rPr>
              <a:t>12</a:t>
            </a:r>
            <a:endParaRPr lang="en-US" sz="7200" dirty="0"/>
          </a:p>
          <a:p>
            <a:r>
              <a:rPr lang="bg-BG" sz="7200" b="1" dirty="0"/>
              <a:t>Достъп до методите</a:t>
            </a:r>
            <a:endParaRPr lang="bg-BG" sz="7200" dirty="0"/>
          </a:p>
          <a:p>
            <a:pPr>
              <a:buNone/>
            </a:pPr>
            <a:r>
              <a:rPr lang="en-US" sz="7200" i="1" dirty="0" err="1">
                <a:solidFill>
                  <a:srgbClr val="C00000"/>
                </a:solidFill>
              </a:rPr>
              <a:t>objectName.methodName</a:t>
            </a:r>
            <a:r>
              <a:rPr lang="en-US" sz="7200" i="1" dirty="0">
                <a:solidFill>
                  <a:srgbClr val="C00000"/>
                </a:solidFill>
              </a:rPr>
              <a:t>()</a:t>
            </a:r>
            <a:endParaRPr lang="en-US" sz="7200" dirty="0">
              <a:solidFill>
                <a:srgbClr val="C00000"/>
              </a:solidFill>
            </a:endParaRPr>
          </a:p>
          <a:p>
            <a:r>
              <a:rPr lang="bg-BG" sz="7200" dirty="0"/>
              <a:t>Използване на метода </a:t>
            </a:r>
            <a:r>
              <a:rPr lang="en-US" sz="7200" dirty="0" err="1"/>
              <a:t>toUpperCase</a:t>
            </a:r>
            <a:r>
              <a:rPr lang="en-US" sz="7200" dirty="0"/>
              <a:t>() </a:t>
            </a:r>
            <a:r>
              <a:rPr lang="bg-BG" sz="7200" dirty="0"/>
              <a:t>на обекта </a:t>
            </a:r>
            <a:r>
              <a:rPr lang="en-US" sz="7200" dirty="0"/>
              <a:t>String: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message="Hello world!";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message.toUpperCase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ym typeface="Wingdings" pitchFamily="2" charset="2"/>
              </a:rPr>
              <a:t></a:t>
            </a:r>
            <a:r>
              <a:rPr lang="en-US" sz="7200" dirty="0"/>
              <a:t>HELLO WORLD!</a:t>
            </a:r>
            <a:endParaRPr lang="bg-BG" sz="7200" dirty="0"/>
          </a:p>
          <a:p>
            <a:r>
              <a:rPr lang="bg-BG" sz="8000" dirty="0"/>
              <a:t>Обикновено се използва записа </a:t>
            </a:r>
            <a:r>
              <a:rPr lang="en-US" sz="8000" dirty="0" err="1"/>
              <a:t>someMethod</a:t>
            </a:r>
            <a:r>
              <a:rPr lang="en-US" sz="8000" dirty="0"/>
              <a:t>() </a:t>
            </a:r>
            <a:r>
              <a:rPr lang="bg-BG" sz="8000" dirty="0"/>
              <a:t>вместо </a:t>
            </a:r>
            <a:r>
              <a:rPr lang="en-US" sz="8000" dirty="0" err="1"/>
              <a:t>some_method</a:t>
            </a:r>
            <a:r>
              <a:rPr lang="en-US" sz="8000" dirty="0"/>
              <a:t>()</a:t>
            </a:r>
          </a:p>
          <a:p>
            <a:r>
              <a:rPr lang="bg-BG" sz="8000" dirty="0"/>
              <a:t>Свойствата и методите могат да се използват дори, ако променливата не е дефинирана като обект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240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bg-BG" sz="7200" b="1" dirty="0"/>
              <a:t>Добавяне на нови свойства на съществуващи обекти </a:t>
            </a:r>
            <a:r>
              <a:rPr lang="bg-BG" sz="7200" dirty="0"/>
              <a:t>– чрез даване на стойности на свойствата 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person.sex=“male”;</a:t>
            </a:r>
            <a:endParaRPr lang="bg-BG" sz="7200" dirty="0"/>
          </a:p>
          <a:p>
            <a:r>
              <a:rPr lang="bg-BG" sz="7200" b="1" dirty="0"/>
              <a:t>Дефиниране на методи </a:t>
            </a:r>
            <a:r>
              <a:rPr lang="bg-BG" sz="7200" dirty="0"/>
              <a:t>– в конструктора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function person(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firstname,lastname,age,eyecolor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this.firstname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this.lastname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this.age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=age;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this.eyecolor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eyecolor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this.changeName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changeName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function </a:t>
            </a:r>
            <a:r>
              <a:rPr lang="en-US" sz="7200" dirty="0" err="1">
                <a:solidFill>
                  <a:srgbClr val="C00000"/>
                </a:solidFill>
              </a:rPr>
              <a:t>changeName</a:t>
            </a:r>
            <a:r>
              <a:rPr lang="en-US" sz="7200" dirty="0">
                <a:solidFill>
                  <a:srgbClr val="C00000"/>
                </a:solidFill>
              </a:rPr>
              <a:t>(name)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{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 err="1">
                <a:solidFill>
                  <a:srgbClr val="C00000"/>
                </a:solidFill>
              </a:rPr>
              <a:t>this.lastname</a:t>
            </a:r>
            <a:r>
              <a:rPr lang="en-US" sz="7200" dirty="0">
                <a:solidFill>
                  <a:srgbClr val="C00000"/>
                </a:solidFill>
              </a:rPr>
              <a:t>=name;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bg-BG" sz="7200" dirty="0"/>
              <a:t>					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myMother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=new person(„Iva",“Ivanova",48,"green");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myMother.changeName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(“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Petrova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17832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/>
              <a:t>JavaScript Classes</a:t>
            </a:r>
          </a:p>
          <a:p>
            <a:r>
              <a:rPr lang="en-US" sz="7200" dirty="0"/>
              <a:t>JavaScript </a:t>
            </a:r>
            <a:r>
              <a:rPr lang="bg-BG" sz="7200" dirty="0"/>
              <a:t>е обектно-ориентиран език, но не използва класове</a:t>
            </a:r>
          </a:p>
          <a:p>
            <a:r>
              <a:rPr lang="en-US" sz="7200" dirty="0"/>
              <a:t>JavaScript </a:t>
            </a:r>
            <a:r>
              <a:rPr lang="bg-BG" sz="7200" dirty="0"/>
              <a:t>е на основата на свойства, а не на класове</a:t>
            </a:r>
          </a:p>
          <a:p>
            <a:r>
              <a:rPr lang="bg-BG" sz="7200" b="1" dirty="0"/>
              <a:t>Цикъл </a:t>
            </a:r>
            <a:r>
              <a:rPr lang="en-US" sz="7200" b="1" dirty="0"/>
              <a:t>for...in </a:t>
            </a:r>
            <a:r>
              <a:rPr lang="bg-BG" sz="7200" b="1" dirty="0"/>
              <a:t>върху свойтвата на обект </a:t>
            </a:r>
            <a:endParaRPr lang="en-US" sz="7200" b="1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rgbClr val="C00000"/>
                </a:solidFill>
              </a:rPr>
              <a:t>for (</a:t>
            </a:r>
            <a:r>
              <a:rPr lang="en-US" sz="7200" i="1" dirty="0">
                <a:solidFill>
                  <a:srgbClr val="C00000"/>
                </a:solidFill>
              </a:rPr>
              <a:t>variable</a:t>
            </a:r>
            <a:r>
              <a:rPr lang="en-US" sz="7200" dirty="0">
                <a:solidFill>
                  <a:srgbClr val="C00000"/>
                </a:solidFill>
              </a:rPr>
              <a:t> in </a:t>
            </a:r>
            <a:r>
              <a:rPr lang="en-US" sz="7200" i="1" dirty="0">
                <a:solidFill>
                  <a:srgbClr val="C00000"/>
                </a:solidFill>
              </a:rPr>
              <a:t>object</a:t>
            </a:r>
            <a:r>
              <a:rPr lang="en-US" sz="7200" dirty="0">
                <a:solidFill>
                  <a:srgbClr val="C00000"/>
                </a:solidFill>
              </a:rPr>
              <a:t>)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  {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i="1" dirty="0">
                <a:solidFill>
                  <a:srgbClr val="C00000"/>
                </a:solidFill>
              </a:rPr>
              <a:t>  code to be executed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  }</a:t>
            </a:r>
          </a:p>
          <a:p>
            <a:endParaRPr lang="en-US" sz="7200" b="1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person={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:“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Ivan",lname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:“Ivanov",age:25}; 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for (x in person)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txt=txt + person[x];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pPr>
              <a:buNone/>
            </a:pP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/>
              <a:t>Number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1 </a:t>
            </a:r>
            <a:r>
              <a:rPr lang="bg-BG" sz="7200" dirty="0"/>
              <a:t>числов тип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pi=3.14;    // A number written with decimals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x=34;       // A number written without decimals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y=123e5;    // 12300000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z=123e-5;   // 0.00123</a:t>
            </a:r>
          </a:p>
          <a:p>
            <a:r>
              <a:rPr lang="bg-BG" sz="7200" dirty="0"/>
              <a:t>Запазват се винаги като числа с плаваща точка с двойна точност според </a:t>
            </a:r>
            <a:r>
              <a:rPr lang="en-US" sz="7200" dirty="0"/>
              <a:t>IEEE 754 standard </a:t>
            </a:r>
            <a:r>
              <a:rPr lang="bg-BG" sz="7200" dirty="0"/>
              <a:t>в </a:t>
            </a:r>
            <a:r>
              <a:rPr lang="en-US" sz="7200" dirty="0"/>
              <a:t>64 bits</a:t>
            </a:r>
            <a:r>
              <a:rPr lang="bg-BG" sz="7200" dirty="0"/>
              <a:t> </a:t>
            </a:r>
          </a:p>
          <a:p>
            <a:r>
              <a:rPr lang="bg-BG" sz="7200" b="1" dirty="0"/>
              <a:t>Точност </a:t>
            </a:r>
            <a:endParaRPr lang="en-US" sz="7200" b="1" dirty="0"/>
          </a:p>
          <a:p>
            <a:r>
              <a:rPr lang="bg-BG" sz="7200" dirty="0"/>
              <a:t>Целите числа са точни до 15 цифри, след десетичната точка може да има 17 цифри, аритметиката с числата с плаваща точка не винаги е точна 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0.2+0.1; // result will be 0.30000000000000004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x=(0.2*10+0.1*10)/10;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0.3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 = 0377;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/>
              <a:t>	- в осмична бройна система (0)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(y + "&lt;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255</a:t>
            </a:r>
            <a:br>
              <a:rPr lang="en-US" sz="7200" dirty="0"/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z = 0xFF;</a:t>
            </a:r>
            <a:r>
              <a:rPr lang="bg-BG" sz="7200" dirty="0"/>
              <a:t>	- в шестнадесетична бройна система (0</a:t>
            </a:r>
            <a:r>
              <a:rPr lang="en-US" sz="7200" dirty="0"/>
              <a:t>x</a:t>
            </a:r>
            <a:r>
              <a:rPr lang="bg-BG" sz="7200" dirty="0"/>
              <a:t>)</a:t>
            </a:r>
            <a:endParaRPr lang="en-US" sz="7200" dirty="0"/>
          </a:p>
          <a:p>
            <a:r>
              <a:rPr lang="bg-BG" sz="7200" dirty="0"/>
              <a:t>Отпечатване на число в друга бройна система (като низ):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=128;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myNumber.toString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(16);   // returns 80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myNumber.toString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(8);    // returns 200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myNumber.toString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(2);    // returns 10000000</a:t>
            </a:r>
            <a:br>
              <a:rPr lang="en-US" sz="7200" dirty="0"/>
            </a:br>
            <a:br>
              <a:rPr lang="en-US" sz="7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/>
              <a:t>Number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Безкрайност (</a:t>
            </a:r>
            <a:r>
              <a:rPr lang="en-US" sz="7200" b="1" dirty="0"/>
              <a:t>Infinity</a:t>
            </a:r>
            <a:r>
              <a:rPr lang="bg-BG" sz="7200" b="1" dirty="0"/>
              <a:t>, -</a:t>
            </a:r>
            <a:r>
              <a:rPr lang="en-US" sz="7200" b="1" dirty="0"/>
              <a:t>Infinity</a:t>
            </a:r>
            <a:r>
              <a:rPr lang="bg-BG" sz="7200" b="1" dirty="0"/>
              <a:t>) </a:t>
            </a:r>
            <a:r>
              <a:rPr lang="bg-BG" sz="7200" dirty="0"/>
              <a:t>– след макс. число или при деление на 0, число е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=2;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!=Infinity)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myNumber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 // Calculate until Infinity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2/0;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 = -2/0; </a:t>
            </a:r>
            <a:endParaRPr lang="bg-BG" dirty="0"/>
          </a:p>
          <a:p>
            <a:r>
              <a:rPr lang="en-US" sz="7200" b="1" dirty="0" err="1"/>
              <a:t>NaN</a:t>
            </a:r>
            <a:r>
              <a:rPr lang="en-US" sz="7200" b="1" dirty="0"/>
              <a:t> </a:t>
            </a:r>
            <a:r>
              <a:rPr lang="bg-BG" sz="7200" b="1" dirty="0"/>
              <a:t>(</a:t>
            </a:r>
            <a:r>
              <a:rPr lang="en-US" sz="7200" b="1" dirty="0"/>
              <a:t>Not a Number</a:t>
            </a:r>
            <a:r>
              <a:rPr lang="bg-BG" sz="7200" b="1" dirty="0"/>
              <a:t>)</a:t>
            </a:r>
            <a:endParaRPr lang="en-US" sz="7200" b="1" dirty="0"/>
          </a:p>
          <a:p>
            <a:r>
              <a:rPr lang="en-US" sz="7200" dirty="0" err="1">
                <a:solidFill>
                  <a:srgbClr val="C00000"/>
                </a:solidFill>
              </a:rPr>
              <a:t>isNaN</a:t>
            </a:r>
            <a:r>
              <a:rPr lang="en-US" sz="7200" dirty="0">
                <a:solidFill>
                  <a:srgbClr val="C00000"/>
                </a:solidFill>
              </a:rPr>
              <a:t>(value)</a:t>
            </a:r>
            <a:r>
              <a:rPr lang="en-US" sz="7200" dirty="0"/>
              <a:t> </a:t>
            </a:r>
            <a:r>
              <a:rPr lang="bg-BG" sz="7200" dirty="0"/>
              <a:t>- проверява дали е число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1000 / "Apple";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(x); // returns true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 = 100 / "1000";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(y); // returns false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1000 / 0;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(x); // returns false</a:t>
            </a:r>
          </a:p>
          <a:p>
            <a:r>
              <a:rPr lang="en-US" sz="7200" b="1" dirty="0"/>
              <a:t>Numbers </a:t>
            </a:r>
            <a:r>
              <a:rPr lang="bg-BG" sz="7200" b="1" dirty="0"/>
              <a:t>могат да бъдат </a:t>
            </a:r>
            <a:r>
              <a:rPr lang="en-US" sz="7200" b="1" dirty="0"/>
              <a:t>Numbers</a:t>
            </a:r>
            <a:r>
              <a:rPr lang="bg-BG" sz="7200" b="1" dirty="0"/>
              <a:t> или </a:t>
            </a:r>
            <a:r>
              <a:rPr lang="en-US" sz="7200" b="1" dirty="0"/>
              <a:t>Objects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123;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/>
              <a:t>или </a:t>
            </a:r>
            <a:endParaRPr lang="en-US" sz="7200" dirty="0"/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 = new Number(123);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(x) // returns Number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(y) // returns Object</a:t>
            </a:r>
          </a:p>
          <a:p>
            <a:pPr>
              <a:buNone/>
            </a:pPr>
            <a:r>
              <a:rPr lang="bg-BG" sz="7200" dirty="0"/>
              <a:t>Ако 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123;              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 = new Number(123);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(x === y) // is false because x is a number and y is an object.</a:t>
            </a:r>
          </a:p>
        </p:txBody>
      </p:sp>
    </p:spTree>
    <p:extLst>
      <p:ext uri="{BB962C8B-B14F-4D97-AF65-F5344CB8AC3E}">
        <p14:creationId xmlns:p14="http://schemas.microsoft.com/office/powerpoint/2010/main" val="161959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59735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Свойства на </a:t>
            </a:r>
            <a:r>
              <a:rPr lang="en-US" sz="7200" b="1" dirty="0"/>
              <a:t>Number</a:t>
            </a:r>
          </a:p>
          <a:p>
            <a:pPr lvl="1"/>
            <a:r>
              <a:rPr lang="en-US" sz="6800" dirty="0"/>
              <a:t>MAX_VALUE</a:t>
            </a:r>
          </a:p>
          <a:p>
            <a:pPr lvl="1"/>
            <a:r>
              <a:rPr lang="en-US" sz="6800" dirty="0"/>
              <a:t>MIN_VALUE</a:t>
            </a:r>
          </a:p>
          <a:p>
            <a:pPr lvl="1"/>
            <a:r>
              <a:rPr lang="en-US" sz="6800" dirty="0"/>
              <a:t>NEGATIVE_INFINITY</a:t>
            </a:r>
          </a:p>
          <a:p>
            <a:pPr lvl="1"/>
            <a:r>
              <a:rPr lang="en-US" sz="6800" dirty="0"/>
              <a:t>POSITIVE_INFINITY</a:t>
            </a:r>
          </a:p>
          <a:p>
            <a:pPr lvl="1"/>
            <a:r>
              <a:rPr lang="en-US" sz="6800" dirty="0" err="1"/>
              <a:t>NaN</a:t>
            </a:r>
            <a:endParaRPr lang="en-US" sz="6800" dirty="0"/>
          </a:p>
          <a:p>
            <a:pPr lvl="1"/>
            <a:r>
              <a:rPr lang="en-US" sz="6800" dirty="0"/>
              <a:t>prototype</a:t>
            </a:r>
          </a:p>
          <a:p>
            <a:pPr lvl="1"/>
            <a:r>
              <a:rPr lang="en-US" sz="6800" dirty="0"/>
              <a:t>constructor</a:t>
            </a:r>
            <a:r>
              <a:rPr lang="bg-BG" sz="6800" dirty="0"/>
              <a:t> – връща конструктора</a:t>
            </a:r>
            <a:endParaRPr lang="en-US" sz="6800" dirty="0"/>
          </a:p>
          <a:p>
            <a:r>
              <a:rPr lang="bg-BG" sz="7200" dirty="0"/>
              <a:t>Достъп до свойствата:</a:t>
            </a:r>
            <a:endParaRPr lang="en-US" sz="7200" dirty="0"/>
          </a:p>
          <a:p>
            <a:pPr>
              <a:buNone/>
            </a:pPr>
            <a:r>
              <a:rPr lang="bg-BG" sz="7200" b="1" dirty="0"/>
              <a:t>	</a:t>
            </a:r>
            <a:r>
              <a:rPr lang="en-US" sz="7200" b="1" dirty="0" err="1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.MAX_VALUE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err="1"/>
              <a:t>num</a:t>
            </a:r>
            <a:r>
              <a:rPr lang="en-US" sz="7200" dirty="0" err="1"/>
              <a:t>.MAX_VALUE</a:t>
            </a:r>
            <a:r>
              <a:rPr lang="bg-BG" sz="7200" dirty="0"/>
              <a:t> – недефинирано, ако </a:t>
            </a:r>
            <a:r>
              <a:rPr lang="en-US" sz="7200" b="1" dirty="0"/>
              <a:t>num</a:t>
            </a:r>
            <a:r>
              <a:rPr lang="en-US" sz="7200" dirty="0"/>
              <a:t> </a:t>
            </a:r>
            <a:r>
              <a:rPr lang="bg-BG" sz="7200" dirty="0"/>
              <a:t>е числов обект или примитивна стойност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b="1" dirty="0"/>
              <a:t>Методи на </a:t>
            </a:r>
            <a:r>
              <a:rPr lang="en-US" sz="7200" b="1" dirty="0"/>
              <a:t>Number</a:t>
            </a:r>
          </a:p>
          <a:p>
            <a:pPr lvl="1"/>
            <a:r>
              <a:rPr lang="en-US" sz="6800" dirty="0" err="1"/>
              <a:t>toExponential</a:t>
            </a:r>
            <a:r>
              <a:rPr lang="en-US" sz="6800" dirty="0"/>
              <a:t>()</a:t>
            </a:r>
            <a:r>
              <a:rPr lang="bg-BG" sz="6800" dirty="0"/>
              <a:t> – преобразува в експоненциален запис</a:t>
            </a:r>
            <a:endParaRPr lang="en-US" sz="6800" dirty="0"/>
          </a:p>
          <a:p>
            <a:pPr lvl="1"/>
            <a:r>
              <a:rPr lang="en-US" sz="6800" dirty="0" err="1"/>
              <a:t>toFixed</a:t>
            </a:r>
            <a:r>
              <a:rPr lang="en-US" sz="6800" dirty="0"/>
              <a:t>(</a:t>
            </a:r>
            <a:r>
              <a:rPr lang="bg-BG" sz="6800" dirty="0"/>
              <a:t>х</a:t>
            </a:r>
            <a:r>
              <a:rPr lang="en-US" sz="6800" dirty="0"/>
              <a:t>)</a:t>
            </a:r>
            <a:r>
              <a:rPr lang="bg-BG" sz="6800" dirty="0"/>
              <a:t> –преобразува числото с х цифри след десетичната точка</a:t>
            </a:r>
            <a:endParaRPr lang="en-US" sz="6800" dirty="0"/>
          </a:p>
          <a:p>
            <a:pPr lvl="1"/>
            <a:r>
              <a:rPr lang="en-US" sz="6800" dirty="0" err="1"/>
              <a:t>toPrecision</a:t>
            </a:r>
            <a:r>
              <a:rPr lang="en-US" sz="6800" dirty="0"/>
              <a:t>(</a:t>
            </a:r>
            <a:r>
              <a:rPr lang="bg-BG" sz="6800" dirty="0"/>
              <a:t>х</a:t>
            </a:r>
            <a:r>
              <a:rPr lang="en-US" sz="6800" dirty="0"/>
              <a:t>)</a:t>
            </a:r>
            <a:r>
              <a:rPr lang="bg-BG" sz="6800" dirty="0"/>
              <a:t> - преобразува числото с х цифри</a:t>
            </a:r>
            <a:endParaRPr lang="en-US" sz="6800" dirty="0"/>
          </a:p>
          <a:p>
            <a:pPr lvl="1"/>
            <a:r>
              <a:rPr lang="en-US" sz="6800" dirty="0" err="1"/>
              <a:t>toString</a:t>
            </a:r>
            <a:r>
              <a:rPr lang="en-US" sz="6800" dirty="0"/>
              <a:t>()</a:t>
            </a:r>
          </a:p>
          <a:p>
            <a:pPr lvl="1"/>
            <a:r>
              <a:rPr lang="en-US" sz="6800" dirty="0" err="1"/>
              <a:t>valueOf</a:t>
            </a:r>
            <a:r>
              <a:rPr lang="en-US" sz="6800" dirty="0"/>
              <a:t>()</a:t>
            </a:r>
            <a:r>
              <a:rPr lang="bg-BG" sz="6800" dirty="0"/>
              <a:t> – връща примитивната стойност на числото</a:t>
            </a:r>
            <a:endParaRPr lang="en-US" sz="6800" dirty="0"/>
          </a:p>
          <a:p>
            <a:r>
              <a:rPr lang="bg-BG" sz="7200" dirty="0"/>
              <a:t>Примитивните стойности (3.14) в </a:t>
            </a:r>
            <a:r>
              <a:rPr lang="en-US" sz="7200" dirty="0"/>
              <a:t>JavaScript </a:t>
            </a:r>
            <a:r>
              <a:rPr lang="bg-BG" sz="7200" dirty="0"/>
              <a:t>могат да използват методите, защото биват преобразувани временно на обекти преди изпълнението</a:t>
            </a:r>
            <a:endParaRPr lang="en-US" sz="7200" dirty="0"/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Number.prototype.myMet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=function()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– създава метод, който дефинира ново свойство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	{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this.myProp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this.valueOf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()/2;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n = new Number(55);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n.myMet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n.myProp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27.5 </a:t>
            </a:r>
          </a:p>
          <a:p>
            <a:pPr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9897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="Volvo XC60";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='Volvo XC60';</a:t>
            </a:r>
          </a:p>
          <a:p>
            <a:r>
              <a:rPr lang="bg-BG" sz="7200" dirty="0"/>
              <a:t>Достъп до елементите на низ чрез позицията (индекса)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character=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[7];</a:t>
            </a:r>
          </a:p>
          <a:p>
            <a:r>
              <a:rPr lang="bg-BG" sz="7200" dirty="0"/>
              <a:t>Първият символ е с индекс 0</a:t>
            </a:r>
          </a:p>
          <a:p>
            <a:r>
              <a:rPr lang="bg-BG" sz="7200" dirty="0"/>
              <a:t>Кавички: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answer="It's alright";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answer="He is called 'Johnny'";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answer='He is called "Johnny"';</a:t>
            </a:r>
          </a:p>
          <a:p>
            <a:pPr>
              <a:buNone/>
            </a:pPr>
            <a:r>
              <a:rPr lang="bg-BG" sz="7200" dirty="0"/>
              <a:t>или</a:t>
            </a:r>
            <a:endParaRPr lang="en-US" sz="7200" b="1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answer='It\'s alright';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answer="He is called \"Johnny\"";</a:t>
            </a:r>
          </a:p>
          <a:p>
            <a:r>
              <a:rPr lang="bg-BG" sz="7200" b="1" dirty="0"/>
              <a:t>Дължина на низ</a:t>
            </a:r>
            <a:endParaRPr lang="bg-BG" sz="7200" dirty="0"/>
          </a:p>
          <a:p>
            <a:r>
              <a:rPr lang="bg-BG" sz="7200" dirty="0"/>
              <a:t>Чрез свойството</a:t>
            </a:r>
            <a:r>
              <a:rPr lang="bg-BG" sz="7200" b="1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length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txt="Hello World!";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txt.length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/>
          </a:p>
          <a:p>
            <a:r>
              <a:rPr lang="bg-BG" sz="7200" b="1" dirty="0"/>
              <a:t>Търсене на низ в низ </a:t>
            </a:r>
          </a:p>
          <a:p>
            <a:r>
              <a:rPr lang="bg-BG" sz="7200" dirty="0"/>
              <a:t>Чрез метод </a:t>
            </a:r>
            <a:r>
              <a:rPr lang="en-US" sz="7200" dirty="0" err="1">
                <a:solidFill>
                  <a:srgbClr val="C00000"/>
                </a:solidFill>
              </a:rPr>
              <a:t>indexOf</a:t>
            </a:r>
            <a:r>
              <a:rPr lang="en-US" sz="7200" dirty="0">
                <a:solidFill>
                  <a:srgbClr val="C00000"/>
                </a:solidFill>
              </a:rPr>
              <a:t>()</a:t>
            </a:r>
            <a:r>
              <a:rPr lang="en-US" sz="7200" dirty="0"/>
              <a:t> </a:t>
            </a:r>
            <a:r>
              <a:rPr lang="bg-BG" sz="7200" dirty="0"/>
              <a:t>– връща позицията на първото намерено срещане на низа  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="Hello world, welcome to the universe.";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n=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str.indexOf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("welcome");</a:t>
            </a:r>
          </a:p>
          <a:p>
            <a:r>
              <a:rPr lang="bg-BG" sz="7200" dirty="0">
                <a:sym typeface="Wingdings" pitchFamily="2" charset="2"/>
              </a:rPr>
              <a:t></a:t>
            </a:r>
            <a:r>
              <a:rPr lang="en-US" sz="7200" dirty="0"/>
              <a:t> -1 </a:t>
            </a:r>
            <a:r>
              <a:rPr lang="bg-BG" sz="7200" dirty="0"/>
              <a:t>– ако низа не се намери</a:t>
            </a:r>
          </a:p>
          <a:p>
            <a:r>
              <a:rPr lang="bg-BG" sz="7200" dirty="0"/>
              <a:t>Чрез </a:t>
            </a:r>
            <a:r>
              <a:rPr lang="bg-BG" sz="7200" dirty="0">
                <a:solidFill>
                  <a:srgbClr val="C00000"/>
                </a:solidFill>
              </a:rPr>
              <a:t>метод </a:t>
            </a:r>
            <a:r>
              <a:rPr lang="en-US" sz="7200" dirty="0" err="1">
                <a:solidFill>
                  <a:srgbClr val="C00000"/>
                </a:solidFill>
              </a:rPr>
              <a:t>lastIndexOf</a:t>
            </a:r>
            <a:r>
              <a:rPr lang="en-US" sz="7200" dirty="0">
                <a:solidFill>
                  <a:srgbClr val="C00000"/>
                </a:solidFill>
              </a:rPr>
              <a:t>() </a:t>
            </a:r>
            <a:r>
              <a:rPr lang="bg-BG" sz="7200" dirty="0"/>
              <a:t>– започва търсенето от края и намира последниото срещане</a:t>
            </a:r>
          </a:p>
        </p:txBody>
      </p:sp>
    </p:spTree>
    <p:extLst>
      <p:ext uri="{BB962C8B-B14F-4D97-AF65-F5344CB8AC3E}">
        <p14:creationId xmlns:p14="http://schemas.microsoft.com/office/powerpoint/2010/main" val="334548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Намиране на съответствие</a:t>
            </a:r>
          </a:p>
          <a:p>
            <a:r>
              <a:rPr lang="bg-BG" sz="7200" dirty="0"/>
              <a:t>Чрез метод </a:t>
            </a:r>
            <a:r>
              <a:rPr lang="en-US" sz="7200" dirty="0">
                <a:solidFill>
                  <a:srgbClr val="C00000"/>
                </a:solidFill>
              </a:rPr>
              <a:t>match() </a:t>
            </a:r>
            <a:r>
              <a:rPr lang="bg-BG" sz="7200" dirty="0"/>
              <a:t>– намиране на съответствие на съдържанието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="Hello world!";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("world") + "&lt;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/>
              <a:t>world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("World") + "&lt;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/>
              <a:t>null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("world!"));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 	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/>
              <a:t>world!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Замяна на съдържание</a:t>
            </a:r>
          </a:p>
          <a:p>
            <a:r>
              <a:rPr lang="bg-BG" sz="7200" dirty="0"/>
              <a:t>Чрез метод </a:t>
            </a:r>
            <a:r>
              <a:rPr lang="en-US" sz="7200" dirty="0">
                <a:solidFill>
                  <a:srgbClr val="C00000"/>
                </a:solidFill>
              </a:rPr>
              <a:t>replace() </a:t>
            </a:r>
            <a:r>
              <a:rPr lang="bg-BG" sz="7200" dirty="0"/>
              <a:t>– заменя стойност с друга стойност в низ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="Please visit Microsoft!"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n=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str.replace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Microsoft",“Plovdiv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University");</a:t>
            </a:r>
          </a:p>
          <a:p>
            <a:r>
              <a:rPr lang="bg-BG" sz="7200" b="1" dirty="0"/>
              <a:t>Големи и малки букви </a:t>
            </a:r>
            <a:endParaRPr lang="en-US" sz="7200" b="1" dirty="0"/>
          </a:p>
          <a:p>
            <a:r>
              <a:rPr lang="bg-BG" sz="7200" dirty="0"/>
              <a:t>Чрез методи </a:t>
            </a:r>
            <a:r>
              <a:rPr lang="en-US" sz="7200" dirty="0" err="1">
                <a:solidFill>
                  <a:srgbClr val="C00000"/>
                </a:solidFill>
              </a:rPr>
              <a:t>toUpperCase</a:t>
            </a:r>
            <a:r>
              <a:rPr lang="en-US" sz="7200" dirty="0">
                <a:solidFill>
                  <a:srgbClr val="C00000"/>
                </a:solidFill>
              </a:rPr>
              <a:t>()</a:t>
            </a:r>
            <a:r>
              <a:rPr lang="en-US" sz="7200" dirty="0"/>
              <a:t> </a:t>
            </a:r>
            <a:r>
              <a:rPr lang="bg-BG" sz="7200" dirty="0"/>
              <a:t>и</a:t>
            </a:r>
            <a:r>
              <a:rPr lang="en-US" sz="7200" dirty="0"/>
              <a:t> </a:t>
            </a:r>
            <a:r>
              <a:rPr lang="en-US" sz="7200" dirty="0" err="1">
                <a:solidFill>
                  <a:srgbClr val="C00000"/>
                </a:solidFill>
              </a:rPr>
              <a:t>toLowerCase</a:t>
            </a:r>
            <a:r>
              <a:rPr lang="en-US" sz="7200" dirty="0">
                <a:solidFill>
                  <a:srgbClr val="C00000"/>
                </a:solidFill>
              </a:rPr>
              <a:t>()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txt="Hello World!";       // String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txt1=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txt.toUpperCase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   // txt1 is txt converted to upper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txt2=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txt.toLowerCase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   // txt2 is txt converted to lower</a:t>
            </a:r>
          </a:p>
          <a:p>
            <a:r>
              <a:rPr lang="bg-BG" sz="7200" b="1" dirty="0"/>
              <a:t>Преобразуване на низ в масив </a:t>
            </a:r>
            <a:endParaRPr lang="en-US" sz="7200" b="1" dirty="0"/>
          </a:p>
          <a:p>
            <a:r>
              <a:rPr lang="bg-BG" sz="7200" dirty="0"/>
              <a:t>Чрез метода </a:t>
            </a:r>
            <a:r>
              <a:rPr lang="en-US" sz="7200" dirty="0">
                <a:solidFill>
                  <a:srgbClr val="C00000"/>
                </a:solidFill>
              </a:rPr>
              <a:t>split()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txt="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a,b,c,d,e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   // String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txt.split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(",");   // Split on commas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txt.split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 ");   // Split on spaces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txt.split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("|");   // Split on pipe  </a:t>
            </a:r>
          </a:p>
        </p:txBody>
      </p:sp>
    </p:spTree>
    <p:extLst>
      <p:ext uri="{BB962C8B-B14F-4D97-AF65-F5344CB8AC3E}">
        <p14:creationId xmlns:p14="http://schemas.microsoft.com/office/powerpoint/2010/main" val="376459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32500" lnSpcReduction="20000"/>
          </a:bodyPr>
          <a:lstStyle/>
          <a:p>
            <a:r>
              <a:rPr lang="bg-BG" sz="7200" b="1" dirty="0"/>
              <a:t>Специални символи</a:t>
            </a:r>
            <a:endParaRPr lang="en-US" sz="7200" b="1" dirty="0"/>
          </a:p>
          <a:p>
            <a:endParaRPr lang="bg-BG" sz="7200" dirty="0"/>
          </a:p>
          <a:p>
            <a:endParaRPr lang="bg-BG" sz="7200" dirty="0"/>
          </a:p>
          <a:p>
            <a:endParaRPr lang="bg-BG" sz="7200" dirty="0"/>
          </a:p>
          <a:p>
            <a:br>
              <a:rPr lang="en-US" sz="7200" dirty="0"/>
            </a:br>
            <a:r>
              <a:rPr lang="bg-BG" sz="7200" b="1" dirty="0"/>
              <a:t>Низът може да бъде </a:t>
            </a:r>
            <a:r>
              <a:rPr lang="en-US" sz="7200" b="1" dirty="0"/>
              <a:t>String </a:t>
            </a:r>
            <a:r>
              <a:rPr lang="bg-BG" sz="7200" b="1" dirty="0"/>
              <a:t>или </a:t>
            </a:r>
            <a:r>
              <a:rPr lang="en-US" sz="7200" b="1" dirty="0"/>
              <a:t>Object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 = "John";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 = new String("John");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(x) // returns String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(y) // returns Object</a:t>
            </a:r>
          </a:p>
          <a:p>
            <a:r>
              <a:rPr lang="en-US" sz="7200" b="1" dirty="0"/>
              <a:t>String ≠</a:t>
            </a:r>
            <a:r>
              <a:rPr lang="bg-BG" sz="7200" b="1" dirty="0"/>
              <a:t> </a:t>
            </a:r>
            <a:r>
              <a:rPr lang="en-US" sz="7200" b="1" dirty="0"/>
              <a:t>Object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(x === y) // is false because x is a string and y is an object.</a:t>
            </a:r>
          </a:p>
          <a:p>
            <a:r>
              <a:rPr lang="bg-BG" sz="7200" dirty="0"/>
              <a:t>С </a:t>
            </a:r>
            <a:r>
              <a:rPr lang="en-US" sz="7200" dirty="0"/>
              <a:t>JavaScript</a:t>
            </a:r>
            <a:r>
              <a:rPr lang="bg-BG" sz="7200" dirty="0"/>
              <a:t> всички методи и свойства са налични и за примитивните низови стойности, защото те временно ще се трансформират в обекти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7873" t="20902" r="55136" b="39139"/>
          <a:stretch>
            <a:fillRect/>
          </a:stretch>
        </p:blipFill>
        <p:spPr bwMode="auto">
          <a:xfrm>
            <a:off x="6516216" y="0"/>
            <a:ext cx="2627784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506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36712"/>
            <a:ext cx="8244408" cy="6021288"/>
          </a:xfrm>
        </p:spPr>
        <p:txBody>
          <a:bodyPr>
            <a:noAutofit/>
          </a:bodyPr>
          <a:lstStyle/>
          <a:p>
            <a:r>
              <a:rPr lang="bg-BG" sz="2000" dirty="0"/>
              <a:t>Операторите (</a:t>
            </a:r>
            <a:r>
              <a:rPr lang="en-US" sz="2000" dirty="0"/>
              <a:t>statements</a:t>
            </a:r>
            <a:r>
              <a:rPr lang="bg-BG" sz="2000" dirty="0"/>
              <a:t>) съдържат</a:t>
            </a:r>
            <a:r>
              <a:rPr lang="en-US" sz="2000" dirty="0"/>
              <a:t>:</a:t>
            </a:r>
          </a:p>
          <a:p>
            <a:pPr lvl="1"/>
            <a:r>
              <a:rPr lang="bg-BG" sz="2000" dirty="0"/>
              <a:t>Стойности (</a:t>
            </a:r>
            <a:r>
              <a:rPr lang="en-US" sz="2000" dirty="0"/>
              <a:t>Values</a:t>
            </a:r>
            <a:r>
              <a:rPr lang="bg-BG" sz="2000" dirty="0"/>
              <a:t>): </a:t>
            </a:r>
          </a:p>
          <a:p>
            <a:pPr lvl="2"/>
            <a:r>
              <a:rPr lang="bg-BG" sz="1800" dirty="0"/>
              <a:t>Фиксирани стойности (литерали) - </a:t>
            </a:r>
            <a:r>
              <a:rPr lang="en-US" sz="1800" dirty="0"/>
              <a:t>10.50</a:t>
            </a:r>
            <a:r>
              <a:rPr lang="bg-BG" sz="1800" dirty="0"/>
              <a:t>, </a:t>
            </a:r>
            <a:r>
              <a:rPr lang="en-US" sz="1800" dirty="0"/>
              <a:t>1001</a:t>
            </a:r>
            <a:r>
              <a:rPr lang="bg-BG" sz="1800" dirty="0"/>
              <a:t>, </a:t>
            </a:r>
            <a:r>
              <a:rPr lang="en-US" sz="1800" dirty="0"/>
              <a:t>“Elena Somova“, ‘Elena Somova'</a:t>
            </a:r>
            <a:endParaRPr lang="bg-BG" sz="1800" dirty="0"/>
          </a:p>
          <a:p>
            <a:pPr lvl="2"/>
            <a:r>
              <a:rPr lang="bg-BG" sz="1800" dirty="0"/>
              <a:t>Променливи стойности (променливи)</a:t>
            </a:r>
          </a:p>
          <a:p>
            <a:pPr lvl="1"/>
            <a:r>
              <a:rPr lang="bg-BG" sz="2000" dirty="0"/>
              <a:t>Операции (</a:t>
            </a:r>
            <a:r>
              <a:rPr lang="en-US" sz="2000" dirty="0"/>
              <a:t>Operators</a:t>
            </a:r>
            <a:r>
              <a:rPr lang="bg-BG" sz="2000" dirty="0"/>
              <a:t>)</a:t>
            </a:r>
          </a:p>
          <a:p>
            <a:pPr lvl="1"/>
            <a:r>
              <a:rPr lang="bg-BG" sz="2000" dirty="0"/>
              <a:t>Изрази (</a:t>
            </a:r>
            <a:r>
              <a:rPr lang="en-US" sz="2000" dirty="0"/>
              <a:t>Expressions</a:t>
            </a:r>
            <a:r>
              <a:rPr lang="bg-BG" sz="2000" dirty="0"/>
              <a:t>)</a:t>
            </a:r>
          </a:p>
          <a:p>
            <a:pPr lvl="1"/>
            <a:r>
              <a:rPr lang="bg-BG" sz="2000" dirty="0"/>
              <a:t>Ключови думи (</a:t>
            </a:r>
            <a:r>
              <a:rPr lang="en-US" sz="2000" dirty="0"/>
              <a:t>Keywords</a:t>
            </a:r>
            <a:r>
              <a:rPr lang="bg-BG" sz="2000" dirty="0"/>
              <a:t>) = запазени думи (не могат да се използват за имена на променливи)</a:t>
            </a:r>
          </a:p>
          <a:p>
            <a:pPr lvl="1"/>
            <a:r>
              <a:rPr lang="bg-BG" sz="2000" dirty="0"/>
              <a:t>Коментари (</a:t>
            </a:r>
            <a:r>
              <a:rPr lang="en-US" sz="2000" dirty="0"/>
              <a:t>Comments</a:t>
            </a:r>
            <a:r>
              <a:rPr lang="bg-BG" sz="2000" dirty="0"/>
              <a:t>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Свойства:</a:t>
            </a:r>
            <a:endParaRPr lang="en-US" sz="7200" b="1" dirty="0"/>
          </a:p>
          <a:p>
            <a:pPr lvl="1"/>
            <a:r>
              <a:rPr lang="en-US" sz="6800" dirty="0"/>
              <a:t>length</a:t>
            </a:r>
          </a:p>
          <a:p>
            <a:pPr lvl="1"/>
            <a:r>
              <a:rPr lang="en-US" sz="6800" dirty="0"/>
              <a:t>Prototype</a:t>
            </a:r>
            <a:r>
              <a:rPr lang="bg-BG" sz="6800" dirty="0"/>
              <a:t> – позволява добавянето на свойства и методи</a:t>
            </a:r>
            <a:endParaRPr lang="en-US" sz="6800" dirty="0"/>
          </a:p>
          <a:p>
            <a:pPr lvl="1"/>
            <a:r>
              <a:rPr lang="en-US" sz="6800" dirty="0"/>
              <a:t>Constructor</a:t>
            </a:r>
            <a:r>
              <a:rPr lang="bg-BG" sz="6800" dirty="0"/>
              <a:t> – връща конструктора</a:t>
            </a:r>
            <a:endParaRPr lang="en-US" sz="6800" dirty="0"/>
          </a:p>
          <a:p>
            <a:r>
              <a:rPr lang="bg-BG" sz="7200" b="1" dirty="0"/>
              <a:t>Методи</a:t>
            </a:r>
            <a:r>
              <a:rPr lang="en-US" sz="7200" b="1" dirty="0"/>
              <a:t>:</a:t>
            </a:r>
          </a:p>
          <a:p>
            <a:pPr lvl="1"/>
            <a:r>
              <a:rPr lang="en-US" sz="6800" dirty="0" err="1"/>
              <a:t>charAt</a:t>
            </a:r>
            <a:r>
              <a:rPr lang="en-US" sz="6800" dirty="0"/>
              <a:t>()</a:t>
            </a:r>
            <a:r>
              <a:rPr lang="bg-BG" sz="6800" dirty="0"/>
              <a:t> – връща символа с определен индекс </a:t>
            </a:r>
            <a:endParaRPr lang="en-US" sz="6800" dirty="0"/>
          </a:p>
          <a:p>
            <a:pPr lvl="1"/>
            <a:r>
              <a:rPr lang="en-US" sz="6800" dirty="0" err="1"/>
              <a:t>charCodeAt</a:t>
            </a:r>
            <a:r>
              <a:rPr lang="en-US" sz="6800" dirty="0"/>
              <a:t>()</a:t>
            </a:r>
            <a:r>
              <a:rPr lang="bg-BG" sz="6800" dirty="0"/>
              <a:t> – връща </a:t>
            </a:r>
            <a:r>
              <a:rPr lang="en-US" sz="6800" dirty="0"/>
              <a:t>Unicode </a:t>
            </a:r>
            <a:r>
              <a:rPr lang="bg-BG" sz="6800" dirty="0"/>
              <a:t>на символа с определен индекс</a:t>
            </a:r>
            <a:endParaRPr lang="en-US" sz="6800" dirty="0"/>
          </a:p>
          <a:p>
            <a:pPr lvl="1"/>
            <a:r>
              <a:rPr lang="en-US" sz="6800" dirty="0" err="1"/>
              <a:t>concat</a:t>
            </a:r>
            <a:r>
              <a:rPr lang="en-US" sz="6800" dirty="0"/>
              <a:t>()</a:t>
            </a:r>
            <a:r>
              <a:rPr lang="bg-BG" sz="6800" dirty="0"/>
              <a:t> – конкатенира низове</a:t>
            </a:r>
            <a:endParaRPr lang="en-US" sz="6800" dirty="0"/>
          </a:p>
          <a:p>
            <a:pPr lvl="1"/>
            <a:r>
              <a:rPr lang="en-US" sz="6800" dirty="0" err="1"/>
              <a:t>fromCharCode</a:t>
            </a:r>
            <a:r>
              <a:rPr lang="en-US" sz="6800" dirty="0"/>
              <a:t>()</a:t>
            </a:r>
            <a:r>
              <a:rPr lang="bg-BG" sz="6800" dirty="0"/>
              <a:t> – конверира </a:t>
            </a:r>
            <a:r>
              <a:rPr lang="en-US" sz="6800" dirty="0"/>
              <a:t>Unicode </a:t>
            </a:r>
            <a:r>
              <a:rPr lang="bg-BG" sz="6800" dirty="0"/>
              <a:t>стойности към символи</a:t>
            </a:r>
            <a:endParaRPr lang="en-US" sz="6800" dirty="0"/>
          </a:p>
          <a:p>
            <a:pPr lvl="1"/>
            <a:r>
              <a:rPr lang="en-US" sz="6800" dirty="0" err="1"/>
              <a:t>indexOf</a:t>
            </a:r>
            <a:r>
              <a:rPr lang="en-US" sz="6800" dirty="0"/>
              <a:t>()</a:t>
            </a:r>
          </a:p>
          <a:p>
            <a:pPr lvl="1"/>
            <a:r>
              <a:rPr lang="en-US" sz="6800" dirty="0" err="1"/>
              <a:t>lastIndexOf</a:t>
            </a:r>
            <a:r>
              <a:rPr lang="en-US" sz="6800" dirty="0"/>
              <a:t>()</a:t>
            </a:r>
          </a:p>
          <a:p>
            <a:pPr lvl="1"/>
            <a:r>
              <a:rPr lang="en-US" sz="6800" dirty="0"/>
              <a:t>match()</a:t>
            </a:r>
          </a:p>
          <a:p>
            <a:pPr lvl="1"/>
            <a:r>
              <a:rPr lang="en-US" sz="6800" dirty="0"/>
              <a:t>replace()</a:t>
            </a:r>
          </a:p>
          <a:p>
            <a:pPr lvl="1"/>
            <a:r>
              <a:rPr lang="en-US" sz="6800" dirty="0"/>
              <a:t>search()</a:t>
            </a:r>
            <a:r>
              <a:rPr lang="bg-BG" sz="6800" dirty="0"/>
              <a:t> – търси съответствие между регулярен израз и низ и връща позицията на съответствие</a:t>
            </a:r>
            <a:endParaRPr lang="en-US" sz="6800" dirty="0"/>
          </a:p>
          <a:p>
            <a:pPr lvl="1"/>
            <a:r>
              <a:rPr lang="en-US" sz="6800" dirty="0"/>
              <a:t>slice()</a:t>
            </a:r>
            <a:r>
              <a:rPr lang="bg-BG" sz="6800" dirty="0"/>
              <a:t> – извлича част от низ</a:t>
            </a:r>
            <a:endParaRPr lang="en-US" sz="6800" dirty="0"/>
          </a:p>
          <a:p>
            <a:pPr lvl="1"/>
            <a:r>
              <a:rPr lang="en-US" sz="6800" dirty="0"/>
              <a:t>split()</a:t>
            </a:r>
            <a:r>
              <a:rPr lang="bg-BG" sz="6800" dirty="0"/>
              <a:t> </a:t>
            </a:r>
            <a:endParaRPr lang="en-US" sz="6800" dirty="0"/>
          </a:p>
          <a:p>
            <a:pPr lvl="1"/>
            <a:r>
              <a:rPr lang="en-US" sz="6800" dirty="0" err="1"/>
              <a:t>substr</a:t>
            </a:r>
            <a:r>
              <a:rPr lang="en-US" sz="6800" dirty="0"/>
              <a:t>()</a:t>
            </a:r>
            <a:r>
              <a:rPr lang="bg-BG" sz="6800" dirty="0"/>
              <a:t> – извлича определен брой символи от низ, започващи от дадена позиция</a:t>
            </a:r>
            <a:endParaRPr lang="en-US" sz="6800" dirty="0"/>
          </a:p>
          <a:p>
            <a:pPr lvl="1"/>
            <a:r>
              <a:rPr lang="en-US" sz="6800" dirty="0"/>
              <a:t>substring()</a:t>
            </a:r>
            <a:r>
              <a:rPr lang="bg-BG" sz="6800" dirty="0"/>
              <a:t> – извлича символи от низ между две позиции</a:t>
            </a:r>
            <a:endParaRPr lang="en-US" sz="6800" dirty="0"/>
          </a:p>
          <a:p>
            <a:pPr lvl="1"/>
            <a:r>
              <a:rPr lang="en-US" sz="6800" dirty="0" err="1"/>
              <a:t>toLowerCase</a:t>
            </a:r>
            <a:r>
              <a:rPr lang="en-US" sz="6800" dirty="0"/>
              <a:t>()</a:t>
            </a:r>
          </a:p>
          <a:p>
            <a:pPr lvl="1"/>
            <a:r>
              <a:rPr lang="en-US" sz="6800" dirty="0" err="1"/>
              <a:t>toUpperCase</a:t>
            </a:r>
            <a:r>
              <a:rPr lang="en-US" sz="6800" dirty="0"/>
              <a:t>()</a:t>
            </a:r>
          </a:p>
          <a:p>
            <a:pPr lvl="1"/>
            <a:r>
              <a:rPr lang="en-US" sz="6800" dirty="0" err="1"/>
              <a:t>ValueOf</a:t>
            </a:r>
            <a:r>
              <a:rPr lang="en-US" sz="6800" dirty="0"/>
              <a:t>()</a:t>
            </a:r>
            <a:r>
              <a:rPr lang="bg-BG" sz="6800" dirty="0"/>
              <a:t> – връща примитивната стойност на обекта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372754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Създаване на обект </a:t>
            </a:r>
          </a:p>
          <a:p>
            <a:r>
              <a:rPr lang="bg-BG" sz="7200" dirty="0"/>
              <a:t>чрез конструктор </a:t>
            </a:r>
            <a:r>
              <a:rPr lang="en-US" sz="7200" dirty="0"/>
              <a:t>Date()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rgbClr val="C00000"/>
                </a:solidFill>
              </a:rPr>
              <a:t>new Date() // current date and time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new Date(milliseconds) //milliseconds since 1970/01/01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new Date(</a:t>
            </a:r>
            <a:r>
              <a:rPr lang="en-US" sz="7200" dirty="0" err="1">
                <a:solidFill>
                  <a:srgbClr val="C00000"/>
                </a:solidFill>
              </a:rPr>
              <a:t>dateString</a:t>
            </a:r>
            <a:r>
              <a:rPr lang="en-US" sz="7200" dirty="0">
                <a:solidFill>
                  <a:srgbClr val="C00000"/>
                </a:solidFill>
              </a:rPr>
              <a:t>)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new Date(year, month, day, hours, minutes, seconds, milliseconds)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today = new Date()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d1 = new Date("October 13, 1975 11:13:00")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d2 = new Date(79,5,24)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d3 = new Date(79,5,24,11,33,0)</a:t>
            </a:r>
          </a:p>
          <a:p>
            <a:r>
              <a:rPr lang="bg-BG" sz="7200" b="1" dirty="0"/>
              <a:t>Отпечатване на текущата дата/ година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d=new Date();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(d);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7200" dirty="0" err="1">
                <a:solidFill>
                  <a:srgbClr val="C00000"/>
                </a:solidFill>
              </a:rPr>
              <a:t>getFullYear</a:t>
            </a:r>
            <a:r>
              <a:rPr lang="en-US" sz="7200" dirty="0">
                <a:solidFill>
                  <a:srgbClr val="C00000"/>
                </a:solidFill>
              </a:rPr>
              <a:t>(</a:t>
            </a:r>
            <a:r>
              <a:rPr lang="bg-BG" sz="7200" dirty="0">
                <a:solidFill>
                  <a:srgbClr val="C00000"/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 -&gt; 2013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Задаване на дата</a:t>
            </a:r>
            <a:endParaRPr lang="en-US" sz="7200" b="1" dirty="0"/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myDate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=new Date();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myDate.</a:t>
            </a:r>
            <a:r>
              <a:rPr lang="en-US" sz="7200" dirty="0" err="1">
                <a:solidFill>
                  <a:srgbClr val="C00000"/>
                </a:solidFill>
              </a:rPr>
              <a:t>setFullYear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(2010,0,14);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sz="7200" dirty="0"/>
              <a:t>14th January 2010</a:t>
            </a:r>
          </a:p>
          <a:p>
            <a:r>
              <a:rPr lang="bg-BG" sz="7200" dirty="0"/>
              <a:t>Задаване на дата след 5 дена: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myDate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=new Date();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myDate.</a:t>
            </a:r>
            <a:r>
              <a:rPr lang="en-US" sz="7200" dirty="0" err="1">
                <a:solidFill>
                  <a:srgbClr val="C00000"/>
                </a:solidFill>
              </a:rPr>
              <a:t>setDate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myDate.getDate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()+5);</a:t>
            </a:r>
          </a:p>
          <a:p>
            <a:r>
              <a:rPr lang="bg-BG" sz="7200" b="1" dirty="0"/>
              <a:t>Намира броя милисекунди от</a:t>
            </a:r>
            <a:r>
              <a:rPr lang="en-US" sz="7200" b="1" dirty="0"/>
              <a:t> </a:t>
            </a:r>
            <a:r>
              <a:rPr lang="bg-BG" sz="7200" b="1" dirty="0"/>
              <a:t>0</a:t>
            </a:r>
            <a:r>
              <a:rPr lang="en-US" sz="7200" b="1" dirty="0"/>
              <a:t>1</a:t>
            </a:r>
            <a:r>
              <a:rPr lang="bg-BG" sz="7200" b="1" dirty="0"/>
              <a:t>.01.</a:t>
            </a:r>
            <a:r>
              <a:rPr lang="en-US" sz="7200" b="1" dirty="0"/>
              <a:t>1970</a:t>
            </a:r>
            <a:endParaRPr lang="bg-BG" sz="7200" b="1" dirty="0"/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7200" dirty="0" err="1">
                <a:solidFill>
                  <a:srgbClr val="C00000"/>
                </a:solidFill>
              </a:rPr>
              <a:t>getTime</a:t>
            </a:r>
            <a:r>
              <a:rPr lang="en-US" sz="7200" dirty="0">
                <a:solidFill>
                  <a:srgbClr val="C00000"/>
                </a:solidFill>
              </a:rPr>
              <a:t>()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Показване на </a:t>
            </a:r>
            <a:r>
              <a:rPr lang="en-US" sz="7200" b="1" dirty="0"/>
              <a:t>UTC</a:t>
            </a:r>
            <a:r>
              <a:rPr lang="bg-BG" sz="7200" b="1" dirty="0"/>
              <a:t> (</a:t>
            </a:r>
            <a:r>
              <a:rPr lang="en-US" sz="7200" b="1" dirty="0"/>
              <a:t>Universal Time)</a:t>
            </a:r>
            <a:r>
              <a:rPr lang="bg-BG" sz="7200" b="1" dirty="0"/>
              <a:t> като низ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7200" dirty="0" err="1">
                <a:solidFill>
                  <a:srgbClr val="C00000"/>
                </a:solidFill>
              </a:rPr>
              <a:t>toUTCString</a:t>
            </a:r>
            <a:r>
              <a:rPr lang="en-US" sz="7200" dirty="0">
                <a:solidFill>
                  <a:srgbClr val="C00000"/>
                </a:solidFill>
              </a:rPr>
              <a:t>()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>
                <a:sym typeface="Wingdings" pitchFamily="2" charset="2"/>
              </a:rPr>
              <a:t> </a:t>
            </a:r>
            <a:r>
              <a:rPr lang="nl-NL" sz="7200" dirty="0"/>
              <a:t>Thu, 05 Sep 2013 09:21:29 GMT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9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Сравняване на дати</a:t>
            </a:r>
            <a:endParaRPr lang="en-US" sz="7200" b="1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x=new Date();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x.setFullYear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(2100,0,14);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today = new Date();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if (x&gt;today)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alert("Today is before 14th January 2100");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alert("Today is after 14th January 2100");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Намиране на деня от седмицата</a:t>
            </a:r>
          </a:p>
          <a:p>
            <a:pPr lvl="1">
              <a:buNone/>
            </a:pPr>
            <a:r>
              <a:rPr lang="en-US" sz="6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 d = new Date();</a:t>
            </a:r>
          </a:p>
          <a:p>
            <a:pPr lvl="1">
              <a:buNone/>
            </a:pPr>
            <a:r>
              <a:rPr lang="en-US" sz="6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 weekday=new Array(7);</a:t>
            </a:r>
          </a:p>
          <a:p>
            <a:pPr lvl="1">
              <a:buNone/>
            </a:pP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weekday[0]="Sunday";</a:t>
            </a:r>
          </a:p>
          <a:p>
            <a:pPr lvl="1">
              <a:buNone/>
            </a:pP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weekday[1]="Monday";</a:t>
            </a:r>
          </a:p>
          <a:p>
            <a:pPr lvl="1">
              <a:buNone/>
            </a:pP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weekday[2]="Tuesday";</a:t>
            </a:r>
          </a:p>
          <a:p>
            <a:pPr lvl="1">
              <a:buNone/>
            </a:pP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weekday[3]="Wednesday";</a:t>
            </a:r>
          </a:p>
          <a:p>
            <a:pPr lvl="1">
              <a:buNone/>
            </a:pP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weekday[4]="Thursday";</a:t>
            </a:r>
          </a:p>
          <a:p>
            <a:pPr lvl="1">
              <a:buNone/>
            </a:pP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weekday[5]="Friday";</a:t>
            </a:r>
          </a:p>
          <a:p>
            <a:pPr lvl="1">
              <a:buNone/>
            </a:pP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weekday[6]="Saturday";</a:t>
            </a:r>
          </a:p>
          <a:p>
            <a:pPr lvl="1">
              <a:buNone/>
            </a:pP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weekday[</a:t>
            </a:r>
            <a:r>
              <a:rPr lang="en-US" sz="6800" dirty="0" err="1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en-US" sz="6800" dirty="0" err="1">
                <a:solidFill>
                  <a:srgbClr val="C00000"/>
                </a:solidFill>
              </a:rPr>
              <a:t>getDay</a:t>
            </a:r>
            <a:r>
              <a:rPr lang="en-US" sz="6800" dirty="0">
                <a:solidFill>
                  <a:srgbClr val="C00000"/>
                </a:solidFill>
              </a:rPr>
              <a:t>()</a:t>
            </a: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6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6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6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2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736" y="-27384"/>
            <a:ext cx="3610744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bg-BG" sz="7200" b="1" dirty="0"/>
              <a:t>Показване на часовник на уеб страницата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startTime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today=new Date();</a:t>
            </a:r>
          </a:p>
          <a:p>
            <a:pPr lvl="1">
              <a:buNone/>
            </a:pP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h=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today.</a:t>
            </a:r>
            <a:r>
              <a:rPr lang="en-US" sz="6400" dirty="0" err="1">
                <a:solidFill>
                  <a:srgbClr val="C00000"/>
                </a:solidFill>
              </a:rPr>
              <a:t>getHours</a:t>
            </a:r>
            <a:r>
              <a:rPr lang="en-US" sz="6400" dirty="0">
                <a:solidFill>
                  <a:srgbClr val="C00000"/>
                </a:solidFill>
              </a:rPr>
              <a:t>()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m=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today.</a:t>
            </a:r>
            <a:r>
              <a:rPr lang="en-US" sz="6400" dirty="0" err="1">
                <a:solidFill>
                  <a:srgbClr val="C00000"/>
                </a:solidFill>
              </a:rPr>
              <a:t>getMinutes</a:t>
            </a:r>
            <a:r>
              <a:rPr lang="en-US" sz="6400" dirty="0">
                <a:solidFill>
                  <a:srgbClr val="C00000"/>
                </a:solidFill>
              </a:rPr>
              <a:t>()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s=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today.</a:t>
            </a:r>
            <a:r>
              <a:rPr lang="en-US" sz="6400" dirty="0" err="1">
                <a:solidFill>
                  <a:srgbClr val="C00000"/>
                </a:solidFill>
              </a:rPr>
              <a:t>getSeconds</a:t>
            </a:r>
            <a:r>
              <a:rPr lang="en-US" sz="6400" dirty="0">
                <a:solidFill>
                  <a:srgbClr val="C00000"/>
                </a:solidFill>
              </a:rPr>
              <a:t>()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// add a zero in front of numbers&lt;10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m=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checkTime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(m);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s=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checkTime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(s);</a:t>
            </a:r>
          </a:p>
          <a:p>
            <a:pPr lvl="1">
              <a:buNone/>
            </a:pP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('txt').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=h+":"+m+":"+s;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t=</a:t>
            </a:r>
            <a:r>
              <a:rPr lang="en-US" sz="6400" dirty="0" err="1">
                <a:solidFill>
                  <a:srgbClr val="C00000"/>
                </a:solidFill>
              </a:rPr>
              <a:t>setTimeout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(function(){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startTime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()},500);</a:t>
            </a:r>
            <a:r>
              <a:rPr lang="bg-BG" sz="6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6400" dirty="0"/>
              <a:t>- на всеки 500 милисекунди се стартира </a:t>
            </a:r>
            <a:endParaRPr lang="en-US" sz="6400" dirty="0"/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checkTime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&lt;10)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="0" +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&lt;body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onload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startTime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()"&gt;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&lt;div id="txt"&gt;&lt;/div&gt;</a:t>
            </a:r>
          </a:p>
          <a:p>
            <a:pPr lvl="1">
              <a:buNone/>
            </a:pP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81850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Създаване на масив</a:t>
            </a:r>
            <a:r>
              <a:rPr lang="bg-BG" sz="7200" dirty="0"/>
              <a:t> (три начина)</a:t>
            </a:r>
            <a:endParaRPr lang="en-US" sz="7200" dirty="0"/>
          </a:p>
          <a:p>
            <a:r>
              <a:rPr lang="en-US" sz="7200" dirty="0"/>
              <a:t>1: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7200" dirty="0">
                <a:solidFill>
                  <a:srgbClr val="C00000"/>
                </a:solidFill>
              </a:rPr>
              <a:t>new Array()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[0] = "Saab";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[1] = "Volvo";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[2] = "BMW";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dirty="0"/>
              <a:t>2: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>
                <a:solidFill>
                  <a:srgbClr val="C00000"/>
                </a:solidFill>
              </a:rPr>
              <a:t>new Array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  <a:p>
            <a:r>
              <a:rPr lang="en-US" sz="7200" dirty="0"/>
              <a:t>3: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=["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"];</a:t>
            </a:r>
          </a:p>
          <a:p>
            <a:r>
              <a:rPr lang="bg-BG" sz="7200" b="1" dirty="0"/>
              <a:t>Достъп до масив</a:t>
            </a:r>
            <a:endParaRPr lang="en-US" sz="7200" b="1" dirty="0"/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name=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[0];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[0]="Opel";</a:t>
            </a:r>
          </a:p>
          <a:p>
            <a:r>
              <a:rPr lang="bg-BG" sz="7200" b="1" dirty="0"/>
              <a:t>Различни обекти в един масив</a:t>
            </a:r>
            <a:endParaRPr lang="en-US" sz="7200" b="1" dirty="0"/>
          </a:p>
          <a:p>
            <a:r>
              <a:rPr lang="bg-BG" sz="7200" dirty="0"/>
              <a:t>Елементи на масив могат да бъдат: обекти, функции и масиви: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[0]=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Date.now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[1]=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[2]=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bg-BG" sz="7200" b="1" dirty="0"/>
              <a:t>Методи и свойства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myCars.</a:t>
            </a:r>
            <a:r>
              <a:rPr lang="en-US" sz="7200" dirty="0" err="1">
                <a:solidFill>
                  <a:srgbClr val="C00000"/>
                </a:solidFill>
              </a:rPr>
              <a:t>length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            //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броя на елементите в масива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myCars.</a:t>
            </a:r>
            <a:r>
              <a:rPr lang="en-US" sz="7200" dirty="0" err="1">
                <a:solidFill>
                  <a:srgbClr val="C00000"/>
                </a:solidFill>
              </a:rPr>
              <a:t>indexOf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("Volvo")   //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позицията на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"Volvo“</a:t>
            </a:r>
          </a:p>
        </p:txBody>
      </p:sp>
    </p:spTree>
    <p:extLst>
      <p:ext uri="{BB962C8B-B14F-4D97-AF65-F5344CB8AC3E}">
        <p14:creationId xmlns:p14="http://schemas.microsoft.com/office/powerpoint/2010/main" val="195800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Създаване на нов метод</a:t>
            </a:r>
            <a:endParaRPr lang="en-US" sz="7200" b="1" dirty="0"/>
          </a:p>
          <a:p>
            <a:r>
              <a:rPr lang="en-US" sz="7200" dirty="0">
                <a:solidFill>
                  <a:srgbClr val="C00000"/>
                </a:solidFill>
              </a:rPr>
              <a:t>prototype</a:t>
            </a:r>
            <a:r>
              <a:rPr lang="bg-BG" sz="7200" dirty="0"/>
              <a:t> – глобален конструктор в </a:t>
            </a:r>
            <a:r>
              <a:rPr lang="en-US" sz="7200" dirty="0"/>
              <a:t>JavaScript</a:t>
            </a:r>
            <a:r>
              <a:rPr lang="bg-BG" sz="7200" dirty="0"/>
              <a:t>, чрез него могат да се създават нови свойства и методи за всеки обект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7200" dirty="0" err="1">
                <a:solidFill>
                  <a:srgbClr val="C00000"/>
                </a:solidFill>
              </a:rPr>
              <a:t>Array.prototype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.myUcase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=function()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=0;i&lt;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this.length;i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++)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this[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]=this[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].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toUpperCase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fruits = ["Banana", "Orange", "Apple", "Mango"];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fruits.myUcase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("demo");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=fruits;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bg-BG" sz="7200" b="1" dirty="0">
                <a:sym typeface="Wingdings" pitchFamily="2" charset="2"/>
              </a:rPr>
              <a:t> </a:t>
            </a:r>
            <a:r>
              <a:rPr lang="en-US" sz="7200" dirty="0"/>
              <a:t>BANANA,ORANGE,APPLE,MANGO</a:t>
            </a:r>
            <a:endParaRPr lang="bg-BG" sz="7200" b="1" dirty="0"/>
          </a:p>
        </p:txBody>
      </p:sp>
    </p:spTree>
    <p:extLst>
      <p:ext uri="{BB962C8B-B14F-4D97-AF65-F5344CB8AC3E}">
        <p14:creationId xmlns:p14="http://schemas.microsoft.com/office/powerpoint/2010/main" val="25588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/>
              <a:t>Конкатениране на два или повече масива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а1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= [“Iva", "Lora"];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а2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= ["Emil", "Toni", 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Lina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"];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а3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= ["Robin"];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а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а1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200" dirty="0" err="1">
                <a:solidFill>
                  <a:srgbClr val="C00000"/>
                </a:solidFill>
              </a:rPr>
              <a:t>concat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а2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а3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(a);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bg-BG" sz="7200" b="1" dirty="0"/>
              <a:t>Слепване на елементите в един низ (с ,)</a:t>
            </a:r>
            <a:endParaRPr lang="en-US" sz="7200" b="1" dirty="0"/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>
                <a:solidFill>
                  <a:srgbClr val="C00000"/>
                </a:solidFill>
              </a:rPr>
              <a:t>join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());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Изтриване на последния елемент на масива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(a.</a:t>
            </a:r>
            <a:r>
              <a:rPr lang="en-US" sz="7200" dirty="0">
                <a:solidFill>
                  <a:srgbClr val="C00000"/>
                </a:solidFill>
              </a:rPr>
              <a:t>pop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Вмъкване на нов елемент на края на масива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>
                <a:solidFill>
                  <a:srgbClr val="C00000"/>
                </a:solidFill>
              </a:rPr>
              <a:t>push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Kiril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</a:t>
            </a:r>
          </a:p>
          <a:p>
            <a:r>
              <a:rPr lang="bg-BG" sz="7200" dirty="0"/>
              <a:t>Обръщане на масива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>
                <a:solidFill>
                  <a:srgbClr val="C00000"/>
                </a:solidFill>
              </a:rPr>
              <a:t>reverse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Изтриване на първия елемент на масива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>
                <a:solidFill>
                  <a:srgbClr val="C00000"/>
                </a:solidFill>
              </a:rPr>
              <a:t>shift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b="1" dirty="0"/>
              <a:t>Избиране на няколко елемента от масива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>
                <a:solidFill>
                  <a:srgbClr val="C00000"/>
                </a:solidFill>
              </a:rPr>
              <a:t>slice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(1,3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 </a:t>
            </a:r>
            <a:r>
              <a:rPr lang="en-US" sz="7200" dirty="0">
                <a:sym typeface="Wingdings" pitchFamily="2" charset="2"/>
              </a:rPr>
              <a:t> </a:t>
            </a:r>
            <a:r>
              <a:rPr lang="en-US" sz="7200" dirty="0" err="1"/>
              <a:t>Lora,Emil</a:t>
            </a:r>
            <a:r>
              <a:rPr lang="en-US" sz="7200" dirty="0"/>
              <a:t> 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17931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b="1" dirty="0"/>
              <a:t>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32500" lnSpcReduction="20000"/>
          </a:bodyPr>
          <a:lstStyle/>
          <a:p>
            <a:r>
              <a:rPr lang="bg-BG" sz="7200" b="1" dirty="0"/>
              <a:t>Сортиране на масив (от низове)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en-US" sz="7200" dirty="0" err="1">
                <a:solidFill>
                  <a:srgbClr val="C00000"/>
                </a:solidFill>
              </a:rPr>
              <a:t>sort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 </a:t>
            </a:r>
            <a:r>
              <a:rPr lang="en-US" sz="7200" dirty="0"/>
              <a:t> </a:t>
            </a:r>
            <a:endParaRPr lang="bg-BG" sz="7200" dirty="0"/>
          </a:p>
          <a:p>
            <a:r>
              <a:rPr lang="bg-BG" sz="7200" b="1" dirty="0"/>
              <a:t>Сортиране на масив (от числа)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points = [40,100,1,5,25,10];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points.sort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(function(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a,b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){return a-b});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/>
              <a:t>- във възходящ ред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points.sort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(function(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a,b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){return b-a});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/>
              <a:t>- в низходящ ред</a:t>
            </a:r>
          </a:p>
          <a:p>
            <a:r>
              <a:rPr lang="bg-BG" sz="7300" b="1" dirty="0"/>
              <a:t>Добавяне изтриване на елементи в масив</a:t>
            </a:r>
          </a:p>
          <a:p>
            <a:pPr>
              <a:buNone/>
            </a:pPr>
            <a:r>
              <a:rPr lang="bg-BG" sz="7300" dirty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300" dirty="0">
                <a:solidFill>
                  <a:srgbClr val="C00000"/>
                </a:solidFill>
              </a:rPr>
              <a:t>splice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(2,1,“</a:t>
            </a:r>
            <a:r>
              <a:rPr lang="bg-BG" sz="7300" dirty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 err="1">
                <a:solidFill>
                  <a:schemeClr val="tx2">
                    <a:lumMod val="75000"/>
                  </a:schemeClr>
                </a:solidFill>
              </a:rPr>
              <a:t>ni","Kami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r>
              <a:rPr lang="bg-BG" sz="7300" dirty="0">
                <a:solidFill>
                  <a:schemeClr val="tx2">
                    <a:lumMod val="75000"/>
                  </a:schemeClr>
                </a:solidFill>
              </a:rPr>
              <a:t> на 2 позиция се изтрива 1 елемент и се добавят два елемента</a:t>
            </a:r>
          </a:p>
          <a:p>
            <a:r>
              <a:rPr lang="bg-BG" sz="7300" b="1" dirty="0"/>
              <a:t>Конвериране на масив към низ</a:t>
            </a:r>
          </a:p>
          <a:p>
            <a:pPr>
              <a:buNone/>
            </a:pPr>
            <a:r>
              <a:rPr lang="bg-BG" sz="7300" dirty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300" dirty="0" err="1">
                <a:solidFill>
                  <a:srgbClr val="C00000"/>
                </a:solidFill>
              </a:rPr>
              <a:t>toString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bg-BG" sz="7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400" b="1" dirty="0"/>
              <a:t>Добавяне на нови елементи в началото на масива</a:t>
            </a:r>
          </a:p>
          <a:p>
            <a:pPr>
              <a:buNone/>
            </a:pPr>
            <a:r>
              <a:rPr lang="bg-BG" sz="7300" dirty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7300" dirty="0" err="1">
                <a:solidFill>
                  <a:srgbClr val="C00000"/>
                </a:solidFill>
              </a:rPr>
              <a:t>unshift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(“</a:t>
            </a:r>
            <a:r>
              <a:rPr lang="en-US" sz="7300" dirty="0" err="1">
                <a:solidFill>
                  <a:schemeClr val="tx2">
                    <a:lumMod val="75000"/>
                  </a:schemeClr>
                </a:solidFill>
              </a:rPr>
              <a:t>Ivan","Pavel</a:t>
            </a:r>
            <a:r>
              <a:rPr lang="en-US" sz="7300" dirty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1043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Boolean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1800" dirty="0"/>
              <a:t>Използва се за да конвертира нелогическите стойности в логически</a:t>
            </a:r>
          </a:p>
          <a:p>
            <a:r>
              <a:rPr lang="bg-BG" sz="1800" b="1" dirty="0"/>
              <a:t>Създаване на логически обект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myBoolean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=new Boolean();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	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-0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null	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""	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false	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Undefined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false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За всички останали стойности е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true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b1=new Boolean(0);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b2=new Boolean(1); 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true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b3=new Boolean("");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b4=new Boolean(null);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b5=new Boolean(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b6=new Boolean("false"); 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true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5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bg-BG" sz="1800" dirty="0"/>
              <a:t>За математически задачи</a:t>
            </a:r>
          </a:p>
          <a:p>
            <a:r>
              <a:rPr lang="bg-BG" sz="1800" dirty="0"/>
              <a:t>Обекта </a:t>
            </a:r>
            <a:r>
              <a:rPr lang="en-US" sz="1800" dirty="0"/>
              <a:t>Math </a:t>
            </a:r>
            <a:r>
              <a:rPr lang="bg-BG" sz="1800" dirty="0"/>
              <a:t>няма нужда да бъде създаден</a:t>
            </a:r>
            <a:endParaRPr lang="en-US" sz="1800" dirty="0"/>
          </a:p>
          <a:p>
            <a:r>
              <a:rPr lang="bg-BG" sz="1800" b="1" dirty="0"/>
              <a:t>Математически константи</a:t>
            </a:r>
          </a:p>
          <a:p>
            <a:r>
              <a:rPr lang="en-US" sz="1800" dirty="0"/>
              <a:t>E, PI, </a:t>
            </a:r>
            <a:r>
              <a:rPr lang="bg-BG" sz="1800" dirty="0"/>
              <a:t>корен квадратен от</a:t>
            </a:r>
            <a:r>
              <a:rPr lang="en-US" sz="1800" dirty="0"/>
              <a:t> 2, </a:t>
            </a:r>
            <a:r>
              <a:rPr lang="bg-BG" sz="1800" dirty="0"/>
              <a:t>корен квадратен от</a:t>
            </a:r>
            <a:r>
              <a:rPr lang="en-US" sz="1800" dirty="0"/>
              <a:t> 1/2, ln2, ln10, log</a:t>
            </a:r>
            <a:r>
              <a:rPr lang="en-US" sz="1800" baseline="-25000" dirty="0"/>
              <a:t>2</a:t>
            </a:r>
            <a:r>
              <a:rPr lang="en-US" sz="1800" dirty="0"/>
              <a:t>E</a:t>
            </a:r>
            <a:r>
              <a:rPr lang="bg-BG" sz="1800" dirty="0"/>
              <a:t> и</a:t>
            </a:r>
            <a:r>
              <a:rPr lang="en-US" sz="1800" dirty="0"/>
              <a:t> log</a:t>
            </a:r>
            <a:r>
              <a:rPr lang="en-US" sz="1800" baseline="-25000" dirty="0"/>
              <a:t>10</a:t>
            </a:r>
            <a:r>
              <a:rPr lang="en-US" sz="1800" dirty="0"/>
              <a:t>E </a:t>
            </a:r>
            <a:endParaRPr lang="bg-BG" sz="1800" b="1" dirty="0"/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Math.E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Math.SQRT2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Math.SQRT1_2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Math.LN2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Math.LN10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Math.LOG2E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Math.LOG10E</a:t>
            </a:r>
          </a:p>
          <a:p>
            <a:r>
              <a:rPr lang="bg-BG" sz="1800" b="1" dirty="0"/>
              <a:t>Математически методи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y=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Math.sqrt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(16);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C00000"/>
                </a:solidFill>
              </a:rPr>
              <a:t>round()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sz="1800" dirty="0"/>
              <a:t>закръгля към най-близкото цяло число</a:t>
            </a:r>
          </a:p>
          <a:p>
            <a:pPr>
              <a:buNone/>
            </a:pPr>
            <a:r>
              <a:rPr lang="en-US" sz="1800" dirty="0">
                <a:solidFill>
                  <a:srgbClr val="C00000"/>
                </a:solidFill>
              </a:rPr>
              <a:t>ceil(x) </a:t>
            </a:r>
            <a:r>
              <a:rPr lang="bg-BG" sz="1800" dirty="0"/>
              <a:t>- закръгля към по-голямото цяло число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C00000"/>
                </a:solidFill>
              </a:rPr>
              <a:t>floor() </a:t>
            </a:r>
            <a:r>
              <a:rPr lang="en-US" sz="1800" dirty="0"/>
              <a:t>– </a:t>
            </a:r>
            <a:r>
              <a:rPr lang="bg-BG" sz="1800" dirty="0"/>
              <a:t>закръгля към по-малкото цяло число</a:t>
            </a:r>
            <a:endParaRPr lang="en-US" sz="1800" dirty="0"/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Math.round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(4.7));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/>
              <a:t>5</a:t>
            </a: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Math.floor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(4.7));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4</a:t>
            </a:r>
            <a:endParaRPr lang="en-US" sz="1800" dirty="0"/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Math.round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(4.3));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/>
              <a:t>4</a:t>
            </a: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Math.ceil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(4.7));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5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Math.random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());</a:t>
            </a:r>
            <a:r>
              <a:rPr lang="bg-BG" sz="1800" dirty="0"/>
              <a:t>	</a:t>
            </a:r>
            <a:r>
              <a:rPr lang="bg-BG" sz="1800" dirty="0">
                <a:sym typeface="Wingdings" pitchFamily="2" charset="2"/>
              </a:rPr>
              <a:t></a:t>
            </a:r>
            <a:r>
              <a:rPr lang="en-US" sz="1800" dirty="0"/>
              <a:t>0.34538128353106734</a:t>
            </a:r>
            <a:r>
              <a:rPr lang="bg-BG" sz="1800" dirty="0"/>
              <a:t>	(от </a:t>
            </a:r>
            <a:r>
              <a:rPr lang="en-US" sz="1800" dirty="0"/>
              <a:t>0 </a:t>
            </a:r>
            <a:r>
              <a:rPr lang="bg-BG" sz="1800" dirty="0"/>
              <a:t>до</a:t>
            </a:r>
            <a:r>
              <a:rPr lang="en-US" sz="1800" dirty="0"/>
              <a:t> 1</a:t>
            </a:r>
            <a:r>
              <a:rPr lang="bg-BG" sz="1800" dirty="0"/>
              <a:t>)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Math.floor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Math.random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()*11));</a:t>
            </a:r>
            <a:r>
              <a:rPr lang="bg-BG" sz="1800" dirty="0"/>
              <a:t>	</a:t>
            </a:r>
            <a:r>
              <a:rPr lang="bg-BG" sz="1800" dirty="0">
                <a:sym typeface="Wingdings" pitchFamily="2" charset="2"/>
              </a:rPr>
              <a:t></a:t>
            </a:r>
            <a:r>
              <a:rPr lang="bg-BG" sz="1800" dirty="0"/>
              <a:t>4  (от </a:t>
            </a:r>
            <a:r>
              <a:rPr lang="en-US" sz="1800" dirty="0"/>
              <a:t>0 </a:t>
            </a:r>
            <a:r>
              <a:rPr lang="bg-BG" sz="1800" dirty="0"/>
              <a:t>до</a:t>
            </a:r>
            <a:r>
              <a:rPr lang="en-US" sz="1800" dirty="0"/>
              <a:t> 1</a:t>
            </a:r>
            <a:r>
              <a:rPr lang="bg-BG" sz="1800" dirty="0"/>
              <a:t>0)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(Math.max(5,10));	</a:t>
            </a:r>
            <a:r>
              <a:rPr lang="en-US" sz="1800" dirty="0">
                <a:sym typeface="Wingdings" pitchFamily="2" charset="2"/>
              </a:rPr>
              <a:t>10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Math.mix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(5,10));	</a:t>
            </a:r>
            <a:r>
              <a:rPr lang="en-US" sz="1800" dirty="0">
                <a:sym typeface="Wingdings" pitchFamily="2" charset="2"/>
              </a:rPr>
              <a:t>5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83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864096"/>
          </a:xfrm>
        </p:spPr>
        <p:txBody>
          <a:bodyPr/>
          <a:lstStyle/>
          <a:p>
            <a:r>
              <a:rPr lang="bg-BG" dirty="0"/>
              <a:t>Коментари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1800" dirty="0"/>
              <a:t>Коментари на един ред: чрез </a:t>
            </a:r>
            <a:r>
              <a:rPr lang="en-US" sz="1800" dirty="0"/>
              <a:t>//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&lt;h1 id="myH1"&gt;&lt;/h1&gt;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id="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"&gt;&lt;/p&gt;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// Write to a heading: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("myH1").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="Welcome to my Homepage";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// Write to a paragraph: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="This is my first paragraph.";</a:t>
            </a:r>
          </a:p>
          <a:p>
            <a:r>
              <a:rPr lang="en-US" sz="1800" dirty="0"/>
              <a:t>&lt;/script&gt;</a:t>
            </a:r>
            <a:r>
              <a:rPr lang="bg-BG" sz="1800" dirty="0"/>
              <a:t>Коментари в няколко реда: </a:t>
            </a:r>
            <a:r>
              <a:rPr lang="en-US" sz="1800" dirty="0"/>
              <a:t> /* </a:t>
            </a:r>
            <a:r>
              <a:rPr lang="bg-BG" sz="1800" dirty="0"/>
              <a:t>коментар</a:t>
            </a:r>
            <a:r>
              <a:rPr lang="en-US" sz="1800" dirty="0"/>
              <a:t> */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/*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The code below will write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a heading and to a paragraph,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*/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("myH1").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="Welcome to my Homepage";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="This is my first paragraph."; </a:t>
            </a:r>
          </a:p>
          <a:p>
            <a:r>
              <a:rPr lang="bg-BG" sz="1800" dirty="0"/>
              <a:t>Поставяне на коментари на края на реда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x=5;    // declare x and assign 5 to it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2114"/>
          </a:xfrm>
        </p:spPr>
        <p:txBody>
          <a:bodyPr/>
          <a:lstStyle/>
          <a:p>
            <a:r>
              <a:rPr lang="en-US" b="1" dirty="0" err="1"/>
              <a:t>RegExp</a:t>
            </a:r>
            <a:r>
              <a:rPr lang="en-US" b="1" dirty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/>
              <a:t>Регулярни изрази – шаблон от символи за търсене, проверка на формат, заместване , ...</a:t>
            </a:r>
            <a:endParaRPr lang="en-US" sz="7200" b="1" dirty="0"/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>
                <a:solidFill>
                  <a:srgbClr val="C00000"/>
                </a:solidFill>
              </a:rPr>
              <a:t>var</a:t>
            </a:r>
            <a:r>
              <a:rPr lang="en-US" sz="7200" dirty="0">
                <a:solidFill>
                  <a:srgbClr val="C00000"/>
                </a:solidFill>
              </a:rPr>
              <a:t> </a:t>
            </a:r>
            <a:r>
              <a:rPr lang="en-US" sz="7200" dirty="0" err="1">
                <a:solidFill>
                  <a:srgbClr val="C00000"/>
                </a:solidFill>
              </a:rPr>
              <a:t>patt</a:t>
            </a:r>
            <a:r>
              <a:rPr lang="en-US" sz="7200" dirty="0">
                <a:solidFill>
                  <a:srgbClr val="C00000"/>
                </a:solidFill>
              </a:rPr>
              <a:t>=new </a:t>
            </a:r>
            <a:r>
              <a:rPr lang="en-US" sz="7200" dirty="0" err="1">
                <a:solidFill>
                  <a:srgbClr val="C00000"/>
                </a:solidFill>
              </a:rPr>
              <a:t>RegExp</a:t>
            </a:r>
            <a:r>
              <a:rPr lang="en-US" sz="7200" dirty="0">
                <a:solidFill>
                  <a:srgbClr val="C00000"/>
                </a:solidFill>
              </a:rPr>
              <a:t>(</a:t>
            </a:r>
            <a:r>
              <a:rPr lang="en-US" sz="7200" dirty="0" err="1">
                <a:solidFill>
                  <a:srgbClr val="C00000"/>
                </a:solidFill>
              </a:rPr>
              <a:t>pattern,modifiers</a:t>
            </a:r>
            <a:r>
              <a:rPr lang="en-US" sz="7200" dirty="0">
                <a:solidFill>
                  <a:srgbClr val="C00000"/>
                </a:solidFill>
              </a:rPr>
              <a:t>);</a:t>
            </a:r>
            <a:r>
              <a:rPr lang="bg-BG" sz="7200" dirty="0">
                <a:solidFill>
                  <a:srgbClr val="C00000"/>
                </a:solidFill>
              </a:rPr>
              <a:t> 		</a:t>
            </a:r>
            <a:r>
              <a:rPr lang="bg-BG" sz="7200" dirty="0"/>
              <a:t>или</a:t>
            </a:r>
            <a:br>
              <a:rPr lang="en-US" sz="7200" dirty="0"/>
            </a:br>
            <a:r>
              <a:rPr lang="en-US" sz="7200" dirty="0" err="1">
                <a:solidFill>
                  <a:srgbClr val="C00000"/>
                </a:solidFill>
              </a:rPr>
              <a:t>var</a:t>
            </a:r>
            <a:r>
              <a:rPr lang="en-US" sz="7200" dirty="0">
                <a:solidFill>
                  <a:srgbClr val="C00000"/>
                </a:solidFill>
              </a:rPr>
              <a:t> </a:t>
            </a:r>
            <a:r>
              <a:rPr lang="en-US" sz="7200" dirty="0" err="1">
                <a:solidFill>
                  <a:srgbClr val="C00000"/>
                </a:solidFill>
              </a:rPr>
              <a:t>patt</a:t>
            </a:r>
            <a:r>
              <a:rPr lang="en-US" sz="7200" dirty="0">
                <a:solidFill>
                  <a:srgbClr val="C00000"/>
                </a:solidFill>
              </a:rPr>
              <a:t>=/pattern/modifiers; </a:t>
            </a:r>
          </a:p>
          <a:p>
            <a:r>
              <a:rPr lang="en-US" sz="7200" dirty="0"/>
              <a:t>pattern</a:t>
            </a:r>
            <a:r>
              <a:rPr lang="bg-BG" sz="7200" dirty="0"/>
              <a:t> шаблон на израз</a:t>
            </a:r>
            <a:endParaRPr lang="en-US" sz="7200" dirty="0"/>
          </a:p>
          <a:p>
            <a:r>
              <a:rPr lang="en-US" sz="7200" dirty="0"/>
              <a:t>modifiers </a:t>
            </a:r>
            <a:r>
              <a:rPr lang="bg-BG" sz="7200" dirty="0"/>
              <a:t>– вид на търсене (глобално</a:t>
            </a:r>
            <a:r>
              <a:rPr lang="en-US" sz="7200" dirty="0"/>
              <a:t>, </a:t>
            </a:r>
            <a:r>
              <a:rPr lang="bg-BG" sz="7200" dirty="0"/>
              <a:t>чувствителност от големината на буквите</a:t>
            </a:r>
            <a:r>
              <a:rPr lang="en-US" sz="7200" dirty="0"/>
              <a:t>, </a:t>
            </a:r>
            <a:r>
              <a:rPr lang="bg-BG" sz="7200" dirty="0"/>
              <a:t>...)</a:t>
            </a:r>
            <a:endParaRPr lang="en-US" sz="7200" dirty="0"/>
          </a:p>
          <a:p>
            <a:r>
              <a:rPr lang="en-US" sz="7200" b="1" dirty="0" err="1"/>
              <a:t>RegExp</a:t>
            </a:r>
            <a:r>
              <a:rPr lang="en-US" sz="7200" b="1" dirty="0"/>
              <a:t> Modifiers</a:t>
            </a:r>
          </a:p>
          <a:p>
            <a:r>
              <a:rPr lang="bg-BG" sz="7200" dirty="0"/>
              <a:t>Без значение от големината на буквите – чрез </a:t>
            </a:r>
            <a:r>
              <a:rPr lang="en-US" sz="7200" dirty="0" err="1">
                <a:solidFill>
                  <a:srgbClr val="C00000"/>
                </a:solidFill>
              </a:rPr>
              <a:t>i</a:t>
            </a:r>
            <a:r>
              <a:rPr lang="en-US" sz="7200" dirty="0">
                <a:solidFill>
                  <a:srgbClr val="C00000"/>
                </a:solidFill>
              </a:rPr>
              <a:t> </a:t>
            </a:r>
            <a:endParaRPr lang="en-US" sz="7200" dirty="0"/>
          </a:p>
          <a:p>
            <a:r>
              <a:rPr lang="bg-BG" sz="7200" dirty="0"/>
              <a:t>Глобално – чрез </a:t>
            </a:r>
            <a:r>
              <a:rPr lang="en-US" sz="7200" dirty="0">
                <a:solidFill>
                  <a:srgbClr val="C00000"/>
                </a:solidFill>
              </a:rPr>
              <a:t>g</a:t>
            </a:r>
            <a:r>
              <a:rPr lang="bg-BG" sz="7200" dirty="0"/>
              <a:t>, търси всички съвпадения, а не само първото </a:t>
            </a:r>
          </a:p>
          <a:p>
            <a:r>
              <a:rPr lang="bg-BG" sz="7200" dirty="0"/>
              <a:t>Търсене на “</a:t>
            </a:r>
            <a:r>
              <a:rPr lang="en-US" sz="7200" dirty="0" err="1"/>
              <a:t>fmiit</a:t>
            </a:r>
            <a:r>
              <a:rPr lang="bg-BG" sz="7200" dirty="0"/>
              <a:t>” без чувствителностот големината на буквите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="Visit FMIIT Faculty";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patt1=/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fmiit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(patt1));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ym typeface="Wingdings" pitchFamily="2" charset="2"/>
              </a:rPr>
              <a:t> </a:t>
            </a:r>
            <a:r>
              <a:rPr lang="en-US" sz="7200" dirty="0"/>
              <a:t>FMIIT</a:t>
            </a:r>
          </a:p>
          <a:p>
            <a:r>
              <a:rPr lang="bg-BG" sz="7200" dirty="0"/>
              <a:t>Глобално търсене на</a:t>
            </a:r>
            <a:r>
              <a:rPr lang="en-US" sz="7200" dirty="0"/>
              <a:t> "is":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="Is this all there is?";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patt1=/is/g;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(patt1));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>
                <a:sym typeface="Wingdings" pitchFamily="2" charset="2"/>
              </a:rPr>
              <a:t></a:t>
            </a:r>
            <a:r>
              <a:rPr lang="en-US" sz="7200" dirty="0"/>
              <a:t>is</a:t>
            </a:r>
            <a:r>
              <a:rPr lang="bg-BG" sz="7200" dirty="0"/>
              <a:t>,</a:t>
            </a:r>
            <a:r>
              <a:rPr lang="en-US" sz="7200" dirty="0"/>
              <a:t>is </a:t>
            </a:r>
          </a:p>
          <a:p>
            <a:r>
              <a:rPr lang="bg-BG" sz="7200" dirty="0"/>
              <a:t>Глобално търсене без чувствителностот големината на буквите на</a:t>
            </a:r>
            <a:r>
              <a:rPr lang="en-US" sz="7200" dirty="0"/>
              <a:t> "is":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="Is this all there is?";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patt1=/is/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gi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str.match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(patt1));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7200" dirty="0">
                <a:sym typeface="Wingdings" pitchFamily="2" charset="2"/>
              </a:rPr>
              <a:t> </a:t>
            </a:r>
            <a:r>
              <a:rPr lang="en-US" sz="7200" dirty="0" err="1"/>
              <a:t>Is,is,is</a:t>
            </a:r>
            <a:r>
              <a:rPr lang="en-US" sz="7200" dirty="0"/>
              <a:t> 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70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2114"/>
          </a:xfrm>
        </p:spPr>
        <p:txBody>
          <a:bodyPr/>
          <a:lstStyle/>
          <a:p>
            <a:r>
              <a:rPr lang="en-US" b="1" dirty="0" err="1"/>
              <a:t>RegExp</a:t>
            </a:r>
            <a:r>
              <a:rPr lang="en-US" b="1" dirty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40000" lnSpcReduction="20000"/>
          </a:bodyPr>
          <a:lstStyle/>
          <a:p>
            <a:r>
              <a:rPr lang="en-US" sz="7200" b="1" dirty="0"/>
              <a:t>test()</a:t>
            </a:r>
          </a:p>
          <a:p>
            <a:r>
              <a:rPr lang="bg-BG" sz="7200" dirty="0"/>
              <a:t>Търси в низ специфична стойност, връща </a:t>
            </a:r>
            <a:r>
              <a:rPr lang="en-US" sz="7200" dirty="0"/>
              <a:t>true </a:t>
            </a:r>
            <a:r>
              <a:rPr lang="bg-BG" sz="7200" dirty="0"/>
              <a:t>или</a:t>
            </a:r>
            <a:r>
              <a:rPr lang="en-US" sz="7200" dirty="0"/>
              <a:t> false</a:t>
            </a:r>
          </a:p>
          <a:p>
            <a:r>
              <a:rPr lang="bg-BG" sz="7200" dirty="0"/>
              <a:t>Търси</a:t>
            </a:r>
            <a:r>
              <a:rPr lang="en-US" sz="7200" dirty="0"/>
              <a:t> "e":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patt1=new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RegExp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("e");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(patt1.test("The best things in life are free"));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>
                <a:sym typeface="Wingdings" pitchFamily="2" charset="2"/>
              </a:rPr>
              <a:t></a:t>
            </a:r>
            <a:r>
              <a:rPr lang="en-US" sz="7200" dirty="0"/>
              <a:t>true </a:t>
            </a:r>
          </a:p>
          <a:p>
            <a:r>
              <a:rPr lang="en-US" sz="7200" b="1" dirty="0"/>
              <a:t>exec()</a:t>
            </a:r>
          </a:p>
          <a:p>
            <a:r>
              <a:rPr lang="bg-BG" sz="7200" dirty="0"/>
              <a:t>Търси в низ специфична стойност, връща текста на намерената стойност или </a:t>
            </a:r>
            <a:r>
              <a:rPr lang="en-US" sz="7200" i="1" dirty="0"/>
              <a:t>null</a:t>
            </a:r>
            <a:endParaRPr lang="en-US" sz="7200" dirty="0"/>
          </a:p>
          <a:p>
            <a:r>
              <a:rPr lang="bg-BG" sz="7200" dirty="0"/>
              <a:t>Търси</a:t>
            </a:r>
            <a:r>
              <a:rPr lang="en-US" sz="7200" dirty="0"/>
              <a:t> "e":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patt1=new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RegExp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("e");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(patt1.exec("The best things in life are free"));</a:t>
            </a:r>
            <a:r>
              <a:rPr lang="bg-BG" sz="7200" dirty="0">
                <a:sym typeface="Wingdings" pitchFamily="2" charset="2"/>
              </a:rPr>
              <a:t> </a:t>
            </a:r>
            <a:r>
              <a:rPr lang="en-US" sz="7200" dirty="0"/>
              <a:t>e 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52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rmAutofit/>
          </a:bodyPr>
          <a:lstStyle/>
          <a:p>
            <a:r>
              <a:rPr lang="bg-BG" dirty="0"/>
              <a:t>Аритметични операции (при </a:t>
            </a:r>
            <a:r>
              <a:rPr lang="en-US" dirty="0"/>
              <a:t>y=5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001" t="23770" r="26629" b="22951"/>
          <a:stretch>
            <a:fillRect/>
          </a:stretch>
        </p:blipFill>
        <p:spPr bwMode="auto">
          <a:xfrm>
            <a:off x="0" y="1052736"/>
            <a:ext cx="8316416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Операции за присвояване (при </a:t>
            </a:r>
            <a:r>
              <a:rPr lang="en-US" dirty="0"/>
              <a:t>x=10 </a:t>
            </a:r>
            <a:r>
              <a:rPr lang="bg-BG" dirty="0"/>
              <a:t>и</a:t>
            </a:r>
            <a:r>
              <a:rPr lang="en-US" dirty="0"/>
              <a:t> y=5</a:t>
            </a:r>
            <a:r>
              <a:rPr lang="bg-BG" dirty="0"/>
              <a:t>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b="1" dirty="0"/>
              <a:t>+ </a:t>
            </a:r>
            <a:r>
              <a:rPr lang="bg-BG" b="1" dirty="0"/>
              <a:t>за низове </a:t>
            </a:r>
            <a:r>
              <a:rPr lang="bg-BG" dirty="0">
                <a:sym typeface="Wingdings" pitchFamily="2" charset="2"/>
              </a:rPr>
              <a:t> конкатенация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y="5"+5;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dirty="0"/>
              <a:t>55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z="Hello"+5;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dirty="0"/>
              <a:t>Hello5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 = 2 + 3 + "5“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	-&gt;	55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 = "5" + 2 + 3;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		-&gt; 	523</a:t>
            </a:r>
            <a:endParaRPr lang="en-US" dirty="0"/>
          </a:p>
          <a:p>
            <a:r>
              <a:rPr lang="en-US" b="1" dirty="0"/>
              <a:t>Number</a:t>
            </a:r>
            <a:r>
              <a:rPr lang="bg-BG" b="1" dirty="0"/>
              <a:t> +</a:t>
            </a:r>
            <a:r>
              <a:rPr lang="en-US" b="1" dirty="0"/>
              <a:t> string</a:t>
            </a:r>
            <a:r>
              <a:rPr lang="bg-BG" b="1" dirty="0"/>
              <a:t> = </a:t>
            </a:r>
            <a:r>
              <a:rPr lang="en-US" b="1" dirty="0"/>
              <a:t>string</a:t>
            </a:r>
            <a:r>
              <a:rPr lang="bg-BG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873" t="17213" r="26528" b="45632"/>
          <a:stretch>
            <a:fillRect/>
          </a:stretch>
        </p:blipFill>
        <p:spPr bwMode="auto">
          <a:xfrm>
            <a:off x="899592" y="1083206"/>
            <a:ext cx="7416824" cy="371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Сравнение и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Autofit/>
          </a:bodyPr>
          <a:lstStyle/>
          <a:p>
            <a:r>
              <a:rPr lang="en-US" sz="1800" dirty="0"/>
              <a:t>X=5</a:t>
            </a:r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endParaRPr lang="bg-BG" sz="1800" dirty="0"/>
          </a:p>
          <a:p>
            <a:r>
              <a:rPr lang="en-US" sz="1800" dirty="0"/>
              <a:t>x=6 </a:t>
            </a:r>
            <a:r>
              <a:rPr lang="bg-BG" sz="1800" dirty="0"/>
              <a:t>и </a:t>
            </a:r>
            <a:r>
              <a:rPr lang="en-US" sz="1800" dirty="0"/>
              <a:t>y=3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17873" t="11270" r="26583" b="23906"/>
          <a:stretch>
            <a:fillRect/>
          </a:stretch>
        </p:blipFill>
        <p:spPr bwMode="auto">
          <a:xfrm>
            <a:off x="2921569" y="640864"/>
            <a:ext cx="6222431" cy="437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 l="17873" t="16393" r="29876" b="64959"/>
          <a:stretch>
            <a:fillRect/>
          </a:stretch>
        </p:blipFill>
        <p:spPr bwMode="auto">
          <a:xfrm>
            <a:off x="2915816" y="5229200"/>
            <a:ext cx="6228184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Побитови операции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99792" y="1600201"/>
          <a:ext cx="6367793" cy="4925143"/>
        </p:xfrm>
        <a:graphic>
          <a:graphicData uri="http://schemas.openxmlformats.org/drawingml/2006/table">
            <a:tbl>
              <a:tblPr/>
              <a:tblGrid>
                <a:gridCol w="99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Operator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Description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Example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Same as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Result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Decimal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&amp;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AND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&amp;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&amp; 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|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OR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|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| 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5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~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NOT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~ 5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~0101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1010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^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XOR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^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^ 0001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4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&lt;&lt;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Left shift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&lt;&lt;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&lt;&lt;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1010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&gt;&gt;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Right shift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  2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&gt;&gt;&gt;</a:t>
                      </a:r>
                    </a:p>
                  </a:txBody>
                  <a:tcPr marL="89182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Unsigned right shift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x = 5 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0101 &gt;&gt;&gt; 1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0010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  2</a:t>
                      </a:r>
                    </a:p>
                  </a:txBody>
                  <a:tcPr marL="44591" marR="44591" marT="44591" marB="445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2199" rIns="9144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examples above uses 4 bits unsigned examples. But JavaScript uses 32-bit 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28800"/>
            <a:ext cx="2627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Bit operators work on 32 bits numbers. Any numeric operand in the operation is converted into a 32 bit number. The result is converted back to a JavaScript number.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Type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548680"/>
          <a:ext cx="8784976" cy="1254531"/>
        </p:xfrm>
        <a:graphic>
          <a:graphicData uri="http://schemas.openxmlformats.org/drawingml/2006/table">
            <a:tbl>
              <a:tblPr/>
              <a:tblGrid>
                <a:gridCol w="262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30"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/>
                        <a:t>Операция</a:t>
                      </a:r>
                      <a:endParaRPr lang="en-US" dirty="0"/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/>
                        <a:t>Описание</a:t>
                      </a:r>
                      <a:endParaRPr 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typeof</a:t>
                      </a:r>
                      <a:endParaRPr lang="en-US" dirty="0"/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/>
                        <a:t>Връща</a:t>
                      </a:r>
                      <a:r>
                        <a:rPr lang="bg-BG" baseline="0" dirty="0"/>
                        <a:t> типа на променливата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dirty="0"/>
                        <a:t>Връща </a:t>
                      </a:r>
                      <a:r>
                        <a:rPr lang="en-US" dirty="0"/>
                        <a:t>true</a:t>
                      </a:r>
                      <a:r>
                        <a:rPr lang="bg-BG" dirty="0"/>
                        <a:t>, ако обекта е инстанция на обектен тип</a:t>
                      </a:r>
                      <a:endParaRPr 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1844824"/>
            <a:ext cx="8892480" cy="501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"John"</a:t>
            </a:r>
            <a:r>
              <a:rPr lang="en-US" sz="2000" dirty="0"/>
              <a:t>                </a:t>
            </a:r>
            <a:r>
              <a:rPr lang="bg-BG" sz="2000" dirty="0"/>
              <a:t>	</a:t>
            </a:r>
            <a:r>
              <a:rPr lang="en-US" sz="2000" dirty="0"/>
              <a:t>// Returns "string" </a:t>
            </a:r>
            <a:br>
              <a:rPr lang="en-US" sz="2000" dirty="0"/>
            </a:b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3.14 </a:t>
            </a:r>
            <a:r>
              <a:rPr lang="en-US" sz="2000" dirty="0"/>
              <a:t>                </a:t>
            </a:r>
            <a:r>
              <a:rPr lang="bg-BG" sz="2000" dirty="0"/>
              <a:t>	</a:t>
            </a:r>
            <a:r>
              <a:rPr lang="en-US" sz="2000" dirty="0"/>
              <a:t> // Returns "number"</a:t>
            </a:r>
            <a:br>
              <a:rPr lang="en-US" sz="2000" dirty="0"/>
            </a:b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false </a:t>
            </a:r>
            <a:r>
              <a:rPr lang="en-US" sz="2000" dirty="0"/>
              <a:t>                </a:t>
            </a:r>
            <a:r>
              <a:rPr lang="bg-BG" sz="2000" dirty="0"/>
              <a:t>	</a:t>
            </a:r>
            <a:r>
              <a:rPr lang="en-US" sz="2000" dirty="0"/>
              <a:t>// Returns "</a:t>
            </a:r>
            <a:r>
              <a:rPr lang="en-US" sz="2000" dirty="0" err="1"/>
              <a:t>boolean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[1,2,3,4]     </a:t>
            </a:r>
            <a:r>
              <a:rPr lang="en-US" sz="2000" dirty="0"/>
              <a:t>      </a:t>
            </a:r>
            <a:r>
              <a:rPr lang="bg-BG" sz="2000" dirty="0"/>
              <a:t>	</a:t>
            </a:r>
            <a:r>
              <a:rPr lang="en-US" sz="2000" dirty="0"/>
              <a:t>// Returns "object" (not "array")</a:t>
            </a:r>
            <a:br>
              <a:rPr lang="en-US" sz="2000" dirty="0"/>
            </a:b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{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name:'John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 age:34}</a:t>
            </a:r>
            <a:r>
              <a:rPr lang="en-US" sz="2000" dirty="0"/>
              <a:t> </a:t>
            </a:r>
            <a:r>
              <a:rPr lang="bg-BG" sz="2000" dirty="0"/>
              <a:t>	</a:t>
            </a:r>
            <a:r>
              <a:rPr lang="en-US" sz="2000" dirty="0"/>
              <a:t>// Returns "object“</a:t>
            </a:r>
            <a:endParaRPr lang="bg-BG" sz="2000" dirty="0"/>
          </a:p>
          <a:p>
            <a:pPr>
              <a:buFont typeface="Arial" pitchFamily="34" charset="0"/>
              <a:buChar char="•"/>
            </a:pPr>
            <a:r>
              <a:rPr lang="bg-BG" sz="2000" dirty="0"/>
              <a:t> Масивите са обекти!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person;</a:t>
            </a:r>
            <a:r>
              <a:rPr lang="en-US" sz="2000" dirty="0"/>
              <a:t>                 </a:t>
            </a:r>
            <a:r>
              <a:rPr lang="bg-BG" sz="2000" dirty="0"/>
              <a:t>	</a:t>
            </a:r>
            <a:r>
              <a:rPr lang="en-US" sz="2000" dirty="0"/>
              <a:t> // Value is undefined, type is undefined (</a:t>
            </a:r>
            <a:r>
              <a:rPr lang="bg-BG" sz="2000" dirty="0"/>
              <a:t>променлива без стойност</a:t>
            </a:r>
            <a:r>
              <a:rPr lang="en-US" sz="2000" dirty="0"/>
              <a:t>)</a:t>
            </a:r>
            <a:endParaRPr lang="bg-BG" sz="2000" dirty="0"/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person = undefined;</a:t>
            </a:r>
            <a:r>
              <a:rPr lang="en-US" sz="2000" dirty="0"/>
              <a:t>          </a:t>
            </a:r>
            <a:r>
              <a:rPr lang="bg-BG" sz="2000" dirty="0"/>
              <a:t>	</a:t>
            </a:r>
            <a:r>
              <a:rPr lang="en-US" sz="2000" dirty="0"/>
              <a:t>// Value is undefined, type is undefined</a:t>
            </a:r>
            <a:endParaRPr lang="bg-BG" sz="2000" dirty="0"/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car = "";    </a:t>
            </a:r>
            <a:r>
              <a:rPr lang="en-US" sz="2000" dirty="0"/>
              <a:t>            </a:t>
            </a:r>
            <a:r>
              <a:rPr lang="bg-BG" sz="2000" dirty="0"/>
              <a:t>	</a:t>
            </a:r>
            <a:r>
              <a:rPr lang="en-US" sz="2000" dirty="0"/>
              <a:t>// The value is "", the </a:t>
            </a:r>
            <a:r>
              <a:rPr lang="en-US" sz="2000" dirty="0" err="1"/>
              <a:t>typeof</a:t>
            </a:r>
            <a:r>
              <a:rPr lang="en-US" sz="2000" dirty="0"/>
              <a:t> is "string“</a:t>
            </a:r>
            <a:endParaRPr lang="bg-BG" sz="2000" dirty="0"/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person = null;</a:t>
            </a:r>
            <a:r>
              <a:rPr lang="en-US" sz="2000" dirty="0"/>
              <a:t>          </a:t>
            </a:r>
            <a:r>
              <a:rPr lang="bg-BG" sz="2000" dirty="0"/>
              <a:t>	</a:t>
            </a:r>
            <a:r>
              <a:rPr lang="en-US" sz="2000" dirty="0"/>
              <a:t> // Value is null, but type is still an object</a:t>
            </a:r>
            <a:r>
              <a:rPr lang="bg-BG" sz="2000" dirty="0"/>
              <a:t> – грешка в </a:t>
            </a:r>
            <a:r>
              <a:rPr lang="en-US" sz="2000" dirty="0"/>
              <a:t>JavaScript</a:t>
            </a:r>
            <a:r>
              <a:rPr lang="bg-BG" sz="2000" dirty="0"/>
              <a:t>, </a:t>
            </a:r>
            <a:r>
              <a:rPr lang="en-US" sz="2000" dirty="0"/>
              <a:t>null</a:t>
            </a:r>
            <a:r>
              <a:rPr lang="bg-BG" sz="2000" dirty="0"/>
              <a:t>=</a:t>
            </a:r>
            <a:r>
              <a:rPr lang="en-US" sz="2000" dirty="0"/>
              <a:t>“</a:t>
            </a:r>
            <a:r>
              <a:rPr lang="bg-BG" sz="2000" dirty="0"/>
              <a:t>нищо</a:t>
            </a:r>
            <a:r>
              <a:rPr lang="en-US" sz="2000" dirty="0"/>
              <a:t>“</a:t>
            </a:r>
            <a:r>
              <a:rPr lang="bg-BG" sz="2000" dirty="0"/>
              <a:t>, нещо коетпо не съществува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undefined</a:t>
            </a:r>
            <a:r>
              <a:rPr lang="en-US" sz="2000" dirty="0"/>
              <a:t>             </a:t>
            </a:r>
            <a:r>
              <a:rPr lang="bg-BG" sz="2000" dirty="0"/>
              <a:t>	</a:t>
            </a:r>
            <a:r>
              <a:rPr lang="en-US" sz="2000" dirty="0"/>
              <a:t>// undefined</a:t>
            </a:r>
            <a:br>
              <a:rPr lang="en-US" sz="2000" dirty="0"/>
            </a:b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null      </a:t>
            </a:r>
            <a:r>
              <a:rPr lang="en-US" sz="2000" dirty="0"/>
              <a:t>           </a:t>
            </a:r>
            <a:r>
              <a:rPr lang="bg-BG" sz="2000" dirty="0"/>
              <a:t>	</a:t>
            </a:r>
            <a:r>
              <a:rPr lang="en-US" sz="2000" dirty="0"/>
              <a:t>// object</a:t>
            </a:r>
            <a:br>
              <a:rPr lang="en-US" sz="2000" dirty="0"/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null === undefined</a:t>
            </a:r>
            <a:r>
              <a:rPr lang="en-US" sz="2000" dirty="0"/>
              <a:t>           </a:t>
            </a:r>
            <a:r>
              <a:rPr lang="bg-BG" sz="2000" dirty="0"/>
              <a:t>	</a:t>
            </a:r>
            <a:r>
              <a:rPr lang="en-US" sz="2000" dirty="0"/>
              <a:t>// false</a:t>
            </a:r>
            <a:br>
              <a:rPr lang="en-US" sz="2000" dirty="0"/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null == undefined</a:t>
            </a:r>
            <a:r>
              <a:rPr lang="en-US" sz="2000" dirty="0"/>
              <a:t>            </a:t>
            </a:r>
            <a:r>
              <a:rPr lang="bg-BG" sz="2000" dirty="0"/>
              <a:t>	</a:t>
            </a:r>
            <a:r>
              <a:rPr lang="en-US" sz="2000" dirty="0"/>
              <a:t>// true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3610744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Приоритет на операциите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27984" y="-2"/>
          <a:ext cx="4716016" cy="6858004"/>
        </p:xfrm>
        <a:graphic>
          <a:graphicData uri="http://schemas.openxmlformats.org/drawingml/2006/table">
            <a:tbl>
              <a:tblPr/>
              <a:tblGrid>
                <a:gridCol w="5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Value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Operator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Description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Example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Addition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 + 5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Subtraction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10 - 5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12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&lt;&lt;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Shift left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&lt;&lt;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12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Shift right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&gt;&gt;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12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&gt;&gt;&gt;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Shift right (unsigned)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&gt;&gt;&gt;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Less than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&lt; y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Less than or 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&lt;=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Greater than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&gt;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11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Greater than or 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&gt;=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==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==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===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Strict 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===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!=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Unequal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!=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10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!==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Strict unequal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!==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6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&amp;&amp;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Logical and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&amp;&amp;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||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Logical or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||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+=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-=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*=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*=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%=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x %=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&lt;&lt;=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&lt;&lt;=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&gt;&gt;=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&gt;&gt;&gt;=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&gt;&gt;&gt;=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&amp;=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&amp;=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^=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^=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2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|=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Assignment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x |= y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2008" y="1268760"/>
          <a:ext cx="4211960" cy="5589234"/>
        </p:xfrm>
        <a:graphic>
          <a:graphicData uri="http://schemas.openxmlformats.org/drawingml/2006/table">
            <a:tbl>
              <a:tblPr/>
              <a:tblGrid>
                <a:gridCol w="4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Value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Operator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Description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Example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19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( 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Expression grouping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(3 + 4)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18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.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Member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person.name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18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[]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Member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person["name"]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17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()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Function call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myFunction()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17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new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Create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new Date()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16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Postfix Increment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++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16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Postfix Decrement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--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++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Prefix Increment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++</a:t>
                      </a:r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--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Prefix Decrement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!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Logical not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!(x==y)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15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typeof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Type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/>
                        <a:t>typeof</a:t>
                      </a:r>
                      <a:r>
                        <a:rPr lang="en-US" sz="1200" dirty="0"/>
                        <a:t> x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 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*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Multiplication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*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/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Division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/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%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Modulo division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10 % 5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6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14</a:t>
                      </a:r>
                    </a:p>
                  </a:txBody>
                  <a:tcPr marL="24665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**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Exponentiation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10 ** 2</a:t>
                      </a:r>
                    </a:p>
                  </a:txBody>
                  <a:tcPr marL="12332" marR="12332" marT="12332" marB="123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Условна операция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i="1" dirty="0" err="1">
                <a:solidFill>
                  <a:srgbClr val="C00000"/>
                </a:solidFill>
              </a:rPr>
              <a:t>variablename</a:t>
            </a:r>
            <a:r>
              <a:rPr lang="en-US" sz="1600" dirty="0">
                <a:solidFill>
                  <a:srgbClr val="C00000"/>
                </a:solidFill>
              </a:rPr>
              <a:t>=(</a:t>
            </a:r>
            <a:r>
              <a:rPr lang="en-US" sz="1600" i="1" dirty="0">
                <a:solidFill>
                  <a:srgbClr val="C00000"/>
                </a:solidFill>
              </a:rPr>
              <a:t>condition</a:t>
            </a:r>
            <a:r>
              <a:rPr lang="en-US" sz="1600" dirty="0">
                <a:solidFill>
                  <a:srgbClr val="C00000"/>
                </a:solidFill>
              </a:rPr>
              <a:t>)?</a:t>
            </a:r>
            <a:r>
              <a:rPr lang="en-US" sz="1600" i="1" dirty="0">
                <a:solidFill>
                  <a:srgbClr val="C00000"/>
                </a:solidFill>
              </a:rPr>
              <a:t>value1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  <a:r>
              <a:rPr lang="en-US" sz="1600" i="1" dirty="0">
                <a:solidFill>
                  <a:srgbClr val="C00000"/>
                </a:solidFill>
              </a:rPr>
              <a:t>value2</a:t>
            </a:r>
            <a:r>
              <a:rPr lang="en-US" sz="1600" dirty="0">
                <a:solidFill>
                  <a:srgbClr val="C00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voteable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=(age&lt;18)?"Too young":"Old enough";</a:t>
            </a:r>
          </a:p>
          <a:p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&lt;p&gt;Click the button to check the age.&lt;/p&gt;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Age:&lt;input id="age" value="18" /&gt;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&lt;p&gt;Old enough to vote?&lt;/p&gt;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 id="demo"&gt;&lt;/p&gt;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age,voteable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age=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("age").value;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voteable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=(age&lt;18)?"Too young":"Old enough";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voteable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673" t="29508" r="24951" b="40164"/>
          <a:stretch>
            <a:fillRect/>
          </a:stretch>
        </p:blipFill>
        <p:spPr bwMode="auto">
          <a:xfrm>
            <a:off x="5580113" y="1712992"/>
            <a:ext cx="3240360" cy="330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/>
              <a:t>Условни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if</a:t>
            </a:r>
            <a:r>
              <a:rPr lang="bg-BG" sz="7200" b="1" dirty="0"/>
              <a:t>, </a:t>
            </a:r>
            <a:r>
              <a:rPr lang="en-US" sz="7200" b="1" dirty="0"/>
              <a:t>if...else</a:t>
            </a:r>
            <a:r>
              <a:rPr lang="bg-BG" sz="7200" b="1" dirty="0"/>
              <a:t>, </a:t>
            </a:r>
            <a:r>
              <a:rPr lang="en-US" sz="7200" b="1" dirty="0"/>
              <a:t>if...else if....else</a:t>
            </a:r>
            <a:r>
              <a:rPr lang="bg-BG" sz="7200" b="1" dirty="0"/>
              <a:t>, </a:t>
            </a:r>
            <a:r>
              <a:rPr lang="en-US" sz="7200" b="1" dirty="0"/>
              <a:t>switch</a:t>
            </a:r>
            <a:endParaRPr lang="en-US" sz="7200" dirty="0"/>
          </a:p>
          <a:p>
            <a:r>
              <a:rPr lang="en-US" sz="7200" b="1" dirty="0"/>
              <a:t>If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6400" dirty="0">
                <a:solidFill>
                  <a:srgbClr val="C00000"/>
                </a:solidFill>
              </a:rPr>
              <a:t>if (</a:t>
            </a:r>
            <a:r>
              <a:rPr lang="en-US" sz="6400" i="1" dirty="0">
                <a:solidFill>
                  <a:srgbClr val="C00000"/>
                </a:solidFill>
              </a:rPr>
              <a:t>condition</a:t>
            </a:r>
            <a:r>
              <a:rPr lang="en-US" sz="6400" dirty="0">
                <a:solidFill>
                  <a:srgbClr val="C00000"/>
                </a:solidFill>
              </a:rPr>
              <a:t>)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{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i="1" dirty="0">
                <a:solidFill>
                  <a:srgbClr val="C00000"/>
                </a:solidFill>
              </a:rPr>
              <a:t>  code to be executed if condition is true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}</a:t>
            </a:r>
          </a:p>
          <a:p>
            <a:r>
              <a:rPr lang="en-US" sz="7200" i="1" dirty="0"/>
              <a:t>if</a:t>
            </a:r>
            <a:r>
              <a:rPr lang="en-US" sz="7200" dirty="0"/>
              <a:t> </a:t>
            </a:r>
            <a:r>
              <a:rPr lang="bg-BG" sz="7200" dirty="0"/>
              <a:t>се пише с малки букви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if (time&lt;20)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x="Good day";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}</a:t>
            </a:r>
            <a:endParaRPr lang="bg-BG" sz="6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6400" dirty="0"/>
              <a:t>Чрез</a:t>
            </a:r>
            <a:r>
              <a:rPr lang="bg-BG" sz="6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 time=new Date().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getHours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r>
              <a:rPr lang="en-US" sz="7200" b="1" dirty="0"/>
              <a:t>If...else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6400" dirty="0">
                <a:solidFill>
                  <a:srgbClr val="C00000"/>
                </a:solidFill>
              </a:rPr>
              <a:t>if (</a:t>
            </a:r>
            <a:r>
              <a:rPr lang="en-US" sz="6400" i="1" dirty="0">
                <a:solidFill>
                  <a:srgbClr val="C00000"/>
                </a:solidFill>
              </a:rPr>
              <a:t>condition</a:t>
            </a:r>
            <a:r>
              <a:rPr lang="en-US" sz="6400" dirty="0">
                <a:solidFill>
                  <a:srgbClr val="C00000"/>
                </a:solidFill>
              </a:rPr>
              <a:t>)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{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i="1" dirty="0">
                <a:solidFill>
                  <a:srgbClr val="C00000"/>
                </a:solidFill>
              </a:rPr>
              <a:t>  code to be executed if condition is true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}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else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{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i="1" dirty="0">
                <a:solidFill>
                  <a:srgbClr val="C00000"/>
                </a:solidFill>
              </a:rPr>
              <a:t>  code to be executed if condition is not true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if (time&lt;20)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x="Good day";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x="Good evening";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x=5;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y=6;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z=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x+y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	</a:t>
            </a:r>
            <a:r>
              <a:rPr lang="en-US" sz="1600" dirty="0" err="1">
                <a:solidFill>
                  <a:srgbClr val="C00000"/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/>
              <a:t>– за деклариране на променлива</a:t>
            </a:r>
          </a:p>
          <a:p>
            <a:r>
              <a:rPr lang="bg-BG" sz="1800" dirty="0"/>
              <a:t>Имената на променливите трябва да започват с буква, </a:t>
            </a:r>
            <a:r>
              <a:rPr lang="en-US" sz="1800" dirty="0"/>
              <a:t>$ </a:t>
            </a:r>
            <a:r>
              <a:rPr lang="bg-BG" sz="1800" dirty="0"/>
              <a:t>или</a:t>
            </a:r>
            <a:r>
              <a:rPr lang="en-US" sz="1800" dirty="0"/>
              <a:t> _  </a:t>
            </a:r>
          </a:p>
          <a:p>
            <a:r>
              <a:rPr lang="bg-BG" sz="1800" dirty="0"/>
              <a:t>Имената са </a:t>
            </a:r>
            <a:r>
              <a:rPr lang="en-US" sz="1800" dirty="0"/>
              <a:t>case sensitive (y ≠ Y)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pi=3.14;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person=“Ivan Ivanov”;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	&lt;=&gt;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answer=‘Ivan Ivanov ';</a:t>
            </a:r>
            <a:br>
              <a:rPr lang="en-US" sz="1600" dirty="0"/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 	</a:t>
            </a:r>
            <a:r>
              <a:rPr lang="en-US" sz="1600" dirty="0"/>
              <a:t>- </a:t>
            </a:r>
            <a:r>
              <a:rPr lang="bg-BG" sz="1600" dirty="0"/>
              <a:t>деклариране, променливата е празна със стойност </a:t>
            </a:r>
            <a:r>
              <a:rPr lang="en-US" sz="1600" i="1" dirty="0">
                <a:solidFill>
                  <a:srgbClr val="C00000"/>
                </a:solidFill>
              </a:rPr>
              <a:t>undefined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="Volvo"; </a:t>
            </a:r>
          </a:p>
          <a:p>
            <a:r>
              <a:rPr lang="bg-BG" sz="1800" dirty="0"/>
              <a:t>Стойността на променливата се поставя в параграфа</a:t>
            </a:r>
            <a:r>
              <a:rPr lang="en-US" sz="1800" dirty="0"/>
              <a:t>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 id="demo"&gt;&lt;/p&gt;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="Volvo";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 </a:t>
            </a:r>
          </a:p>
          <a:p>
            <a:r>
              <a:rPr lang="bg-BG" sz="1800" dirty="0"/>
              <a:t>Препоръчва се да се декларират всички променливи на едно място в началото на кода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=“Ivanov", age=30, job="carpenter"; 	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=“Ivanov",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age=30,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job="carpenter"; </a:t>
            </a:r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При предеклариране на променлива, тя не си губи стойността 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="Volvo"; 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-27384"/>
            <a:ext cx="4427984" cy="778098"/>
          </a:xfrm>
        </p:spPr>
        <p:txBody>
          <a:bodyPr>
            <a:normAutofit fontScale="90000"/>
          </a:bodyPr>
          <a:lstStyle/>
          <a:p>
            <a:r>
              <a:rPr lang="bg-BG" dirty="0"/>
              <a:t>Условни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If...else if...else</a:t>
            </a:r>
          </a:p>
          <a:p>
            <a:pPr>
              <a:buNone/>
            </a:pPr>
            <a:r>
              <a:rPr lang="bg-BG" sz="6400" dirty="0"/>
              <a:t>	</a:t>
            </a:r>
            <a:r>
              <a:rPr lang="en-US" sz="6400" dirty="0">
                <a:solidFill>
                  <a:srgbClr val="C00000"/>
                </a:solidFill>
              </a:rPr>
              <a:t>if (</a:t>
            </a:r>
            <a:r>
              <a:rPr lang="en-US" sz="6400" i="1" dirty="0">
                <a:solidFill>
                  <a:srgbClr val="C00000"/>
                </a:solidFill>
              </a:rPr>
              <a:t>condition1</a:t>
            </a:r>
            <a:r>
              <a:rPr lang="en-US" sz="6400" dirty="0">
                <a:solidFill>
                  <a:srgbClr val="C00000"/>
                </a:solidFill>
              </a:rPr>
              <a:t>)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{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i="1" dirty="0">
                <a:solidFill>
                  <a:srgbClr val="C00000"/>
                </a:solidFill>
              </a:rPr>
              <a:t>  code to be executed if condition1 is true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}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else if (</a:t>
            </a:r>
            <a:r>
              <a:rPr lang="en-US" sz="6400" i="1" dirty="0">
                <a:solidFill>
                  <a:srgbClr val="C00000"/>
                </a:solidFill>
              </a:rPr>
              <a:t>condition2</a:t>
            </a:r>
            <a:r>
              <a:rPr lang="en-US" sz="6400" dirty="0">
                <a:solidFill>
                  <a:srgbClr val="C00000"/>
                </a:solidFill>
              </a:rPr>
              <a:t>)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{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i="1" dirty="0">
                <a:solidFill>
                  <a:srgbClr val="C00000"/>
                </a:solidFill>
              </a:rPr>
              <a:t>  code to be executed if condition2 is true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}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else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{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i="1" dirty="0">
                <a:solidFill>
                  <a:srgbClr val="C00000"/>
                </a:solidFill>
              </a:rPr>
              <a:t>  code to be executed if neither condition1 nor condition2 is true</a:t>
            </a:r>
            <a:br>
              <a:rPr lang="en-US" sz="6400" dirty="0">
                <a:solidFill>
                  <a:srgbClr val="C00000"/>
                </a:solidFill>
              </a:rPr>
            </a:br>
            <a:r>
              <a:rPr lang="en-US" sz="6400" dirty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6400" dirty="0"/>
              <a:t>	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if (time&lt;10)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x="Good morning";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else if (time&lt;20)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x="Good day";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x="Good evening";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 } </a:t>
            </a:r>
          </a:p>
          <a:p>
            <a:r>
              <a:rPr lang="bg-BG" sz="4000" dirty="0"/>
              <a:t>Случайно показване на хипервръзка:</a:t>
            </a:r>
          </a:p>
          <a:p>
            <a:pPr>
              <a:buNone/>
            </a:pP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r=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Math.random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("demo")</a:t>
            </a:r>
          </a:p>
          <a:p>
            <a:pPr>
              <a:buNone/>
            </a:pP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if (r&gt;0.5)</a:t>
            </a:r>
          </a:p>
          <a:p>
            <a:pPr>
              <a:buNone/>
            </a:pP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="&lt;a 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='http://w3schools.com'&gt;Visit W3Schools&lt;/a&gt;";</a:t>
            </a:r>
          </a:p>
          <a:p>
            <a:pPr>
              <a:buNone/>
            </a:pP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="&lt;a 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='http://wwf.org'&gt;Visit WWF&lt;/a&gt;";</a:t>
            </a:r>
          </a:p>
          <a:p>
            <a:pPr>
              <a:buNone/>
            </a:pP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698976" cy="476672"/>
          </a:xfrm>
        </p:spPr>
        <p:txBody>
          <a:bodyPr>
            <a:normAutofit fontScale="90000"/>
          </a:bodyPr>
          <a:lstStyle/>
          <a:p>
            <a:r>
              <a:rPr lang="bg-BG" dirty="0"/>
              <a:t>Условни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5626968" cy="6525344"/>
          </a:xfrm>
        </p:spPr>
        <p:txBody>
          <a:bodyPr>
            <a:noAutofit/>
          </a:bodyPr>
          <a:lstStyle/>
          <a:p>
            <a:r>
              <a:rPr lang="en-US" sz="1800" b="1" dirty="0"/>
              <a:t>Switch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rgbClr val="C00000"/>
                </a:solidFill>
              </a:rPr>
              <a:t>switch(n)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{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case 1: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i="1" dirty="0">
                <a:solidFill>
                  <a:srgbClr val="C00000"/>
                </a:solidFill>
              </a:rPr>
              <a:t>  execute code block 1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 break;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case 2: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i="1" dirty="0">
                <a:solidFill>
                  <a:srgbClr val="C00000"/>
                </a:solidFill>
              </a:rPr>
              <a:t>  execute code block 2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 break;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default: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i="1" dirty="0">
                <a:solidFill>
                  <a:srgbClr val="C00000"/>
                </a:solidFill>
              </a:rPr>
              <a:t>  code to be executed if n is different from case 1 and 2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}</a:t>
            </a:r>
            <a:endParaRPr lang="bg-BG" sz="17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bg-BG" sz="1600" dirty="0"/>
              <a:t>Пример 2:</a:t>
            </a:r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day=new Date().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getDay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switch (day)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case 6: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x="Today it's Saturday";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break;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case 0: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x="Today it's Sunday";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break;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default: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x=“Today is working day";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bg-BG" sz="1800" dirty="0"/>
              <a:t>	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0152" y="0"/>
            <a:ext cx="3203848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Пример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	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day=new Date().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getDay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(day)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0: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Sunday";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1: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Monday";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2: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Tuesday";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3: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Wednesday";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4: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Thursday";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5: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Friday";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6: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x="Today it's Saturday";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break;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for</a:t>
            </a:r>
            <a:r>
              <a:rPr lang="bg-BG" sz="1800" dirty="0"/>
              <a:t>, </a:t>
            </a:r>
            <a:r>
              <a:rPr lang="en-US" sz="1800" b="1" dirty="0"/>
              <a:t>for/in</a:t>
            </a:r>
            <a:r>
              <a:rPr lang="bg-BG" sz="1800" b="1" dirty="0"/>
              <a:t>, </a:t>
            </a:r>
            <a:r>
              <a:rPr lang="en-US" sz="1800" b="1" dirty="0"/>
              <a:t>while</a:t>
            </a:r>
            <a:r>
              <a:rPr lang="bg-BG" sz="1800" b="1" dirty="0"/>
              <a:t>, </a:t>
            </a:r>
            <a:r>
              <a:rPr lang="en-US" sz="1800" b="1" dirty="0"/>
              <a:t>do/while</a:t>
            </a:r>
            <a:endParaRPr lang="en-US" sz="1800" dirty="0"/>
          </a:p>
          <a:p>
            <a:r>
              <a:rPr lang="en-US" sz="1800" b="1" dirty="0"/>
              <a:t>For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for (</a:t>
            </a:r>
            <a:r>
              <a:rPr lang="en-US" sz="1800" i="1" dirty="0">
                <a:solidFill>
                  <a:srgbClr val="C00000"/>
                </a:solidFill>
              </a:rPr>
              <a:t>statement 1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  <a:r>
              <a:rPr lang="en-US" sz="1800" i="1" dirty="0">
                <a:solidFill>
                  <a:srgbClr val="C00000"/>
                </a:solidFill>
              </a:rPr>
              <a:t> statement 2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  <a:r>
              <a:rPr lang="en-US" sz="1800" i="1" dirty="0">
                <a:solidFill>
                  <a:srgbClr val="C00000"/>
                </a:solidFill>
              </a:rPr>
              <a:t> statement 3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 {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rgbClr val="C00000"/>
                </a:solidFill>
              </a:rPr>
              <a:t>  the code block to be executed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 }</a:t>
            </a:r>
            <a:endParaRPr lang="en-US" sz="1800" dirty="0"/>
          </a:p>
          <a:p>
            <a:r>
              <a:rPr lang="en-US" sz="1800" b="1" dirty="0"/>
              <a:t>Statement 3</a:t>
            </a:r>
            <a:r>
              <a:rPr lang="en-US" sz="1800" dirty="0"/>
              <a:t> </a:t>
            </a:r>
            <a:r>
              <a:rPr lang="bg-BG" sz="1800" dirty="0"/>
              <a:t>се изпълнява всеки път след приключване на тялото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=0;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&lt;5;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cars=["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for 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=0,len=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cars.length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=2,len=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cars.length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for (;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=0,len=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cars.length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for (;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 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1800" b="1" dirty="0"/>
              <a:t>for/in</a:t>
            </a:r>
          </a:p>
          <a:p>
            <a:r>
              <a:rPr lang="bg-BG" sz="1800" dirty="0"/>
              <a:t>Цикъл по свойствата на обект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person={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:“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Ivan",lname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:“Ivanov",age:25};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for (x in person)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txt=txt + person[x];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while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while (</a:t>
            </a:r>
            <a:r>
              <a:rPr lang="en-US" sz="1800" i="1" dirty="0">
                <a:solidFill>
                  <a:srgbClr val="C00000"/>
                </a:solidFill>
              </a:rPr>
              <a:t>condition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 {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rgbClr val="C00000"/>
                </a:solidFill>
              </a:rPr>
              <a:t>  code block to be executed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&lt;5)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endParaRPr lang="bg-BG" sz="1800" dirty="0"/>
          </a:p>
          <a:p>
            <a:r>
              <a:rPr lang="en-US" sz="1800" b="1" dirty="0"/>
              <a:t>do/while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do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  {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rgbClr val="C00000"/>
                </a:solidFill>
              </a:rPr>
              <a:t>  code block to be executed</a:t>
            </a:r>
            <a:br>
              <a:rPr lang="en-US" sz="1800" i="1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rgbClr val="C00000"/>
                </a:solidFill>
              </a:rPr>
              <a:t>  </a:t>
            </a:r>
            <a:r>
              <a:rPr lang="en-US" sz="1800" dirty="0">
                <a:solidFill>
                  <a:srgbClr val="C00000"/>
                </a:solidFill>
              </a:rPr>
              <a:t>}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while (</a:t>
            </a:r>
            <a:r>
              <a:rPr lang="en-US" sz="1800" i="1" dirty="0">
                <a:solidFill>
                  <a:srgbClr val="C00000"/>
                </a:solidFill>
              </a:rPr>
              <a:t>condition</a:t>
            </a:r>
            <a:r>
              <a:rPr lang="en-US" sz="1800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do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&lt;5);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cars=["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=0;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for (;cars[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];)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cars=["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=0;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while (cars[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++;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Break </a:t>
            </a:r>
            <a:r>
              <a:rPr lang="bg-BG" b="1" dirty="0"/>
              <a:t>и </a:t>
            </a:r>
            <a:r>
              <a:rPr lang="en-US" b="1" dirty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en-US" sz="1800" b="1" dirty="0"/>
              <a:t>break</a:t>
            </a:r>
          </a:p>
          <a:p>
            <a:r>
              <a:rPr lang="bg-BG" sz="1800" dirty="0"/>
              <a:t>Приключване на </a:t>
            </a:r>
            <a:r>
              <a:rPr lang="en-US" sz="1800" dirty="0"/>
              <a:t>switch()</a:t>
            </a:r>
            <a:r>
              <a:rPr lang="bg-BG" sz="1800" dirty="0"/>
              <a:t> и цикъл 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=0;i&lt;10;i++)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==3)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   break;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pPr>
              <a:buNone/>
            </a:pPr>
            <a:r>
              <a:rPr lang="bg-BG" sz="17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=0;i&lt;10;i++)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==3) break;</a:t>
            </a:r>
            <a:r>
              <a:rPr lang="bg-BG" sz="1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/>
              <a:t>- без </a:t>
            </a:r>
            <a:r>
              <a:rPr lang="en-US" sz="1700" dirty="0"/>
              <a:t>{}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  <a:p>
            <a:r>
              <a:rPr lang="en-US" sz="1800" b="1" dirty="0"/>
              <a:t>continue</a:t>
            </a:r>
          </a:p>
          <a:p>
            <a:r>
              <a:rPr lang="bg-BG" sz="1800" dirty="0"/>
              <a:t>Приключване на текущата итерация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=0;i&lt;=10;i++)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{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if (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==3) continue;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x=x + "The number is " +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bg-BG" b="1" dirty="0"/>
              <a:t>Етикети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label: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statements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break </a:t>
            </a:r>
            <a:r>
              <a:rPr lang="en-US" sz="1800" i="1" dirty="0" err="1">
                <a:solidFill>
                  <a:srgbClr val="C00000"/>
                </a:solidFill>
              </a:rPr>
              <a:t>labelname</a:t>
            </a:r>
            <a:r>
              <a:rPr lang="en-US" sz="1800" dirty="0">
                <a:solidFill>
                  <a:srgbClr val="C00000"/>
                </a:solidFill>
              </a:rPr>
              <a:t>; 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continue </a:t>
            </a:r>
            <a:r>
              <a:rPr lang="en-US" sz="1800" i="1" dirty="0" err="1">
                <a:solidFill>
                  <a:srgbClr val="C00000"/>
                </a:solidFill>
              </a:rPr>
              <a:t>labelname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cars=["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BMW","Volvo","Saab","Ford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list: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(cars[0]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(cars[1]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(cars[2]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break list;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(cars[3]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(cars[4]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(cars[5]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ym typeface="Wingdings" pitchFamily="2" charset="2"/>
              </a:rPr>
              <a:t></a:t>
            </a:r>
            <a:r>
              <a:rPr lang="bg-BG" sz="1800" dirty="0"/>
              <a:t>	</a:t>
            </a:r>
            <a:r>
              <a:rPr lang="en-US" sz="1800" dirty="0"/>
              <a:t>BMW</a:t>
            </a:r>
            <a:br>
              <a:rPr lang="en-US" sz="1800" dirty="0"/>
            </a:br>
            <a:r>
              <a:rPr lang="en-US" sz="1800" dirty="0"/>
              <a:t>Volvo</a:t>
            </a:r>
            <a:br>
              <a:rPr lang="en-US" sz="1800" dirty="0"/>
            </a:br>
            <a:r>
              <a:rPr lang="en-US" sz="1800" dirty="0"/>
              <a:t>Saab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bg-BG" dirty="0"/>
              <a:t>Грешки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try</a:t>
            </a:r>
            <a:r>
              <a:rPr lang="en-US" sz="7200" dirty="0"/>
              <a:t> </a:t>
            </a:r>
            <a:r>
              <a:rPr lang="bg-BG" sz="7200" dirty="0"/>
              <a:t>– позволява да се тества блок от код за грешки, когато се изпълнява</a:t>
            </a:r>
          </a:p>
          <a:p>
            <a:r>
              <a:rPr lang="en-US" sz="7200" b="1" dirty="0"/>
              <a:t>catch</a:t>
            </a:r>
            <a:r>
              <a:rPr lang="en-US" sz="7200" dirty="0"/>
              <a:t> </a:t>
            </a:r>
            <a:r>
              <a:rPr lang="bg-BG" sz="7200" dirty="0"/>
              <a:t>– позволява да се справим с грешката, като се дефинира блок  с код, който ще се изпълни при поява на грешка в блока </a:t>
            </a:r>
            <a:r>
              <a:rPr lang="en-US" sz="7200" dirty="0"/>
              <a:t>try </a:t>
            </a:r>
          </a:p>
          <a:p>
            <a:r>
              <a:rPr lang="bg-BG" sz="7200" dirty="0"/>
              <a:t>Когато се получи грешка </a:t>
            </a:r>
            <a:r>
              <a:rPr lang="en-US" sz="7200" dirty="0"/>
              <a:t>JavaScript engine </a:t>
            </a:r>
            <a:r>
              <a:rPr lang="bg-BG" sz="7200" dirty="0"/>
              <a:t>ще спре и ще генерира (</a:t>
            </a:r>
            <a:r>
              <a:rPr lang="en-US" sz="7200" b="1" dirty="0"/>
              <a:t>throw an error</a:t>
            </a:r>
            <a:r>
              <a:rPr lang="bg-BG" sz="7200" dirty="0"/>
              <a:t>) съобщение за грешка</a:t>
            </a:r>
            <a:endParaRPr lang="en-US" sz="7200" dirty="0"/>
          </a:p>
          <a:p>
            <a:pPr>
              <a:buNone/>
            </a:pPr>
            <a:r>
              <a:rPr lang="bg-BG" sz="7200" dirty="0">
                <a:solidFill>
                  <a:srgbClr val="C00000"/>
                </a:solidFill>
              </a:rPr>
              <a:t>	</a:t>
            </a:r>
            <a:r>
              <a:rPr lang="en-US" sz="5600" dirty="0">
                <a:solidFill>
                  <a:srgbClr val="C00000"/>
                </a:solidFill>
              </a:rPr>
              <a:t>try</a:t>
            </a:r>
            <a:br>
              <a:rPr lang="en-US" sz="5600" dirty="0">
                <a:solidFill>
                  <a:srgbClr val="C00000"/>
                </a:solidFill>
              </a:rPr>
            </a:br>
            <a:r>
              <a:rPr lang="en-US" sz="5600" dirty="0">
                <a:solidFill>
                  <a:srgbClr val="C00000"/>
                </a:solidFill>
              </a:rPr>
              <a:t>  {</a:t>
            </a:r>
            <a:br>
              <a:rPr lang="en-US" sz="5600" dirty="0">
                <a:solidFill>
                  <a:srgbClr val="C00000"/>
                </a:solidFill>
              </a:rPr>
            </a:br>
            <a:r>
              <a:rPr lang="en-US" sz="5600" dirty="0">
                <a:solidFill>
                  <a:srgbClr val="C00000"/>
                </a:solidFill>
              </a:rPr>
              <a:t>  //Run some code here</a:t>
            </a:r>
            <a:br>
              <a:rPr lang="en-US" sz="5600" dirty="0">
                <a:solidFill>
                  <a:srgbClr val="C00000"/>
                </a:solidFill>
              </a:rPr>
            </a:br>
            <a:r>
              <a:rPr lang="en-US" sz="5600" dirty="0">
                <a:solidFill>
                  <a:srgbClr val="C00000"/>
                </a:solidFill>
              </a:rPr>
              <a:t>  }</a:t>
            </a:r>
            <a:br>
              <a:rPr lang="en-US" sz="5600" dirty="0">
                <a:solidFill>
                  <a:srgbClr val="C00000"/>
                </a:solidFill>
              </a:rPr>
            </a:br>
            <a:r>
              <a:rPr lang="en-US" sz="5600" dirty="0">
                <a:solidFill>
                  <a:srgbClr val="C00000"/>
                </a:solidFill>
              </a:rPr>
              <a:t>catch(err)</a:t>
            </a:r>
            <a:br>
              <a:rPr lang="en-US" sz="5600" dirty="0">
                <a:solidFill>
                  <a:srgbClr val="C00000"/>
                </a:solidFill>
              </a:rPr>
            </a:br>
            <a:r>
              <a:rPr lang="en-US" sz="5600" dirty="0">
                <a:solidFill>
                  <a:srgbClr val="C00000"/>
                </a:solidFill>
              </a:rPr>
              <a:t>  {</a:t>
            </a:r>
            <a:br>
              <a:rPr lang="en-US" sz="5600" dirty="0">
                <a:solidFill>
                  <a:srgbClr val="C00000"/>
                </a:solidFill>
              </a:rPr>
            </a:br>
            <a:r>
              <a:rPr lang="en-US" sz="5600" dirty="0">
                <a:solidFill>
                  <a:srgbClr val="C00000"/>
                </a:solidFill>
              </a:rPr>
              <a:t>  //Handle errors here</a:t>
            </a:r>
            <a:br>
              <a:rPr lang="en-US" sz="5600" dirty="0">
                <a:solidFill>
                  <a:srgbClr val="C00000"/>
                </a:solidFill>
              </a:rPr>
            </a:br>
            <a:r>
              <a:rPr lang="en-US" sz="5600" dirty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r>
              <a:rPr lang="bg-BG" sz="5600" dirty="0"/>
              <a:t>	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 txt="";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function message()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5600" dirty="0" err="1">
                <a:solidFill>
                  <a:schemeClr val="tx2">
                    <a:lumMod val="75000"/>
                  </a:schemeClr>
                </a:solidFill>
              </a:rPr>
              <a:t>adddlert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("Welcome guest!");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catch(err)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txt="There was an error on this page.\n\n";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txt+="Error description: " + </a:t>
            </a:r>
            <a:r>
              <a:rPr lang="en-US" sz="5600" dirty="0" err="1">
                <a:solidFill>
                  <a:schemeClr val="tx2">
                    <a:lumMod val="75000"/>
                  </a:schemeClr>
                </a:solidFill>
              </a:rPr>
              <a:t>err.message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 + "\n\n";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txt+="Click OK to continue.\n\n";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alert(txt);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&lt;input type="button" value="View message" </a:t>
            </a:r>
            <a:r>
              <a:rPr lang="en-US" sz="5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="message()"&gt;</a:t>
            </a:r>
            <a:br>
              <a:rPr lang="en-US" sz="5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bg-BG" dirty="0"/>
              <a:t>Грешки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Throw</a:t>
            </a:r>
            <a:r>
              <a:rPr lang="bg-BG" sz="7200" b="1" dirty="0"/>
              <a:t> </a:t>
            </a:r>
            <a:r>
              <a:rPr lang="bg-BG" sz="7200" b="1" dirty="0">
                <a:sym typeface="Wingdings" pitchFamily="2" charset="2"/>
              </a:rPr>
              <a:t> </a:t>
            </a:r>
            <a:r>
              <a:rPr lang="en-US" sz="7200" b="1" dirty="0"/>
              <a:t>throw an exception</a:t>
            </a:r>
            <a:r>
              <a:rPr lang="bg-BG" sz="7200" b="1" dirty="0"/>
              <a:t> </a:t>
            </a:r>
            <a:r>
              <a:rPr lang="bg-BG" sz="7200" dirty="0"/>
              <a:t>(създаване на потребителска грешка)</a:t>
            </a:r>
            <a:endParaRPr lang="en-US" sz="7200" dirty="0"/>
          </a:p>
          <a:p>
            <a:pPr>
              <a:buNone/>
            </a:pPr>
            <a:r>
              <a:rPr lang="bg-BG" sz="7200" dirty="0">
                <a:solidFill>
                  <a:srgbClr val="C00000"/>
                </a:solidFill>
              </a:rPr>
              <a:t>	</a:t>
            </a:r>
            <a:r>
              <a:rPr lang="en-US" sz="7200" dirty="0">
                <a:solidFill>
                  <a:srgbClr val="C00000"/>
                </a:solidFill>
              </a:rPr>
              <a:t>throw </a:t>
            </a:r>
            <a:r>
              <a:rPr lang="en-US" sz="7200" i="1" dirty="0">
                <a:solidFill>
                  <a:srgbClr val="C00000"/>
                </a:solidFill>
              </a:rPr>
              <a:t>exception</a:t>
            </a:r>
            <a:endParaRPr lang="en-US" sz="7200" dirty="0">
              <a:solidFill>
                <a:srgbClr val="C00000"/>
              </a:solidFill>
            </a:endParaRPr>
          </a:p>
          <a:p>
            <a:r>
              <a:rPr lang="en-US" sz="7200" dirty="0"/>
              <a:t>exception </a:t>
            </a:r>
            <a:r>
              <a:rPr lang="bg-BG" sz="7200" dirty="0"/>
              <a:t>може да бъде </a:t>
            </a:r>
            <a:r>
              <a:rPr lang="en-US" sz="7200" dirty="0"/>
              <a:t>String, Number, Boolean </a:t>
            </a:r>
            <a:r>
              <a:rPr lang="bg-BG" sz="7200" dirty="0"/>
              <a:t>или </a:t>
            </a:r>
            <a:r>
              <a:rPr lang="en-US" sz="7200" dirty="0"/>
              <a:t>Object</a:t>
            </a:r>
          </a:p>
          <a:p>
            <a:r>
              <a:rPr lang="bg-BG" sz="7200" dirty="0"/>
              <a:t>Изследва се стойността на входната променлива, при грешка се подава изключение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{ 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("demo").value;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if(x=="")    throw "empty";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if(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isNaN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(x)) throw "not a number";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if(x&gt;10)     throw "too high";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if(x&lt;5)      throw "too low";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catch(err)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y=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("mess");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y.innerHTML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="Error: " + err + ".";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&lt;h1&gt;My First JavaScript&lt;/h1&gt;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&lt;p&gt;Please input a number between 5 and 10:&lt;/p&gt;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id="demo" type="text"&gt;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()"&gt;Test Input&lt;/button&gt;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&lt;p id="mess"&gt;&lt;/p&gt;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Наименоване на променливи (съставни имена)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308304" cy="5257800"/>
          </a:xfrm>
        </p:spPr>
        <p:txBody>
          <a:bodyPr>
            <a:normAutofit fontScale="92500"/>
          </a:bodyPr>
          <a:lstStyle/>
          <a:p>
            <a:r>
              <a:rPr lang="bg-BG" b="1" dirty="0"/>
              <a:t>Чрез тире </a:t>
            </a:r>
            <a:r>
              <a:rPr lang="bg-BG" dirty="0"/>
              <a:t>(не е разрешено в </a:t>
            </a:r>
            <a:r>
              <a:rPr lang="en-US" dirty="0"/>
              <a:t>JavaScript, “-” e </a:t>
            </a:r>
            <a:r>
              <a:rPr lang="bg-BG" dirty="0"/>
              <a:t>изваждане)</a:t>
            </a:r>
          </a:p>
          <a:p>
            <a:pPr>
              <a:buNone/>
            </a:pPr>
            <a:r>
              <a:rPr lang="en-US" dirty="0"/>
              <a:t>first-name, last-name, master-card, inter-city</a:t>
            </a:r>
            <a:endParaRPr lang="bg-BG" dirty="0"/>
          </a:p>
          <a:p>
            <a:r>
              <a:rPr lang="bg-BG" b="1" dirty="0"/>
              <a:t>Чрез долно подчертаване</a:t>
            </a:r>
          </a:p>
          <a:p>
            <a:pPr>
              <a:buNone/>
            </a:pP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master_card</a:t>
            </a:r>
            <a:r>
              <a:rPr lang="en-US" dirty="0"/>
              <a:t>, </a:t>
            </a:r>
            <a:r>
              <a:rPr lang="en-US" dirty="0" err="1"/>
              <a:t>inter_city</a:t>
            </a:r>
            <a:endParaRPr lang="bg-BG" dirty="0"/>
          </a:p>
          <a:p>
            <a:r>
              <a:rPr lang="en-US" b="1" dirty="0"/>
              <a:t>Camel Case</a:t>
            </a:r>
            <a:r>
              <a:rPr lang="bg-BG" b="1" dirty="0"/>
              <a:t> </a:t>
            </a:r>
            <a:r>
              <a:rPr lang="bg-BG" dirty="0"/>
              <a:t>(препоръчва се в </a:t>
            </a:r>
            <a:r>
              <a:rPr lang="en-US" dirty="0"/>
              <a:t>JavaScript</a:t>
            </a:r>
            <a:r>
              <a:rPr lang="bg-BG" dirty="0"/>
              <a:t>, но с първа малка буква)</a:t>
            </a:r>
            <a:endParaRPr lang="en-US" dirty="0"/>
          </a:p>
          <a:p>
            <a:pPr>
              <a:buNone/>
            </a:pP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MasterCard, </a:t>
            </a:r>
            <a:r>
              <a:rPr lang="en-US" dirty="0" err="1"/>
              <a:t>InterCity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masterCard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interCity</a:t>
            </a:r>
            <a:endParaRPr lang="bg-B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amel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152" y="4437112"/>
            <a:ext cx="2190848" cy="2420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от символи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използва </a:t>
            </a:r>
            <a:r>
              <a:rPr lang="en-US" b="1" dirty="0"/>
              <a:t>Unicode</a:t>
            </a:r>
            <a:r>
              <a:rPr lang="en-US" dirty="0"/>
              <a:t> character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dirty="0"/>
              <a:t>String, Number, Boolean, Array, Object, Null, Undefined</a:t>
            </a:r>
            <a:endParaRPr lang="bg-BG" sz="1800" dirty="0"/>
          </a:p>
          <a:p>
            <a:r>
              <a:rPr lang="en-US" sz="1800" b="1" dirty="0"/>
              <a:t>JavaScript </a:t>
            </a:r>
            <a:r>
              <a:rPr lang="bg-BG" sz="1800" b="1" dirty="0"/>
              <a:t>е език с динамични типове</a:t>
            </a:r>
          </a:p>
          <a:p>
            <a:r>
              <a:rPr lang="bg-BG" sz="1800" dirty="0"/>
              <a:t>Една променлива може да се използва с различни типове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x;               // Now x is undefined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 = 5;           // Now x is a Number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 = “Ivan";      // Now x is a String</a:t>
            </a:r>
          </a:p>
          <a:p>
            <a:r>
              <a:rPr lang="en-US" sz="1800" b="1" dirty="0"/>
              <a:t>Strings</a:t>
            </a:r>
            <a:r>
              <a:rPr lang="bg-BG" sz="1800" b="1" dirty="0"/>
              <a:t> - </a:t>
            </a:r>
            <a:r>
              <a:rPr lang="bg-BG" sz="1800" dirty="0"/>
              <a:t>Използват се “низ” или ‘низ’</a:t>
            </a:r>
            <a:br>
              <a:rPr lang="en-US" sz="1800" dirty="0"/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="Volvo XC60";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='Volvo XC60';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answer="It's alright";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	- използване в низа на ‘ или ‘’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answer="He is called 'Johnny'";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answer='He is called "Johnny"';</a:t>
            </a:r>
          </a:p>
          <a:p>
            <a:r>
              <a:rPr lang="en-US" sz="1800" b="1" dirty="0"/>
              <a:t>Numbers</a:t>
            </a:r>
            <a:r>
              <a:rPr lang="bg-BG" sz="1800" b="1" dirty="0"/>
              <a:t> </a:t>
            </a:r>
            <a:r>
              <a:rPr lang="bg-BG" sz="1800" dirty="0"/>
              <a:t>– един числов тип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x1=34.00;      // Written with decimals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x2=34;         // Written without decimals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y=123e5;      // 12300000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z=123e-5;     // 0.00123</a:t>
            </a:r>
          </a:p>
          <a:p>
            <a:r>
              <a:rPr lang="en-US" sz="1800" b="1" dirty="0"/>
              <a:t>Booleans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x=true;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y=false;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b="1" dirty="0"/>
              <a:t>Arrays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cars=new Array();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cars[0]="Saab";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cars[1]="Volvo";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cars[2]="BMW";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или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cars=new Array("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	или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cars=["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Saab","Volvo","BMW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"]; </a:t>
            </a:r>
          </a:p>
          <a:p>
            <a:r>
              <a:rPr lang="bg-BG" sz="1800" dirty="0"/>
              <a:t>Първият индекс е 0</a:t>
            </a:r>
          </a:p>
          <a:p>
            <a:r>
              <a:rPr lang="en-US" sz="1800" b="1" dirty="0"/>
              <a:t>Objects</a:t>
            </a:r>
          </a:p>
          <a:p>
            <a:r>
              <a:rPr lang="bg-BG" sz="1800" dirty="0"/>
              <a:t>Съвкупност от двойки (свойства, </a:t>
            </a:r>
            <a:r>
              <a:rPr lang="en-US" sz="1800" dirty="0"/>
              <a:t>properties</a:t>
            </a:r>
            <a:r>
              <a:rPr lang="bg-BG" sz="1800" dirty="0"/>
              <a:t>) име: стойност разселени с ,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person={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:“Ivan",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:“Ivanov", id:5566};	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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person={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: “Ivan",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: “Ivanov",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id        :  5566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bg-BG" sz="1800" dirty="0"/>
              <a:t>Достъп до свойствата</a:t>
            </a:r>
            <a:r>
              <a:rPr lang="en-US" sz="1800" dirty="0"/>
              <a:t>: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name=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person.lastname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	или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name=person["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"];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b="1" dirty="0"/>
              <a:t>Undefined and Null</a:t>
            </a:r>
          </a:p>
          <a:p>
            <a:r>
              <a:rPr lang="bg-BG" sz="1800" dirty="0"/>
              <a:t>Изпразване на променлива от стойност: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cars=null;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person=null;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person;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car="Volvo";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(person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undefined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Volvo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car=null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(car + 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&gt;"); 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null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b="1" dirty="0"/>
              <a:t>Деклариране на тип на променлива</a:t>
            </a:r>
            <a:r>
              <a:rPr lang="en-US" sz="1800" b="1" dirty="0"/>
              <a:t>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carname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=new String;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x= new Number;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y= new Boolean;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cars= new Array;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person= new Object;</a:t>
            </a:r>
          </a:p>
          <a:p>
            <a:r>
              <a:rPr lang="bg-BG" sz="1800" b="1" dirty="0"/>
              <a:t>Всички променливи могат да бъдат обекти</a:t>
            </a:r>
            <a:br>
              <a:rPr lang="en-US" sz="1800" dirty="0"/>
            </a:br>
            <a:r>
              <a:rPr lang="en-US" sz="1800" dirty="0"/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7204</Words>
  <Application>Microsoft Office PowerPoint</Application>
  <PresentationFormat>On-screen Show (4:3)</PresentationFormat>
  <Paragraphs>857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Verdana</vt:lpstr>
      <vt:lpstr>Office Theme</vt:lpstr>
      <vt:lpstr>Оператори</vt:lpstr>
      <vt:lpstr>Оператори</vt:lpstr>
      <vt:lpstr>Коментари</vt:lpstr>
      <vt:lpstr>Променливи</vt:lpstr>
      <vt:lpstr>Наименоване на променливи (съставни имена)</vt:lpstr>
      <vt:lpstr>Множество от символи</vt:lpstr>
      <vt:lpstr>Типове данни</vt:lpstr>
      <vt:lpstr>Типове данни</vt:lpstr>
      <vt:lpstr>Типове данни</vt:lpstr>
      <vt:lpstr>Обекти</vt:lpstr>
      <vt:lpstr>Обекти</vt:lpstr>
      <vt:lpstr>Обекти</vt:lpstr>
      <vt:lpstr>Обекти</vt:lpstr>
      <vt:lpstr>Number Object</vt:lpstr>
      <vt:lpstr>Number Object</vt:lpstr>
      <vt:lpstr>Number Object</vt:lpstr>
      <vt:lpstr>String Object</vt:lpstr>
      <vt:lpstr>String Object</vt:lpstr>
      <vt:lpstr>String Object</vt:lpstr>
      <vt:lpstr>String Object</vt:lpstr>
      <vt:lpstr>Date Object</vt:lpstr>
      <vt:lpstr>Date Object</vt:lpstr>
      <vt:lpstr>Date Object</vt:lpstr>
      <vt:lpstr>Array Object</vt:lpstr>
      <vt:lpstr>Array Object</vt:lpstr>
      <vt:lpstr>Array Object</vt:lpstr>
      <vt:lpstr>Array Object</vt:lpstr>
      <vt:lpstr>Boolean Object</vt:lpstr>
      <vt:lpstr>Math Object</vt:lpstr>
      <vt:lpstr>RegExp Object</vt:lpstr>
      <vt:lpstr>RegExp Object</vt:lpstr>
      <vt:lpstr>Операции</vt:lpstr>
      <vt:lpstr>Операции</vt:lpstr>
      <vt:lpstr>Сравнение и логически операции</vt:lpstr>
      <vt:lpstr>Побитови операции</vt:lpstr>
      <vt:lpstr>JavaScript Type Operators</vt:lpstr>
      <vt:lpstr>Приоритет на операциите</vt:lpstr>
      <vt:lpstr>Условна операция</vt:lpstr>
      <vt:lpstr>Условни оператори</vt:lpstr>
      <vt:lpstr>Условни оператори</vt:lpstr>
      <vt:lpstr>Условни оператори</vt:lpstr>
      <vt:lpstr>Цикли</vt:lpstr>
      <vt:lpstr>Цикли</vt:lpstr>
      <vt:lpstr>Цикли</vt:lpstr>
      <vt:lpstr>Цикли</vt:lpstr>
      <vt:lpstr>Break и Continue</vt:lpstr>
      <vt:lpstr>Етикети</vt:lpstr>
      <vt:lpstr>Грешки</vt:lpstr>
      <vt:lpstr>Грешки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</dc:creator>
  <cp:lastModifiedBy>ssomov ssomov</cp:lastModifiedBy>
  <cp:revision>218</cp:revision>
  <dcterms:created xsi:type="dcterms:W3CDTF">2013-08-21T10:30:59Z</dcterms:created>
  <dcterms:modified xsi:type="dcterms:W3CDTF">2021-11-11T11:18:12Z</dcterms:modified>
</cp:coreProperties>
</file>