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4BB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03F5-ADE4-4852-A4E6-54A29B267951}" v="1006" dt="2024-03-24T17:49:18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357" y="2128704"/>
            <a:ext cx="4613300" cy="1231394"/>
          </a:xfrm>
        </p:spPr>
        <p:txBody>
          <a:bodyPr anchor="t">
            <a:normAutofit/>
          </a:bodyPr>
          <a:lstStyle/>
          <a:p>
            <a:pPr algn="l"/>
            <a:r>
              <a:rPr lang="en-US" sz="6600" dirty="0">
                <a:solidFill>
                  <a:srgbClr val="1C74BB"/>
                </a:solidFill>
              </a:rPr>
              <a:t>ACADE</a:t>
            </a:r>
            <a:r>
              <a:rPr lang="en-US" sz="6600" dirty="0">
                <a:solidFill>
                  <a:srgbClr val="F15A29"/>
                </a:solidFill>
              </a:rPr>
              <a:t>MIX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427" y="3165626"/>
            <a:ext cx="4494087" cy="87084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800" err="1"/>
              <a:t>Университетът</a:t>
            </a:r>
            <a:r>
              <a:rPr lang="en-US" sz="2800" dirty="0"/>
              <a:t> </a:t>
            </a:r>
            <a:r>
              <a:rPr lang="en-US" sz="2800" err="1"/>
              <a:t>вече</a:t>
            </a:r>
            <a:r>
              <a:rPr lang="en-US" sz="2800" dirty="0"/>
              <a:t> е </a:t>
            </a:r>
            <a:r>
              <a:rPr lang="en-US" sz="2800" err="1"/>
              <a:t>само</a:t>
            </a:r>
            <a:r>
              <a:rPr lang="en-US" sz="2800" dirty="0"/>
              <a:t> </a:t>
            </a:r>
            <a:r>
              <a:rPr lang="en-US" sz="2800" err="1"/>
              <a:t>на</a:t>
            </a:r>
            <a:r>
              <a:rPr lang="en-US" sz="2800" dirty="0"/>
              <a:t> </a:t>
            </a:r>
            <a:r>
              <a:rPr lang="en-US" sz="2800" err="1"/>
              <a:t>един</a:t>
            </a:r>
            <a:r>
              <a:rPr lang="en-US" sz="2800" dirty="0"/>
              <a:t> </a:t>
            </a:r>
            <a:r>
              <a:rPr lang="en-US" sz="2800" err="1"/>
              <a:t>клик</a:t>
            </a:r>
            <a:r>
              <a:rPr lang="en-US" sz="2800" dirty="0"/>
              <a:t> </a:t>
            </a:r>
            <a:r>
              <a:rPr lang="en-US" sz="2800" err="1"/>
              <a:t>разстояние</a:t>
            </a:r>
            <a:r>
              <a:rPr lang="en-US" sz="2800" dirty="0"/>
              <a:t>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for a school&#10;&#10;Description automatically generated">
            <a:extLst>
              <a:ext uri="{FF2B5EF4-FFF2-40B4-BE49-F238E27FC236}">
                <a16:creationId xmlns:a16="http://schemas.microsoft.com/office/drawing/2014/main" id="{36DFCB4C-4D77-76EE-CC9B-54BCBCAC0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" r="-2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7C1E7-EB6D-06CC-B047-A7CBACD5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RACI Matrix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555253-C2E8-8D02-74B8-2669405BC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995" y="467208"/>
            <a:ext cx="638661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9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7C1E7-EB6D-06CC-B047-A7CBACD5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Diagrams за управление на оценките</a:t>
            </a:r>
          </a:p>
        </p:txBody>
      </p:sp>
      <p:pic>
        <p:nvPicPr>
          <p:cNvPr id="9" name="Content Placeholder 8" descr="A diagram of a course&#10;&#10;Description automatically generated">
            <a:extLst>
              <a:ext uri="{FF2B5EF4-FFF2-40B4-BE49-F238E27FC236}">
                <a16:creationId xmlns:a16="http://schemas.microsoft.com/office/drawing/2014/main" id="{43EDF503-D24D-05FE-16A2-71C256941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09020"/>
            <a:ext cx="7225748" cy="503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1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7C1E7-EB6D-06CC-B047-A7CBACD5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 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C915DC-54FD-C929-C787-2265B1A14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89018"/>
            <a:ext cx="7225748" cy="44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2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ED306-5CEE-4766-F86B-6F1C34CA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031" y="1888998"/>
            <a:ext cx="8770191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err="1">
                <a:solidFill>
                  <a:srgbClr val="FFFFFF"/>
                </a:solidFill>
              </a:rPr>
              <a:t>Благодарим</a:t>
            </a:r>
            <a:r>
              <a:rPr lang="en-US" sz="6000" dirty="0">
                <a:solidFill>
                  <a:srgbClr val="FFFFFF"/>
                </a:solidFill>
              </a:rPr>
              <a:t> </a:t>
            </a:r>
            <a:r>
              <a:rPr lang="en-US" sz="6000" err="1">
                <a:solidFill>
                  <a:srgbClr val="FFFFFF"/>
                </a:solidFill>
              </a:rPr>
              <a:t>Ви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err="1">
                <a:solidFill>
                  <a:srgbClr val="FFFFFF"/>
                </a:solidFill>
              </a:rPr>
              <a:t>за</a:t>
            </a:r>
            <a:r>
              <a:rPr lang="en-US" sz="6000" dirty="0">
                <a:solidFill>
                  <a:srgbClr val="FFFFFF"/>
                </a:solidFill>
              </a:rPr>
              <a:t> </a:t>
            </a:r>
            <a:r>
              <a:rPr lang="en-US" sz="6000" err="1">
                <a:solidFill>
                  <a:srgbClr val="FFFFFF"/>
                </a:solidFill>
              </a:rPr>
              <a:t>вниманието</a:t>
            </a:r>
            <a:r>
              <a:rPr lang="en-US" sz="6000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07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ECCD7-46AE-18C3-735A-180F6DEE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err="1">
                <a:solidFill>
                  <a:schemeClr val="bg1"/>
                </a:solidFill>
              </a:rPr>
              <a:t>Нашият</a:t>
            </a:r>
            <a:r>
              <a:rPr lang="en-US" sz="4000">
                <a:solidFill>
                  <a:schemeClr val="bg1"/>
                </a:solidFill>
              </a:rPr>
              <a:t> </a:t>
            </a:r>
            <a:r>
              <a:rPr lang="en-US" sz="4000" err="1">
                <a:solidFill>
                  <a:schemeClr val="bg1"/>
                </a:solidFill>
              </a:rPr>
              <a:t>екип</a:t>
            </a:r>
            <a:endParaRPr lang="en-US" sz="4000" dirty="0" err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06B8-B1D3-7595-03DE-E327E39E4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60" y="2146479"/>
            <a:ext cx="9777692" cy="3683358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Calibri"/>
                <a:cs typeface="Calibri"/>
              </a:rPr>
              <a:t>Таня</a:t>
            </a:r>
            <a:r>
              <a:rPr lang="en-US" dirty="0">
                <a:latin typeface="Calibri"/>
                <a:cs typeface="Calibri"/>
              </a:rPr>
              <a:t> Найденова-2001261095-Team leader</a:t>
            </a:r>
          </a:p>
          <a:p>
            <a:r>
              <a:rPr lang="en-US" dirty="0" err="1">
                <a:latin typeface="Calibri"/>
                <a:cs typeface="Calibri"/>
              </a:rPr>
              <a:t>Георги</a:t>
            </a:r>
            <a:r>
              <a:rPr lang="en-US" dirty="0">
                <a:latin typeface="Calibri"/>
                <a:cs typeface="Calibri"/>
              </a:rPr>
              <a:t> Георгиев-2001261019-UI/UX Designer</a:t>
            </a:r>
          </a:p>
          <a:p>
            <a:r>
              <a:rPr lang="en-US" dirty="0" err="1">
                <a:latin typeface="Calibri"/>
                <a:cs typeface="Calibri"/>
              </a:rPr>
              <a:t>Александър</a:t>
            </a:r>
            <a:r>
              <a:rPr lang="en-US" dirty="0">
                <a:latin typeface="Calibri"/>
                <a:cs typeface="Calibri"/>
              </a:rPr>
              <a:t> Каранейчев-2001261008-Developer</a:t>
            </a:r>
          </a:p>
          <a:p>
            <a:r>
              <a:rPr lang="en-US" dirty="0" err="1">
                <a:latin typeface="Calibri"/>
                <a:cs typeface="Calibri"/>
              </a:rPr>
              <a:t>Петко</a:t>
            </a:r>
            <a:r>
              <a:rPr lang="en-US" dirty="0">
                <a:latin typeface="Calibri"/>
                <a:cs typeface="Calibri"/>
              </a:rPr>
              <a:t> Иванов-2001261026-QA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6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ECCD7-46AE-18C3-735A-180F6DEE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err="1">
                <a:solidFill>
                  <a:srgbClr val="FFFFFF"/>
                </a:solidFill>
              </a:rPr>
              <a:t>Какво</a:t>
            </a:r>
            <a:r>
              <a:rPr lang="en-US" sz="4000" dirty="0">
                <a:solidFill>
                  <a:srgbClr val="FFFFFF"/>
                </a:solidFill>
              </a:rPr>
              <a:t> е </a:t>
            </a:r>
            <a:r>
              <a:rPr lang="en-US" sz="4000" err="1">
                <a:solidFill>
                  <a:srgbClr val="1C74BB"/>
                </a:solidFill>
              </a:rPr>
              <a:t>Acade</a:t>
            </a:r>
            <a:r>
              <a:rPr lang="en-US" sz="4000" err="1">
                <a:solidFill>
                  <a:srgbClr val="F15A29"/>
                </a:solidFill>
              </a:rPr>
              <a:t>MIX</a:t>
            </a:r>
            <a:r>
              <a:rPr lang="en-US" sz="4000" dirty="0">
                <a:solidFill>
                  <a:schemeClr val="bg1"/>
                </a:solidFill>
              </a:rPr>
              <a:t>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06B8-B1D3-7595-03DE-E327E39E4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60" y="2146479"/>
            <a:ext cx="9777692" cy="3683358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Calibri"/>
                <a:cs typeface="Calibri"/>
              </a:rPr>
              <a:t>Academix</a:t>
            </a:r>
            <a:r>
              <a:rPr lang="en-US" dirty="0">
                <a:latin typeface="Calibri"/>
                <a:cs typeface="Calibri"/>
              </a:rPr>
              <a:t> e </a:t>
            </a:r>
            <a:r>
              <a:rPr lang="en-US" dirty="0" err="1">
                <a:latin typeface="Calibri"/>
                <a:cs typeface="Calibri"/>
              </a:rPr>
              <a:t>мобилно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приложение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което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обединява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всички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нужни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сайтове</a:t>
            </a:r>
            <a:r>
              <a:rPr lang="en-US" dirty="0">
                <a:latin typeface="Calibri"/>
                <a:cs typeface="Calibri"/>
              </a:rPr>
              <a:t> и </a:t>
            </a:r>
            <a:r>
              <a:rPr lang="en-US" dirty="0" err="1">
                <a:latin typeface="Calibri"/>
                <a:cs typeface="Calibri"/>
              </a:rPr>
              <a:t>приложения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едно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място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dirty="0">
                <a:latin typeface="Calibri"/>
                <a:cs typeface="Calibri"/>
              </a:rPr>
              <a:t>В </a:t>
            </a:r>
            <a:r>
              <a:rPr lang="en-US" dirty="0" err="1">
                <a:latin typeface="Calibri"/>
                <a:cs typeface="Calibri"/>
              </a:rPr>
              <a:t>него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сме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събрали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част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най-важните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приложения,сайтове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библиотеки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файлове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едно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място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за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може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всеки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студент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по-лесно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открива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нужната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информация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относно</a:t>
            </a:r>
            <a:r>
              <a:rPr lang="en-US" u="sng" dirty="0">
                <a:latin typeface="Calibri"/>
                <a:cs typeface="Calibri"/>
              </a:rPr>
              <a:t> </a:t>
            </a:r>
            <a:r>
              <a:rPr lang="en-US" u="sng" dirty="0" err="1">
                <a:latin typeface="Calibri"/>
                <a:cs typeface="Calibri"/>
              </a:rPr>
              <a:t>учебните</a:t>
            </a:r>
            <a:r>
              <a:rPr lang="en-US" u="sng" dirty="0">
                <a:latin typeface="Calibri"/>
                <a:cs typeface="Calibri"/>
              </a:rPr>
              <a:t> </a:t>
            </a:r>
            <a:r>
              <a:rPr lang="en-US" u="sng" dirty="0" err="1">
                <a:latin typeface="Calibri"/>
                <a:cs typeface="Calibri"/>
              </a:rPr>
              <a:t>разписания</a:t>
            </a:r>
            <a:r>
              <a:rPr lang="en-US" u="sng" dirty="0">
                <a:latin typeface="Calibri"/>
                <a:cs typeface="Calibri"/>
              </a:rPr>
              <a:t>, </a:t>
            </a:r>
            <a:r>
              <a:rPr lang="en-US" u="sng" dirty="0" err="1">
                <a:latin typeface="Calibri"/>
                <a:cs typeface="Calibri"/>
              </a:rPr>
              <a:t>стажове</a:t>
            </a:r>
            <a:r>
              <a:rPr lang="en-US" u="sng" dirty="0">
                <a:latin typeface="Calibri"/>
                <a:cs typeface="Calibri"/>
              </a:rPr>
              <a:t>, </a:t>
            </a:r>
            <a:r>
              <a:rPr lang="en-US" u="sng" dirty="0" err="1">
                <a:latin typeface="Calibri"/>
                <a:cs typeface="Calibri"/>
              </a:rPr>
              <a:t>новини</a:t>
            </a:r>
            <a:r>
              <a:rPr lang="en-US" u="sng" dirty="0">
                <a:latin typeface="Calibri"/>
                <a:cs typeface="Calibri"/>
              </a:rPr>
              <a:t>, </a:t>
            </a:r>
            <a:r>
              <a:rPr lang="en-US" u="sng" dirty="0" err="1">
                <a:latin typeface="Calibri"/>
                <a:cs typeface="Calibri"/>
              </a:rPr>
              <a:t>документи</a:t>
            </a:r>
            <a:r>
              <a:rPr lang="en-US" u="sng" dirty="0">
                <a:latin typeface="Calibri"/>
                <a:cs typeface="Calibri"/>
              </a:rPr>
              <a:t> и </a:t>
            </a:r>
            <a:r>
              <a:rPr lang="en-US" u="sng" dirty="0" err="1">
                <a:latin typeface="Calibri"/>
                <a:cs typeface="Calibri"/>
              </a:rPr>
              <a:t>много</a:t>
            </a:r>
            <a:r>
              <a:rPr lang="en-US" u="sng" dirty="0">
                <a:latin typeface="Calibri"/>
                <a:cs typeface="Calibri"/>
              </a:rPr>
              <a:t> </a:t>
            </a:r>
            <a:r>
              <a:rPr lang="en-US" u="sng" dirty="0" err="1">
                <a:latin typeface="Calibri"/>
                <a:cs typeface="Calibri"/>
              </a:rPr>
              <a:t>други</a:t>
            </a:r>
            <a:r>
              <a:rPr lang="en-US" u="sng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757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A34FD-C734-BD5F-4FD1-F31A894A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Вход и регистрация</a:t>
            </a: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A5D8BEFD-9159-A51D-C51D-1E193B53D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User-friendly design</a:t>
            </a:r>
          </a:p>
          <a:p>
            <a:r>
              <a:rPr lang="en-US" sz="2000" err="1"/>
              <a:t>Лесен</a:t>
            </a:r>
            <a:r>
              <a:rPr lang="en-US" sz="2000" dirty="0"/>
              <a:t> </a:t>
            </a:r>
            <a:r>
              <a:rPr lang="en-US" sz="2000" err="1"/>
              <a:t>за</a:t>
            </a:r>
            <a:r>
              <a:rPr lang="en-US" sz="2000" dirty="0"/>
              <a:t> </a:t>
            </a:r>
            <a:r>
              <a:rPr lang="en-US" sz="2000" err="1"/>
              <a:t>навигиране</a:t>
            </a:r>
            <a:r>
              <a:rPr lang="en-US" sz="2000" dirty="0"/>
              <a:t> и </a:t>
            </a:r>
            <a:r>
              <a:rPr lang="en-US" sz="2000" err="1"/>
              <a:t>корекция</a:t>
            </a:r>
            <a:r>
              <a:rPr lang="en-US" sz="2000" dirty="0"/>
              <a:t> </a:t>
            </a:r>
            <a:r>
              <a:rPr lang="en-US" sz="2000" err="1"/>
              <a:t>на</a:t>
            </a:r>
            <a:r>
              <a:rPr lang="en-US" sz="2000" dirty="0"/>
              <a:t> </a:t>
            </a:r>
            <a:r>
              <a:rPr lang="en-US" sz="2000" err="1"/>
              <a:t>данните</a:t>
            </a:r>
            <a:endParaRPr lang="en-US" sz="2000" dirty="0" err="1"/>
          </a:p>
          <a:p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sign up form&#10;&#10;Description automatically generated">
            <a:extLst>
              <a:ext uri="{FF2B5EF4-FFF2-40B4-BE49-F238E27FC236}">
                <a16:creationId xmlns:a16="http://schemas.microsoft.com/office/drawing/2014/main" id="{18DC1D2C-F57F-3867-C57C-CED05684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" y="-1"/>
            <a:ext cx="7763107" cy="69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6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39A11-2BF4-9575-9AD3-02F6BED4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Начален екран</a:t>
            </a:r>
          </a:p>
        </p:txBody>
      </p:sp>
      <p:pic>
        <p:nvPicPr>
          <p:cNvPr id="4" name="Content Placeholder 3" descr="Screens screenshot of a phone&#10;&#10;Description automatically generated">
            <a:extLst>
              <a:ext uri="{FF2B5EF4-FFF2-40B4-BE49-F238E27FC236}">
                <a16:creationId xmlns:a16="http://schemas.microsoft.com/office/drawing/2014/main" id="{7294D151-1989-629A-56E9-2270982B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818" y="467208"/>
            <a:ext cx="544296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2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F0E93-5890-722B-7324-1833B2EB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66" y="1481934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 err="1">
                <a:solidFill>
                  <a:srgbClr val="FFFFFF"/>
                </a:solidFill>
                <a:latin typeface="Calibri"/>
                <a:cs typeface="Calibri"/>
              </a:rPr>
              <a:t>Страница</a:t>
            </a:r>
            <a:r>
              <a:rPr lang="en-US" sz="4600" dirty="0">
                <a:solidFill>
                  <a:srgbClr val="FFFFFF"/>
                </a:solidFill>
                <a:latin typeface="Calibri"/>
                <a:cs typeface="Calibri"/>
              </a:rPr>
              <a:t> с </a:t>
            </a:r>
            <a:br>
              <a:rPr lang="en-US" sz="460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600" dirty="0" err="1">
                <a:solidFill>
                  <a:srgbClr val="FFFFFF"/>
                </a:solidFill>
                <a:latin typeface="Calibri"/>
                <a:cs typeface="Calibri"/>
              </a:rPr>
              <a:t>новините</a:t>
            </a:r>
            <a:r>
              <a:rPr lang="en-US" sz="46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4600" dirty="0" err="1">
                <a:solidFill>
                  <a:srgbClr val="FFFFFF"/>
                </a:solidFill>
                <a:latin typeface="Calibri"/>
                <a:cs typeface="Calibri"/>
              </a:rPr>
              <a:t>за</a:t>
            </a:r>
            <a:r>
              <a:rPr lang="en-US" sz="46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br>
              <a:rPr lang="en-US" sz="460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600" dirty="0" err="1">
                <a:solidFill>
                  <a:srgbClr val="FFFFFF"/>
                </a:solidFill>
                <a:latin typeface="Calibri"/>
                <a:cs typeface="Calibri"/>
              </a:rPr>
              <a:t>университета</a:t>
            </a:r>
            <a:endParaRPr lang="en-US" dirty="0" err="1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6E6D60-A7B7-65F8-0C73-76D4C36E4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502" y="457199"/>
            <a:ext cx="3023315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7C1E7-EB6D-06CC-B047-A7CBACD5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План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проекта</a:t>
            </a:r>
            <a:r>
              <a:rPr lang="en-US" sz="4000" dirty="0">
                <a:solidFill>
                  <a:srgbClr val="FFFFFF"/>
                </a:solidFill>
              </a:rPr>
              <a:t> "</a:t>
            </a:r>
            <a:r>
              <a:rPr lang="en-US" sz="4000" dirty="0" err="1">
                <a:solidFill>
                  <a:srgbClr val="1C74BB"/>
                </a:solidFill>
                <a:ea typeface="+mj-lt"/>
                <a:cs typeface="+mj-lt"/>
              </a:rPr>
              <a:t>Acade</a:t>
            </a:r>
            <a:r>
              <a:rPr lang="en-US" sz="4000" dirty="0" err="1">
                <a:solidFill>
                  <a:srgbClr val="F15A29"/>
                </a:solidFill>
                <a:ea typeface="+mj-lt"/>
                <a:cs typeface="+mj-lt"/>
              </a:rPr>
              <a:t>MIX</a:t>
            </a:r>
            <a:r>
              <a:rPr lang="en-US" sz="4000" dirty="0">
                <a:solidFill>
                  <a:srgbClr val="FFFFFF"/>
                </a:solidFill>
              </a:rPr>
              <a:t>"</a:t>
            </a:r>
            <a:endParaRPr lang="en-US" dirty="0" err="1"/>
          </a:p>
        </p:txBody>
      </p:sp>
      <p:pic>
        <p:nvPicPr>
          <p:cNvPr id="3" name="Content Placeholder 2" descr="A black and white paper with text&#10;&#10;Description automatically generated">
            <a:extLst>
              <a:ext uri="{FF2B5EF4-FFF2-40B4-BE49-F238E27FC236}">
                <a16:creationId xmlns:a16="http://schemas.microsoft.com/office/drawing/2014/main" id="{C64C3FA1-CC3C-D775-2639-60F1BFF08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89" y="1670772"/>
            <a:ext cx="5462030" cy="5423164"/>
          </a:xfrm>
        </p:spPr>
      </p:pic>
      <p:pic>
        <p:nvPicPr>
          <p:cNvPr id="4" name="Picture 3" descr="A paper with text on it&#10;&#10;Description automatically generated">
            <a:extLst>
              <a:ext uri="{FF2B5EF4-FFF2-40B4-BE49-F238E27FC236}">
                <a16:creationId xmlns:a16="http://schemas.microsoft.com/office/drawing/2014/main" id="{56C40792-22BB-BCDE-5B67-E0045AD4E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29" y="1588830"/>
            <a:ext cx="5303410" cy="542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9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7C1E7-EB6D-06CC-B047-A7CBACD5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err="1">
                <a:solidFill>
                  <a:srgbClr val="FFFFFF"/>
                </a:solidFill>
              </a:rPr>
              <a:t>Таблица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err="1">
                <a:solidFill>
                  <a:srgbClr val="FFFFFF"/>
                </a:solidFill>
              </a:rPr>
              <a:t>със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err="1">
                <a:solidFill>
                  <a:srgbClr val="FFFFFF"/>
                </a:solidFill>
              </a:rPr>
              <a:t>задачите</a:t>
            </a:r>
            <a:endParaRPr lang="en-US"/>
          </a:p>
        </p:txBody>
      </p:sp>
      <p:pic>
        <p:nvPicPr>
          <p:cNvPr id="5" name="Picture 4" descr="A table with text and numbers&#10;&#10;Description automatically generated">
            <a:extLst>
              <a:ext uri="{FF2B5EF4-FFF2-40B4-BE49-F238E27FC236}">
                <a16:creationId xmlns:a16="http://schemas.microsoft.com/office/drawing/2014/main" id="{BDADED1F-2843-26E1-17DD-3D1B63AA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2" y="1588395"/>
            <a:ext cx="4554456" cy="5269606"/>
          </a:xfrm>
          <a:prstGeom prst="rect">
            <a:avLst/>
          </a:prstGeom>
        </p:spPr>
      </p:pic>
      <p:pic>
        <p:nvPicPr>
          <p:cNvPr id="6" name="Picture 5" descr="A white sheet with black and red text&#10;&#10;Description automatically generated">
            <a:extLst>
              <a:ext uri="{FF2B5EF4-FFF2-40B4-BE49-F238E27FC236}">
                <a16:creationId xmlns:a16="http://schemas.microsoft.com/office/drawing/2014/main" id="{831D44B7-63D6-F425-18C5-F8013CB3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424" y="1588394"/>
            <a:ext cx="3876618" cy="526960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373170A-9F9F-7A8B-948D-B2C75F19F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807" y="1588393"/>
            <a:ext cx="3771314" cy="526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1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7C1E7-EB6D-06CC-B047-A7CBACD5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30EB6-446D-E890-2F62-3D141CAC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10052"/>
            <a:ext cx="11327549" cy="3964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A7D584-3F72-5FC8-367B-4300F6F7D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9431"/>
            <a:ext cx="12192000" cy="41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3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ACADEMIX</vt:lpstr>
      <vt:lpstr>Нашият екип</vt:lpstr>
      <vt:lpstr>Какво е AcadeMIX?</vt:lpstr>
      <vt:lpstr>Вход и регистрация</vt:lpstr>
      <vt:lpstr>Начален екран</vt:lpstr>
      <vt:lpstr>Страница с  новините за  университета</vt:lpstr>
      <vt:lpstr>План на проекта "AcadeMIX"</vt:lpstr>
      <vt:lpstr>Таблица със задачите</vt:lpstr>
      <vt:lpstr>Gantt Chart</vt:lpstr>
      <vt:lpstr>RACI Matrix</vt:lpstr>
      <vt:lpstr>Sequence Diagrams за управление на оценките</vt:lpstr>
      <vt:lpstr>Class Diagram </vt:lpstr>
      <vt:lpstr>Благодарим Ви за 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371</cp:revision>
  <dcterms:created xsi:type="dcterms:W3CDTF">2024-03-24T14:42:57Z</dcterms:created>
  <dcterms:modified xsi:type="dcterms:W3CDTF">2024-03-24T17:49:43Z</dcterms:modified>
</cp:coreProperties>
</file>