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jWOd7USP+qIQwVf6uEph/MUPb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6" name="Google Shape;52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9" name="Google Shape;53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4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4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4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4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3" name="Google Shape;103;p5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18" name="Google Shape;118;p5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8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n.wikipedia.org/wiki/Two-phase_commit_protocol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bg-BG"/>
              <a:t>Скалиране, CAP,</a:t>
            </a:r>
            <a:br>
              <a:rPr lang="bg-BG"/>
            </a:br>
            <a:r>
              <a:rPr lang="bg-BG"/>
              <a:t>ACID &amp; BASE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/>
              <a:t>Принципи и примери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X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“Хоризонтална дупликация“.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Клониране на цялото приложение.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Работа на множество копия зад load balancer.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имате N копия, всяко копие отговаря за 1/N от натоварването.</a:t>
            </a:r>
            <a:endParaRPr/>
          </a:p>
        </p:txBody>
      </p:sp>
      <p:pic>
        <p:nvPicPr>
          <p:cNvPr descr="Image for post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81" y="3941971"/>
            <a:ext cx="6857854" cy="291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X</a:t>
            </a:r>
            <a:endParaRPr/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е най-често използвания подход днес.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Въпреки, че е най-използван той носи следните проблеми: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Всички копия достъпват едни и същи данни.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Нужни са механизми, които да заключват данните.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Не разрешава предизвикателството със сложността на приложението.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Множество копия ще съдържат едно и също приложение.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Y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“Функционално разделение“ или scaling чрез microservices.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Вместо да имаме множество инстанции на едно и също приложение, ние го разбиваме на части (services), като всяка една отговаря за отделна функционалност.</a:t>
            </a:r>
            <a:endParaRPr/>
          </a:p>
        </p:txBody>
      </p:sp>
      <p:pic>
        <p:nvPicPr>
          <p:cNvPr descr="Image for post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167793"/>
            <a:ext cx="86487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Y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Възможни типове декомпозиция: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Noun-Based Decomposition – представлява областите на приложението. Осъществява се чрез създаването на Entity-Services, за всяка една част от приложението. Например: Customer service, Product service, File service.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Verb-Based Decomposition - представлява функционалността на приложението.</a:t>
            </a:r>
            <a:br>
              <a:rPr lang="bg-BG"/>
            </a:br>
            <a:r>
              <a:rPr lang="bg-BG"/>
              <a:t>Осъществява се чрез създаването на Capability-Services, за всяка способност на приложението. Например: Authentication Service, Checkout Service, Profile Service.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Всяко добре измислено разпределено приложение следва да използва и двата типа.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Използването на разпределен подход, разрешава скалирането на всяка една част от приложението.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нужда от клониране.</a:t>
            </a:r>
            <a:endParaRPr/>
          </a:p>
          <a:p>
            <a:pPr indent="-20446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Повече отговори, </a:t>
            </a:r>
            <a:br>
              <a:rPr lang="bg-BG"/>
            </a:br>
            <a:r>
              <a:rPr lang="bg-BG"/>
              <a:t>повече въпроси?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677334" y="2350164"/>
            <a:ext cx="525197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Споделяне на ресурси между приложенията, което се увеличава с използването.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Тъй като различни ресурси се споделят между приложенията, проблемът с Multi Resource Data Management е нужно да се разреши.</a:t>
            </a:r>
            <a:endParaRPr/>
          </a:p>
        </p:txBody>
      </p:sp>
      <p:pic>
        <p:nvPicPr>
          <p:cNvPr descr="🐣 25+ Best Memes About Data Management | Data Management Memes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Z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„Разделяне на данните“ или „Data Partitioning”.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Представлява Scaling by Sharding.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Подобно е на horizontal scaling, защото може да работи с множество едни и същи копия на едно и също приложение.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Разликата е в това, че всяко копие работи с различни данни (subset).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mage for post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27" y="4497990"/>
            <a:ext cx="93218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Z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създаването на routing criteria, за предстоящите заявки.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Сравнено с хоризонталното скалиране, скалирането по Z има следните предимства: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Нямаме повече от едно приложение, което да работи с данните.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Имаме по-добра употреба на памет и I/O трафик между приложенията.</a:t>
            </a:r>
            <a:endParaRPr/>
          </a:p>
          <a:p>
            <a:pPr indent="-2857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Въпреки това: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Сложността остава. Все още имаме нужда от скалиране по 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Нужна е схема за разделение на database слоя.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8" name="Google Shape;248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51" name="Google Shape;251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2" name="Google Shape;252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54" name="Google Shape;254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55" name="Google Shape;255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56" name="Google Shape;256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9" name="Google Shape;259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0" name="Google Shape;260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62" name="Google Shape;262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3" name="Google Shape;263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65" name="Google Shape;265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66" name="Google Shape;266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67" name="Google Shape;267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270" name="Google Shape;27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782" y="1131994"/>
            <a:ext cx="8870312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</a:t>
            </a:r>
            <a:br>
              <a:rPr lang="bg-BG"/>
            </a:br>
            <a:r>
              <a:rPr lang="bg-BG"/>
              <a:t>Consistency – Availability - Partitioning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Без значение кой метод за scaling използваме, ние пак ще имаме нужда от система за споделяне на ресурсите в мрежа.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Подобни системи се нуждаят от разпределени изчисления.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разполагаме с разпределени системи и приложения, трябва да обърнем внимание на основните проблеми при разработка.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Consistency – постоянство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Availability – достъпност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Partition tolerance – поносимост на разделение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Consistency</a:t>
            </a:r>
            <a:r>
              <a:rPr lang="bg-BG"/>
              <a:t> - Постоянство</a:t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Consistency е свойство на разпределените системи, при което всеки прочит на данни (data read), получава последната версия на информацията.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Или се връща грешка (read error).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 други думи, когато четем от базата</a:t>
            </a:r>
            <a:br>
              <a:rPr lang="bg-BG"/>
            </a:br>
            <a:r>
              <a:rPr lang="bg-BG"/>
              <a:t>ще получаваме последно записаните</a:t>
            </a:r>
            <a:br>
              <a:rPr lang="bg-BG"/>
            </a:br>
            <a:r>
              <a:rPr lang="bg-BG"/>
              <a:t>данни.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Пример: Разполагаме с онлайн магазин. В количката винаги трябва да имаме всички продукти, които сме добавили. Пазарната количка постоянно трябва да разполага с продуктите добавени от потребителя.</a:t>
            </a:r>
            <a:endParaRPr/>
          </a:p>
        </p:txBody>
      </p:sp>
      <p:pic>
        <p:nvPicPr>
          <p:cNvPr descr="Image for post"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302" y="3064641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Алгоритъм за Разпределено мислене</a:t>
            </a:r>
            <a:endParaRPr/>
          </a:p>
        </p:txBody>
      </p:sp>
      <p:pic>
        <p:nvPicPr>
          <p:cNvPr descr="Creative Production Flows for Distributed Innovation Teams" id="150" name="Google Shape;15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78256"/>
            <a:ext cx="8646048" cy="427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Availability - достъпност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677334" y="2160589"/>
            <a:ext cx="8596668" cy="426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Достъпността е свойство на разпределените системи, при което всяка заявка получава информация, без гаранция, че тя е актуална или последно добавена.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се опитаме да получим информация, тя винаги е налична.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 трябва да получаваме отговор: “please come back later…”</a:t>
            </a: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Пример: пак разполагаме с онлайн магазин. Винаги разполагаме с количката.</a:t>
            </a:r>
            <a:endParaRPr/>
          </a:p>
        </p:txBody>
      </p:sp>
      <p:pic>
        <p:nvPicPr>
          <p:cNvPr descr="Image for post"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590" y="4010572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Partition tolerance – устойчивост на разделение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677334" y="2160589"/>
            <a:ext cx="8596668" cy="434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Свойство на разпределените системи, при което дори част от системата да спре да работи (например има грешка в комуникацията), тя остава достъпна за потребителя.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Нашата система е разпределена система.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Понякога, някои от звената могат да бъдат недостъпни.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Всякакъв вид проблеми с мрежата могат да доведат до timeout на компонентите.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Partition tolerance изисква цялата система да продължи да оперира, въпреки, че някои от звената са недостъпни.</a:t>
            </a:r>
            <a:endParaRPr/>
          </a:p>
        </p:txBody>
      </p:sp>
      <p:pic>
        <p:nvPicPr>
          <p:cNvPr descr="Image for post"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112" y="2928006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 Theorem</a:t>
            </a:r>
            <a:endParaRPr/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Consistency, Availability и Partition Tolerance са свойства, които ние искаме за нашите приложения, едновременно…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„От трите свойства на споделените системи за данни (последователност, достъпност и устойчивост на мрежови разделения), само две могат да бъдат постигнати в даден момент от времето.“ - Ерик Брюуър.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" name="Google Shape;309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12" name="Google Shape;312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3" name="Google Shape;313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15" name="Google Shape;315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6" name="Google Shape;316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17" name="Google Shape;317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0" name="Google Shape;32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1" name="Google Shape;321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23" name="Google Shape;323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4" name="Google Shape;324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26" name="Google Shape;326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27" name="Google Shape;327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8" name="Google Shape;328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331" name="Google Shape;33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07" y="1131994"/>
            <a:ext cx="481527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 Theorem</a:t>
            </a:r>
            <a:endParaRPr/>
          </a:p>
        </p:txBody>
      </p:sp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Всяко разпределено приложение</a:t>
            </a:r>
            <a:br>
              <a:rPr lang="bg-BG"/>
            </a:br>
            <a:r>
              <a:rPr lang="bg-BG"/>
              <a:t>може да се намира само от едната страна</a:t>
            </a:r>
            <a:br>
              <a:rPr lang="bg-BG"/>
            </a:br>
            <a:r>
              <a:rPr lang="bg-BG"/>
              <a:t>на триъгълника.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как да бъде вътре в него.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 страна има своите свойства, </a:t>
            </a:r>
            <a:br>
              <a:rPr lang="bg-BG"/>
            </a:br>
            <a:r>
              <a:rPr lang="bg-BG"/>
              <a:t>предимства и недостатъци.</a:t>
            </a:r>
            <a:endParaRPr/>
          </a:p>
        </p:txBody>
      </p:sp>
      <p:pic>
        <p:nvPicPr>
          <p:cNvPr descr="Image for post"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107" y="1086507"/>
            <a:ext cx="4764167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 - High Available Consistency Жертване на разделението</a:t>
            </a:r>
            <a:endParaRPr/>
          </a:p>
        </p:txBody>
      </p:sp>
      <p:sp>
        <p:nvSpPr>
          <p:cNvPr id="344" name="Google Shape;344;p25"/>
          <p:cNvSpPr txBox="1"/>
          <p:nvPr>
            <p:ph idx="1" type="body"/>
          </p:nvPr>
        </p:nvSpPr>
        <p:spPr>
          <a:xfrm>
            <a:off x="677334" y="2160589"/>
            <a:ext cx="43150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постига висока достъпност, която е последователна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управляваме данни разпределени в множество системи, се нуждаем от методи като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2-Phase Commit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Сайтове с по една база данни, RDBMS (Oracle, Postgres, MySQL) са добри примери за CA системи.</a:t>
            </a:r>
            <a:endParaRPr/>
          </a:p>
        </p:txBody>
      </p:sp>
      <p:pic>
        <p:nvPicPr>
          <p:cNvPr descr="Image for post" id="345" name="Google Shape;3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7288" y="2160589"/>
            <a:ext cx="37846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CP – Strong consistency with Partition Tolerance – жертваме достъпност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4929352" y="2160589"/>
            <a:ext cx="434465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постига силна последователност и е устойчива на разделение.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Pessimistic locking mechanisms - Използва се заключване на данните (всички се опитват да достъпят данните, едновременно, а записът се заключва за първия достъпил го).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DNS, MongoDB, Redis са пример за CP системи.</a:t>
            </a:r>
            <a:endParaRPr/>
          </a:p>
        </p:txBody>
      </p:sp>
      <p:pic>
        <p:nvPicPr>
          <p:cNvPr descr="Image for post"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40" y="2256762"/>
            <a:ext cx="38100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AP – Full availability by relaxing consistency – жертваме последователност.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677334" y="2160589"/>
            <a:ext cx="4451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е винаги достъпна, но не винаги адекватна.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Optimistic locking mechanisms – след като достъпим данните, те могат да бъдат модифицирани, преди да завършим нашата транзакция (</a:t>
            </a:r>
            <a:r>
              <a:rPr i="1" lang="bg-BG"/>
              <a:t>The record you attempted to edit was modified by another user after you got the original value)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CouchBase, Cassandra, Hazelcast са пример за AP системи.</a:t>
            </a:r>
            <a:endParaRPr/>
          </a:p>
        </p:txBody>
      </p:sp>
      <p:pic>
        <p:nvPicPr>
          <p:cNvPr descr="Image for post" id="359" name="Google Shape;3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817" y="1930400"/>
            <a:ext cx="38989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5" name="Google Shape;365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68" name="Google Shape;368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9" name="Google Shape;369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71" name="Google Shape;371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72" name="Google Shape;372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73" name="Google Shape;373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7" name="Google Shape;377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79" name="Google Shape;379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0" name="Google Shape;380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82" name="Google Shape;382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83" name="Google Shape;383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84" name="Google Shape;384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2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3046476" y="1742814"/>
            <a:ext cx="6096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 цел да </a:t>
            </a:r>
            <a:r>
              <a:rPr lang="bg-BG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оразмерим (scale)</a:t>
            </a: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системата хоризонтално, ние трябва да може да разпределяме ресурси.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Следователно, възможността за Partition Tolerance ще нужна повече от останалите.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Monolith vs Microservices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работим с монолитни системи и бази данни, които са CA (Consistent &amp; Available), ние нямаме нужда от разпределени изчисления и няма смисъл да мислим за разделение.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Въпреки това, разделението е незаменима част от разпределените системи. Затова няма как да се откажем от Partition Tolerance.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Следователно, изборът е между достъпност и последователност.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повечето случай, достъпността е предпочитана пред последователността.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изберем специфичен подход, спрямо нуждите на всеки microservice.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Всичко започва от Монолит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3929076" y="2160600"/>
            <a:ext cx="5759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Традиционния подход за създаване на приложения се състой от огромен Монолит, който съдържа всичката логика на приложението </a:t>
            </a:r>
            <a:br>
              <a:rPr lang="bg-BG"/>
            </a:br>
            <a:r>
              <a:rPr lang="bg-BG"/>
              <a:t>и също така, събира данните в една база, която съхранява всичката информация.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съжаление, този подход представя две огромни препятствия: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Увеличаваща се сложност на приложението, </a:t>
            </a:r>
            <a:br>
              <a:rPr lang="bg-BG"/>
            </a:br>
            <a:r>
              <a:rPr lang="bg-BG"/>
              <a:t>при постоянна разработка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Проблеми с обработката на трафик</a:t>
            </a:r>
            <a:endParaRPr/>
          </a:p>
        </p:txBody>
      </p:sp>
      <p:pic>
        <p:nvPicPr>
          <p:cNvPr descr="Image for post"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372" y="1981200"/>
            <a:ext cx="2405383" cy="466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675064" y="609600"/>
            <a:ext cx="493992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bg-BG" sz="2800"/>
              <a:t>Къде и кога </a:t>
            </a:r>
            <a:br>
              <a:rPr lang="bg-BG" sz="2800"/>
            </a:br>
            <a:r>
              <a:rPr lang="bg-BG" sz="2800"/>
              <a:t>кой подход да използваме?</a:t>
            </a:r>
            <a:endParaRPr sz="2800"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671361" y="2160589"/>
            <a:ext cx="293051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17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bg-BG" sz="1400"/>
              <a:t>При shopping процеса в един онлайн магазин, винаги бихме искали да предпочетем успешните заявки за добавяне на продукти, защото това води до повече приходи.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bg-BG" sz="1400"/>
              <a:t>Но при checkout/order процеса, бихме предпочели да имаме последователност, защото са замесени повече от една услуги (services): payment, shipping, billing, reporting, които едновременно достъпват данни.</a:t>
            </a:r>
            <a:endParaRPr sz="1400"/>
          </a:p>
        </p:txBody>
      </p:sp>
      <p:pic>
        <p:nvPicPr>
          <p:cNvPr descr="Consistency or Availability of databases? Do you really understand CAP? |  by Sumit Sethia | Medium"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237" y="2426962"/>
            <a:ext cx="5421162" cy="250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6" name="Google Shape;406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8" name="Google Shape;408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09" name="Google Shape;409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0" name="Google Shape;410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12" name="Google Shape;412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13" name="Google Shape;413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14" name="Google Shape;414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7" name="Google Shape;417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8" name="Google Shape;41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20" name="Google Shape;42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1" name="Google Shape;42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23" name="Google Shape;42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24" name="Google Shape;42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25" name="Google Shape;42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1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1734596" y="859572"/>
            <a:ext cx="609600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Изборът между последователност и достъпност не е бинарен.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Изборът на достъпност не означава, че системата ще бъде непоследователна.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Тя ще бъде възможно най-последователна, но няма да дава гаранция за 100% точни данни.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Същото се отнася и за 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Consistency over Availability.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4" name="Google Shape;43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" name="Google Shape;43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37" name="Google Shape;43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8" name="Google Shape;43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40" name="Google Shape;44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41" name="Google Shape;44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42" name="Google Shape;44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5" name="Google Shape;445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6" name="Google Shape;446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Google Shape;447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48" name="Google Shape;448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9" name="Google Shape;449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51" name="Google Shape;451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52" name="Google Shape;452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53" name="Google Shape;453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456" name="Google Shape;45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17" y="176782"/>
            <a:ext cx="8641135" cy="652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ACID и BASE</a:t>
            </a:r>
            <a:endParaRPr/>
          </a:p>
        </p:txBody>
      </p:sp>
      <p:sp>
        <p:nvSpPr>
          <p:cNvPr id="462" name="Google Shape;462;p33"/>
          <p:cNvSpPr txBox="1"/>
          <p:nvPr>
            <p:ph idx="1" type="body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разглеждаме различни разпределени системи и архитектури, може да попаднем на следните съкращения, свързани с работата с данни.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ACID и BASE са само съкращения, те не са имплементации на CAP.</a:t>
            </a:r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579" y="2882100"/>
            <a:ext cx="6374250" cy="3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ACID</a:t>
            </a:r>
            <a:endParaRPr/>
          </a:p>
        </p:txBody>
      </p:sp>
      <p:sp>
        <p:nvSpPr>
          <p:cNvPr id="469" name="Google Shape;469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ATOMIC – една транзакция трябва да успее или да се върне в начално положение. С други думи, всичко или нищо.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CONSISTENT – всяка транзакция ще доведе системата от едно валидно положение в друго. Последователността тук е различна от тази в CAP. Тук става въпрос само за едно entity, а в CAP за цялата система.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ISOLATED – транзакциите не могат да взаимодействат помежду си. Това означава, че за едно entity може да се случи само една транзакция в даден момент от време.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DURABLE – след като една транзакция е съхранена, тя ще остане такава. Това свойство спада към последователността на системата. Базата данни ще помни всичко, след като е завършена транзакцията.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76" name="Google Shape;4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BASE</a:t>
            </a:r>
            <a:endParaRPr/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677334" y="1528763"/>
            <a:ext cx="8596668" cy="45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BASE представлява алтернатива на ACID, предложена от Eric Brewer.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BASICALLY AVAILABLE – системата е основно достъпна, като някои от подсистемите могат да са недостъпни.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SOFT STATE – системата може да се променя във времето. Дори да няма input, все пак може да има промени по системата, заради “Eventual consistency”, следователно статуса на системата е Soft.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EVENTUAL CONSISTENT – ако няма нови версии на дадени данни, всички системи достъпващи данните ще получат последната версия.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8" name="Google Shape;488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0" name="Google Shape;490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491" name="Google Shape;491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2" name="Google Shape;492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94" name="Google Shape;494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495" name="Google Shape;495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96" name="Google Shape;496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9" name="Google Shape;499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0" name="Google Shape;500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1" name="Google Shape;501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502" name="Google Shape;502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3" name="Google Shape;503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505" name="Google Shape;505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506" name="Google Shape;506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507" name="Google Shape;507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3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NoSQL Database" id="510" name="Google Shape;51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128" y="771525"/>
            <a:ext cx="7149249" cy="495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Видове последователност</a:t>
            </a:r>
            <a:endParaRPr/>
          </a:p>
        </p:txBody>
      </p:sp>
      <p:sp>
        <p:nvSpPr>
          <p:cNvPr id="516" name="Google Shape;516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STRONG consistency – модел при който всяка заявка към базата ще връща последната версия на данните.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WEAK consistency – заявките към базата може да върнат стари данни.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EVENTUAL consistency – наследник на weak, гарантира, че ако няма нови версии на данните, всеки път ще получим последната версия.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22" name="Google Shape;522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 payment системата на AliExpress, когато завършите поръчка не ви връща директно резултат, че сте платили, но ви казва, че сте изпратили вашето плащане.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плащането бъде обработено, ви се връща email, че то е успяло или не 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гарантира, че евентуално ще получите резултата от вашето плащане.</a:t>
            </a:r>
            <a:endParaRPr/>
          </a:p>
        </p:txBody>
      </p:sp>
      <p:pic>
        <p:nvPicPr>
          <p:cNvPr descr="Image for post" id="523" name="Google Shape;5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868" y="4688818"/>
            <a:ext cx="39116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Трафикът през годините 2001-2011</a:t>
            </a:r>
            <a:br>
              <a:rPr lang="bg-BG"/>
            </a:br>
            <a:r>
              <a:rPr lang="bg-BG" sz="1600">
                <a:solidFill>
                  <a:schemeClr val="dk1"/>
                </a:solidFill>
              </a:rPr>
              <a:t>Ако днес успяваме да се справим с трафика, няма гаранция за утре, </a:t>
            </a:r>
            <a:br>
              <a:rPr lang="bg-BG" sz="1600">
                <a:solidFill>
                  <a:schemeClr val="dk1"/>
                </a:solidFill>
              </a:rPr>
            </a:br>
            <a:r>
              <a:rPr lang="bg-BG" sz="1600">
                <a:solidFill>
                  <a:schemeClr val="dk1"/>
                </a:solidFill>
              </a:rPr>
              <a:t>защото растежът е  експоненциален.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Image for post"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060576"/>
            <a:ext cx="7966604" cy="47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29" name="Google Shape;529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ресторант, където се самообслужваме, първо си взимаме храната и тогава плащаме.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си платим, тогава ще можем да ядем.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други ресторанти, първо поръчваме и веднага след това плащаме.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Чак след това можем да получим поръчката си.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в софтуерния свят се нарича Promise.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35" name="Google Shape;535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Facebook Wall Paradox – намираме нещо интересно, искаме да го споделим с приятели, изпращаме го в чата или го публикуваме на нашата или чужда стена.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Резултатът е, че новата публикация не е още достъпна за всички.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няколко refresh-a вече е.</a:t>
            </a:r>
            <a:endParaRPr/>
          </a:p>
        </p:txBody>
      </p:sp>
      <p:pic>
        <p:nvPicPr>
          <p:cNvPr descr="Image for post" id="536" name="Google Shape;5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2" y="3921675"/>
            <a:ext cx="2523194" cy="25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Въпроси Q&amp;A</a:t>
            </a:r>
            <a:endParaRPr/>
          </a:p>
        </p:txBody>
      </p:sp>
      <p:sp>
        <p:nvSpPr>
          <p:cNvPr id="542" name="Google Shape;542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n distributed systems There's no guarantees - There is no Spoon | Make a  Meme" id="543" name="Google Shape;5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892300"/>
            <a:ext cx="7620000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на приложенията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1398717"/>
            <a:ext cx="8866716" cy="16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С цел да се справим с нарастващия трафик, можем да мащабираме/оразмеряваме/”скалираме”.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Scaling се случва в две направления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bg-BG"/>
              <a:t>Хоризонтално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bg-BG"/>
              <a:t>Вертикално</a:t>
            </a:r>
            <a:endParaRPr/>
          </a:p>
        </p:txBody>
      </p:sp>
      <p:pic>
        <p:nvPicPr>
          <p:cNvPr descr="Horizontal and Vertical Scaling - WebAiry"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502" y="3154010"/>
            <a:ext cx="6348306" cy="391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Вертикално скалиране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77334" y="2160589"/>
            <a:ext cx="501927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“Scaling up“.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Добавяне на повече ресурси (CPU, RAM) към вече съществуващо приложение.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нужда от допълнителна разработка. Изключваме приложението, добавяме новите ресурси и го включваме пак.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Минус – вертикалното скалиране, подобно на трафика, поскъпва почти експоненциално.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Mainframe computer.</a:t>
            </a:r>
            <a:endParaRPr/>
          </a:p>
        </p:txBody>
      </p:sp>
      <p:pic>
        <p:nvPicPr>
          <p:cNvPr descr="Image for post"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157" y="1731959"/>
            <a:ext cx="3351826" cy="358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Хоризонтално скалиране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677334" y="2160589"/>
            <a:ext cx="541866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„Scaling out“.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Добавяне на още сървъри със стандартен капацитет и разполагане на множество приложения върху тях.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пъти по-евтин от vertical scaling - вместо да се прави един сървър по-мощен, се добавят много други.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По-голяма устойчивост, тъй като има множество копия, работещи на различни машини.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Минус – повече обмен на данни в самото приложение и по-сериозен архитектурен дизайн.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mage for post"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2160589"/>
            <a:ext cx="3525709" cy="276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306169" y="767255"/>
            <a:ext cx="8596668" cy="1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днешните enterprise решения се предпочита horizontal scaling.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По-евтини допълнителни машини – Low cost,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По-издръжливи компоненти – High availability.</a:t>
            </a:r>
            <a:endParaRPr/>
          </a:p>
        </p:txBody>
      </p:sp>
      <p:pic>
        <p:nvPicPr>
          <p:cNvPr descr="Image for post"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69" y="2438708"/>
            <a:ext cx="9373671" cy="26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“The art of scalability” by Michael Fischer</a:t>
            </a:r>
            <a:br>
              <a:rPr lang="bg-BG"/>
            </a:br>
            <a:r>
              <a:rPr lang="bg-BG"/>
              <a:t>SCALE CUBE from</a:t>
            </a:r>
            <a:endParaRPr/>
          </a:p>
        </p:txBody>
      </p:sp>
      <p:pic>
        <p:nvPicPr>
          <p:cNvPr descr="Image for post" id="196" name="Google Shape;19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176" y="1930400"/>
            <a:ext cx="6544582" cy="491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2020-11-03T08:50:57Z</dcterms:created>
  <dc:creator>V Mat</dc:creator>
</cp:coreProperties>
</file>