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i22i6IwvKe/JhQNGEHKryiwLU0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4cdcc136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4cdcc13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4cdcc136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4cdcc13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4cdcc13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4cdcc1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5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5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5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5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5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6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03" name="Google Shape;103;p6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6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6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6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6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18" name="Google Shape;118;p6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6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6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6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7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5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5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5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6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6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6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5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hyperlink" Target="https://grpc.io/docs/what-is-grpc/introduction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infoq.com/articles/ddd-contextmapping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bg-BG"/>
              <a:t>Microservices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bg-BG"/>
              <a:t>Светът отвъд Monolith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Ключови предимства</a:t>
            </a:r>
            <a:endParaRPr/>
          </a:p>
        </p:txBody>
      </p:sp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Независимост на разработчиците:</a:t>
            </a:r>
            <a:r>
              <a:rPr lang="bg-BG"/>
              <a:t> Малки екипи работят паралелно и произвеждат повече от големи екипи.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Изолация и устойчивост:</a:t>
            </a:r>
            <a:r>
              <a:rPr lang="bg-BG"/>
              <a:t> Ако един компонент откаже, веднага се deploy-ва друг на негово място и приложението продължава да функционира.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Мащабируемост:</a:t>
            </a:r>
            <a:r>
              <a:rPr lang="bg-BG"/>
              <a:t> Малките компоненти отнемат по-малко ресурси и могат да бъдат мащабирани поотделно (според трафика и нуждите на приложението).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Автоматизация:</a:t>
            </a:r>
            <a:r>
              <a:rPr lang="bg-BG"/>
              <a:t> Индивидуалните компоненти са по-лесни за continuous delivery pipelines и complex deployment scenarios – неща невъзможни при монолитите.</a:t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Връзка с бизнеса: </a:t>
            </a:r>
            <a:r>
              <a:rPr lang="bg-BG"/>
              <a:t>Microservice архитектурите се разделят спрямо бизнес изискванията, увеличавайки независимостта и разбирането на нишата, която решават в цялата организация.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Дефиниция</a:t>
            </a:r>
            <a:endParaRPr/>
          </a:p>
        </p:txBody>
      </p:sp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Основната идея за Microservices, обикновено се смята всяка услуга (service) да предоставя API endpoint, който е често, но не винаги </a:t>
            </a:r>
            <a:r>
              <a:rPr i="1" lang="bg-BG"/>
              <a:t>stateless REST API, достъпен през HTTP(S), като стандартна web страница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Този начин за достъп прави Microservices лесни за разбиране и употреба от разработчиците, които използват свой лични инструменти и методи за работа.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Какво е SOA?</a:t>
            </a:r>
            <a:br>
              <a:rPr lang="bg-BG"/>
            </a:br>
            <a:r>
              <a:rPr lang="bg-BG"/>
              <a:t>Нещо ново ли са Microservices?</a:t>
            </a:r>
            <a:br>
              <a:rPr lang="bg-BG"/>
            </a:br>
            <a:endParaRPr/>
          </a:p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SOA – разликата между </a:t>
            </a:r>
            <a:r>
              <a:rPr i="1" lang="bg-BG"/>
              <a:t>SOA (Service-Oriented Architecture)</a:t>
            </a:r>
            <a:r>
              <a:rPr lang="bg-BG"/>
              <a:t> и </a:t>
            </a:r>
            <a:r>
              <a:rPr i="1" lang="bg-BG"/>
              <a:t>Microservice-Oriented architecture</a:t>
            </a:r>
            <a:r>
              <a:rPr lang="bg-BG"/>
              <a:t> не би следвало да се търси в отношение на архитектура, предимства и недостатъци. Реално “microservices” представляват ребрандиране на „SOA”, тъй като идеята SOA не успява да бъде широко имплементирана през 2000-2010.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Софтуерната индустрия притежава свойството на цикличната репетиция: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Едни и същи идеи и схващания сменят своите имена постоянно.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Причината това да е нещо нормално е, че технологиите представляват процес. Както и човешките очаквания, те се променят във времето.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Понякога това отнема доста време, множество промени в наименованията и проби/провали, докато нещата проработят.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Нов поглед над софтуерната разработка</a:t>
            </a:r>
            <a:endParaRPr/>
          </a:p>
        </p:txBody>
      </p:sp>
      <p:sp>
        <p:nvSpPr>
          <p:cNvPr id="282" name="Google Shape;28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Microservices зависят не само от напредването на технологиите, които ги поддържат, но и от възможностите и културата на една организация (екип), техния know-how, структура и нагласа. Все пак, технологиите трябва да се имплементират, не само да се четат и хвалят.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Те представляват една смяна в идеята за IT отдели и включват в себе си огромна част от DevOps културата.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bg-BG"/>
              <a:t>При тях Dev и DevOps отделите работят в тесни взаимоотношения. 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е нужно, за да може да се поддържа едно приложение през целия негов жизнен цикъл </a:t>
            </a:r>
            <a:br>
              <a:rPr lang="bg-BG"/>
            </a:br>
            <a:r>
              <a:rPr lang="bg-BG"/>
              <a:t>(проектиране – имплементация – разположение – допълнителна разработка).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174cdcc136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50" y="1386725"/>
            <a:ext cx="8679675" cy="4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Защо Open-Source Software е важен?</a:t>
            </a:r>
            <a:endParaRPr/>
          </a:p>
        </p:txBody>
      </p:sp>
      <p:sp>
        <p:nvSpPr>
          <p:cNvPr id="293" name="Google Shape;293;p13"/>
          <p:cNvSpPr txBox="1"/>
          <p:nvPr>
            <p:ph idx="1" type="body"/>
          </p:nvPr>
        </p:nvSpPr>
        <p:spPr>
          <a:xfrm>
            <a:off x="677334" y="1273216"/>
            <a:ext cx="8596668" cy="528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8318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разработваме едно приложение от нулата, с цел то да бъде модулно и лесно управляемо, трябва да може да включим и изключим компоненти на много различни места.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 това се е случвало на едно място, често в частни екосистеми, тъй като те са имали ресурса да разработят компонентите в детайли, заедно.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наши дни, в един проект множество компоненти могат да бъдат off-the-shelf open-source tools/libraries.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Тези компоненти са разработени от хора, които сякаш нямат общо помежду си, но имплементират едни и същи интерфейси и идеи. 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Има плеяди от добри open-source решения свързани с microservice архитектури, имплементиращи: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Authentication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Service discovery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Logging and monitoring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Load balancing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Scaling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API или </a:t>
            </a:r>
            <a:br>
              <a:rPr lang="bg-BG"/>
            </a:br>
            <a:r>
              <a:rPr lang="bg-BG"/>
              <a:t>Application Programming Interface</a:t>
            </a:r>
            <a:endParaRPr/>
          </a:p>
        </p:txBody>
      </p:sp>
      <p:sp>
        <p:nvSpPr>
          <p:cNvPr id="299" name="Google Shape;299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Приложение, което е фокусирано върху microservices, може да направи работата на разработчиците удоволствие.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Всеки компонент може да предлага различен интерфейс към вашето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всичко е API, комуникацията между компонентите става стандартизирана.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Единственото нещо, което един компонент е нужно да направи, за да използва приложението и неговите данни, е да може да се </a:t>
            </a:r>
            <a:r>
              <a:rPr i="1" lang="bg-BG"/>
              <a:t>регистрира (authenticate)</a:t>
            </a:r>
            <a:r>
              <a:rPr lang="bg-BG"/>
              <a:t> и да </a:t>
            </a:r>
            <a:r>
              <a:rPr i="1" lang="bg-BG"/>
              <a:t>комуникира</a:t>
            </a:r>
            <a:r>
              <a:rPr lang="bg-BG"/>
              <a:t> с API-тата на останалите компоненти.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Този подход разрешава работа, както с вътрешния екип, така и с 3rd party организации, които желаят да използват данните и услугите на вашето приложение.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5" name="Google Shape;305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08" name="Google Shape;308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9" name="Google Shape;309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11" name="Google Shape;311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2" name="Google Shape;312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3" name="Google Shape;313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 txBox="1"/>
          <p:nvPr>
            <p:ph type="title"/>
          </p:nvPr>
        </p:nvSpPr>
        <p:spPr>
          <a:xfrm>
            <a:off x="6905650" y="566200"/>
            <a:ext cx="43569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rebuchet MS"/>
              <a:buNone/>
            </a:pPr>
            <a:r>
              <a:rPr lang="bg-BG" sz="4200"/>
              <a:t>SOAP(XML) REST(JSON) </a:t>
            </a:r>
            <a:endParaRPr sz="4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Trebuchet MS"/>
              <a:buNone/>
            </a:pPr>
            <a:r>
              <a:rPr lang="bg-BG" sz="4200"/>
              <a:t>gRPC(protobuf)</a:t>
            </a:r>
            <a:endParaRPr/>
          </a:p>
        </p:txBody>
      </p:sp>
      <p:pic>
        <p:nvPicPr>
          <p:cNvPr descr="Found this while searching for REST VS SOAP. : ProgrammerHumor" id="316" name="Google Shape;316;p15"/>
          <p:cNvPicPr preferRelativeResize="0"/>
          <p:nvPr/>
        </p:nvPicPr>
        <p:blipFill rotWithShape="1">
          <a:blip r:embed="rId3">
            <a:alphaModFix/>
          </a:blip>
          <a:srcRect b="7014" l="0" r="0" t="0"/>
          <a:stretch/>
        </p:blipFill>
        <p:spPr>
          <a:xfrm>
            <a:off x="734271" y="788733"/>
            <a:ext cx="5909969" cy="515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2" name="Google Shape;322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4" name="Google Shape;324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5" name="Google Shape;325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6" name="Google Shape;326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28" name="Google Shape;328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29" name="Google Shape;329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0" name="Google Shape;330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16"/>
          <p:cNvSpPr txBox="1"/>
          <p:nvPr>
            <p:ph type="title"/>
          </p:nvPr>
        </p:nvSpPr>
        <p:spPr>
          <a:xfrm>
            <a:off x="7777497" y="2771184"/>
            <a:ext cx="3766280" cy="1087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bg-BG" sz="4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SOAP</a:t>
            </a:r>
            <a:endParaRPr/>
          </a:p>
        </p:txBody>
      </p:sp>
      <p:pic>
        <p:nvPicPr>
          <p:cNvPr descr="Example: SOAP Message" id="333" name="Google Shape;33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011" y="896489"/>
            <a:ext cx="6742071" cy="505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9" name="Google Shape;339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1" name="Google Shape;341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42" name="Google Shape;342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3" name="Google Shape;343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5" name="Google Shape;345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46" name="Google Shape;346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47" name="Google Shape;347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17"/>
          <p:cNvSpPr txBox="1"/>
          <p:nvPr>
            <p:ph type="title"/>
          </p:nvPr>
        </p:nvSpPr>
        <p:spPr>
          <a:xfrm>
            <a:off x="985969" y="4553712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bg-BG" sz="4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REST</a:t>
            </a:r>
            <a:endParaRPr/>
          </a:p>
        </p:txBody>
      </p:sp>
      <p:pic>
        <p:nvPicPr>
          <p:cNvPr id="350" name="Google Shape;35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990" y="1377125"/>
            <a:ext cx="8702981" cy="317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Google Shape;150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3" name="Google Shape;153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4" name="Google Shape;154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56" name="Google Shape;156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57" name="Google Shape;157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8" name="Google Shape;158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1" name="Google Shape;161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Google Shape;162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4" name="Google Shape;164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5" name="Google Shape;165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67" name="Google Shape;167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68" name="Google Shape;168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69" name="Google Shape;169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575" y="1131994"/>
            <a:ext cx="8422726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174cdcc136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75" y="983449"/>
            <a:ext cx="7656025" cy="4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74cdcc1367_0_6"/>
          <p:cNvSpPr txBox="1"/>
          <p:nvPr/>
        </p:nvSpPr>
        <p:spPr>
          <a:xfrm>
            <a:off x="620050" y="4950925"/>
            <a:ext cx="54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</a:t>
            </a:r>
            <a:r>
              <a:rPr lang="bg-BG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bg-BG">
                <a:latin typeface="Trebuchet MS"/>
                <a:ea typeface="Trebuchet MS"/>
                <a:cs typeface="Trebuchet MS"/>
                <a:sym typeface="Trebuchet MS"/>
              </a:rPr>
              <a:t>hat is gRPC?</a:t>
            </a:r>
            <a:br>
              <a:rPr lang="bg-BG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bg-BG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https://grpc.io/docs/what-is-grpc/introduction/</a:t>
            </a:r>
            <a:r>
              <a:rPr lang="bg-B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2" name="Google Shape;362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65" name="Google Shape;365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6" name="Google Shape;366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8" name="Google Shape;368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69" name="Google Shape;369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70" name="Google Shape;370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18"/>
          <p:cNvSpPr txBox="1"/>
          <p:nvPr>
            <p:ph type="title"/>
          </p:nvPr>
        </p:nvSpPr>
        <p:spPr>
          <a:xfrm>
            <a:off x="7566559" y="2876608"/>
            <a:ext cx="2566700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bg-BG" sz="4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gRPC</a:t>
            </a:r>
            <a:endParaRPr sz="48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RPC: concepts with Example. gRPC is a high-performance RPC (Remote… | by  Vrushali Raut | Medium" id="373" name="Google Shape;37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109" y="996674"/>
            <a:ext cx="6961590" cy="518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9" name="Google Shape;379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" name="Google Shape;381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82" name="Google Shape;382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3" name="Google Shape;383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85" name="Google Shape;385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86" name="Google Shape;386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7" name="Google Shape;387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0" name="Google Shape;390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1" name="Google Shape;391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2" name="Google Shape;392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93" name="Google Shape;393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4" name="Google Shape;394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96" name="Google Shape;396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97" name="Google Shape;397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98" name="Google Shape;398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1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ustomizing Protobuf JSON Serialization in Golang | by Sebastian Nyberg |  Medium" id="401" name="Google Shape;40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230" y="725213"/>
            <a:ext cx="6780846" cy="539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7" name="Google Shape;40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9" name="Google Shape;409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0" name="Google Shape;410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11" name="Google Shape;4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13" name="Google Shape;413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14" name="Google Shape;414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15" name="Google Shape;4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8" name="Google Shape;418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9" name="Google Shape;419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0" name="Google Shape;420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1" name="Google Shape;421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2" name="Google Shape;422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24" name="Google Shape;424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25" name="Google Shape;425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6" name="Google Shape;426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sing Docker Containers to Build your Code" id="429" name="Google Shape;42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880" y="1131994"/>
            <a:ext cx="5154117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Каква роля играят контейнерите?</a:t>
            </a:r>
            <a:endParaRPr/>
          </a:p>
        </p:txBody>
      </p:sp>
      <p:sp>
        <p:nvSpPr>
          <p:cNvPr id="435" name="Google Shape;435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Идеята за lightweight OS containers е представена в началото на хилядолетието, като част от проекта FreeBSD.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(2013) Docker предлага лесен начин за създаване на контейнерни изображения.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Контейнерите са малки, лесни за управление, могат да бъдат динамично заменени и изглеждат като перфектния приятел на microservices.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разлика от виртуалните машини, контейнерите са проектирани да съдържат само нужната функционалност, с която ще работят.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1" name="Google Shape;441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3" name="Google Shape;443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44" name="Google Shape;444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45" name="Google Shape;445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47" name="Google Shape;447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48" name="Google Shape;448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49" name="Google Shape;449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3" name="Google Shape;453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4" name="Google Shape;454;p2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55" name="Google Shape;455;p2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6" name="Google Shape;456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58" name="Google Shape;458;p2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59" name="Google Shape;459;p2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0" name="Google Shape;460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etting started with docker. What is Docker? | by Imran Sayed | Medium" id="463" name="Google Shape;46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596" y="1131994"/>
            <a:ext cx="8160685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Панацея?</a:t>
            </a:r>
            <a:endParaRPr/>
          </a:p>
        </p:txBody>
      </p:sp>
      <p:sp>
        <p:nvSpPr>
          <p:cNvPr id="469" name="Google Shape;469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Контейнерите са само способ.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 архитектурата е само идея.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Напълно възможно е да се създаде приложение, което да прилага microservices без да използва контейнери.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Напълно възможно е също да се създаде и приложение, което да е Monolith и да се deploy-ва в контейнер.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5" name="Google Shape;47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7" name="Google Shape;477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78" name="Google Shape;478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79" name="Google Shape;47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81" name="Google Shape;481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82" name="Google Shape;482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83" name="Google Shape;48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6" name="Google Shape;486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7" name="Google Shape;487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8" name="Google Shape;488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89" name="Google Shape;489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90" name="Google Shape;490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92" name="Google Shape;492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93" name="Google Shape;493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94" name="Google Shape;494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2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19 Memes about Kubernetes. 2019 has been really crazy in term of… | by Yann  | skale-5 | Medium" id="497" name="Google Shape;49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231" y="1131994"/>
            <a:ext cx="7587414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можем да управляваме </a:t>
            </a:r>
            <a:br>
              <a:rPr lang="bg-BG"/>
            </a:br>
            <a:r>
              <a:rPr lang="bg-BG"/>
              <a:t>Microservices</a:t>
            </a:r>
            <a:endParaRPr/>
          </a:p>
        </p:txBody>
      </p:sp>
      <p:sp>
        <p:nvSpPr>
          <p:cNvPr id="503" name="Google Shape;503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да можем да работим качествено с приложение, което е базирано на microservices, а и не само, е нужно да можем да: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Наблюдаваме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Управляваме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Скалираме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различните съставни части.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справянето с тези задачи, а и за контролирането на контейнери има множество free, open-source tools.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Kubernetes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OpenStack Cloud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1" name="Google Shape;511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12" name="Google Shape;512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13" name="Google Shape;513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15" name="Google Shape;515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16" name="Google Shape;516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17" name="Google Shape;517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20" name="Google Shape;520;p2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1" name="Google Shape;521;p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2" name="Google Shape;522;p2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23" name="Google Shape;523;p2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24" name="Google Shape;524;p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6" name="Google Shape;526;p2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27" name="Google Shape;527;p2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28" name="Google Shape;528;p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Kubernetes: A Detailed Example of Deployment of a Stateful Application | by  Srikanth Koraveni | Better Programming | Medium" id="531" name="Google Shape;53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5800" y="764497"/>
            <a:ext cx="8285402" cy="532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4cdcc1367_0_0"/>
          <p:cNvSpPr txBox="1"/>
          <p:nvPr>
            <p:ph type="title"/>
          </p:nvPr>
        </p:nvSpPr>
        <p:spPr>
          <a:xfrm>
            <a:off x="677324" y="1932000"/>
            <a:ext cx="9487500" cy="259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bg-BG"/>
              <a:t>С</a:t>
            </a:r>
            <a:r>
              <a:rPr i="1" lang="bg-BG"/>
              <a:t>ъберете заедно нещата, които се променят заради една и съща причина </a:t>
            </a:r>
            <a:br>
              <a:rPr i="1" lang="bg-BG"/>
            </a:br>
            <a:r>
              <a:rPr i="1" lang="bg-BG"/>
              <a:t>и разделете нещата, които се променят поради различни причини</a:t>
            </a:r>
            <a:endParaRPr i="1"/>
          </a:p>
        </p:txBody>
      </p:sp>
      <p:sp>
        <p:nvSpPr>
          <p:cNvPr id="178" name="Google Shape;178;g174cdcc1367_0_0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8318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bg-BG"/>
              <a:t>Robert C. Martin, създател на термина „</a:t>
            </a:r>
            <a:r>
              <a:rPr b="1" lang="bg-BG"/>
              <a:t>single responsibility principle</a:t>
            </a:r>
            <a:r>
              <a:rPr lang="bg-BG"/>
              <a:t>”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37" name="Google Shape;537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9" name="Google Shape;539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40" name="Google Shape;540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41" name="Google Shape;541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43" name="Google Shape;543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44" name="Google Shape;544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5" name="Google Shape;545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8" name="Google Shape;548;p2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9" name="Google Shape;549;p2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0" name="Google Shape;550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1" name="Google Shape;551;p2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52" name="Google Shape;552;p2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54" name="Google Shape;554;p2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55" name="Google Shape;555;p2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56" name="Google Shape;556;p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2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nderstanding OpenStack" id="559" name="Google Shape;55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" t="2919"/>
          <a:stretch/>
        </p:blipFill>
        <p:spPr>
          <a:xfrm>
            <a:off x="1765050" y="1190100"/>
            <a:ext cx="8661900" cy="44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bg-BG"/>
              <a:t>Какво правим с вече съществуващи приложения (Monolith)?</a:t>
            </a:r>
            <a:br>
              <a:rPr b="1" lang="bg-BG"/>
            </a:br>
            <a:endParaRPr/>
          </a:p>
        </p:txBody>
      </p:sp>
      <p:sp>
        <p:nvSpPr>
          <p:cNvPr id="565" name="Google Shape;565;p28"/>
          <p:cNvSpPr txBox="1"/>
          <p:nvPr>
            <p:ph idx="1" type="body"/>
          </p:nvPr>
        </p:nvSpPr>
        <p:spPr>
          <a:xfrm>
            <a:off x="677334" y="2160589"/>
            <a:ext cx="8596668" cy="4587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Докато microservices може да представлява важен стратегически компонент за развитието на една IT компания, определено има много случай, в които не е нужно имплементирането на този модел.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Възможността цяло, работещо приложение да се пренапише за една вечер също е имагинерна.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Има културна и техническа цена в преминаването към microservices.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щастие, Monolith и Microservices могат да работят заедно, в една и съща среда.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/>
          <p:nvPr>
            <p:ph type="title"/>
          </p:nvPr>
        </p:nvSpPr>
        <p:spPr>
          <a:xfrm>
            <a:off x="663294" y="604349"/>
            <a:ext cx="2938468" cy="239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Bi-modal IT</a:t>
            </a:r>
            <a:endParaRPr/>
          </a:p>
        </p:txBody>
      </p:sp>
      <p:sp>
        <p:nvSpPr>
          <p:cNvPr id="571" name="Google Shape;571;p29"/>
          <p:cNvSpPr txBox="1"/>
          <p:nvPr>
            <p:ph idx="1" type="body"/>
          </p:nvPr>
        </p:nvSpPr>
        <p:spPr>
          <a:xfrm>
            <a:off x="3846889" y="609602"/>
            <a:ext cx="5424112" cy="320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Възможността да се доставят, както: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традиционни IT приложения, с фокус на стабилност и uptime,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така и нови по-гъвкави, но по-малко тествани приложения, използващи нови методи, включващи независими разработчици и малки итерационни периоди.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Gartner's BiModal IT set up and SAP Cloud Platform (SCP) - Sodales Solutions" id="572" name="Google Shape;5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170" y="3003877"/>
            <a:ext cx="8320145" cy="295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Обобщение:</a:t>
            </a:r>
            <a:br>
              <a:rPr lang="bg-BG"/>
            </a:br>
            <a:r>
              <a:rPr lang="bg-BG"/>
              <a:t>Какво е Microservices?</a:t>
            </a:r>
            <a:endParaRPr/>
          </a:p>
        </p:txBody>
      </p:sp>
      <p:sp>
        <p:nvSpPr>
          <p:cNvPr id="578" name="Google Shape;578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Архитектурен стил, който разрешава на приложението да се състой от по-малки части – услуги - services, които са: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Удобни за поддръжка и тестване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Слабо свързани – независими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Самостоятелни при разгръщане (deployment)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Организирани покрай бизнес възможностите на проекта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Разработвани от малък екип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 архитектурата разрешава бързото, често и надеждно развитие на големи, сложни приложения.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Разрешава еволюция в технологичния инструментариум.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да имплементираме </a:t>
            </a:r>
            <a:br>
              <a:rPr lang="bg-BG"/>
            </a:br>
            <a:r>
              <a:rPr lang="bg-BG"/>
              <a:t>Microservice архитектурата?</a:t>
            </a:r>
            <a:endParaRPr/>
          </a:p>
        </p:txBody>
      </p:sp>
      <p:sp>
        <p:nvSpPr>
          <p:cNvPr id="584" name="Google Shape;584;p3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Вече разгледахме как тази архитектура предлага доста добри предимства пред монолита, но е време хубаво да помислим, как да подходим, за да създадем първото си разпределено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От къде да започнем?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Има ли основни принципи, които е нужно да следваме, за да направим най-доброто разпределено приложение?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сме в света на Enterprise, Big Corp и други видове китове, е възможно да ни продадат най-добрия подход, но ние все още сме в университета, затова нека помислим за себе си.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90" name="Google Shape;590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2" name="Google Shape;592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93" name="Google Shape;593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94" name="Google Shape;594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96" name="Google Shape;596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7" name="Google Shape;597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98" name="Google Shape;598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3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01" name="Google Shape;601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2" name="Google Shape;602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3" name="Google Shape;603;p3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04" name="Google Shape;604;p3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05" name="Google Shape;605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607" name="Google Shape;607;p3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608" name="Google Shape;608;p3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9" name="Google Shape;609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" name="Google Shape;611;p3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2" name="Google Shape;61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856" y="691327"/>
            <a:ext cx="9398711" cy="547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3"/>
          <p:cNvSpPr txBox="1"/>
          <p:nvPr>
            <p:ph type="title"/>
          </p:nvPr>
        </p:nvSpPr>
        <p:spPr>
          <a:xfrm>
            <a:off x="677334" y="609599"/>
            <a:ext cx="8596668" cy="1758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да разпределим приложението?</a:t>
            </a:r>
            <a:br>
              <a:rPr lang="bg-BG"/>
            </a:br>
            <a:r>
              <a:rPr lang="bg-BG"/>
              <a:t>1. Определяне на бизнес изискванията</a:t>
            </a:r>
            <a:endParaRPr/>
          </a:p>
        </p:txBody>
      </p:sp>
      <p:sp>
        <p:nvSpPr>
          <p:cNvPr id="618" name="Google Shape;618;p33"/>
          <p:cNvSpPr txBox="1"/>
          <p:nvPr>
            <p:ph idx="1" type="body"/>
          </p:nvPr>
        </p:nvSpPr>
        <p:spPr>
          <a:xfrm>
            <a:off x="677334" y="236762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Един от начините, за разпределяне на логиката на приложението е да се обърнем към основните бизнес изисквания.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Какво прави нашето приложение?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Какви услуги предлага на потребителя?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 решава проблема на потребителя?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Идентифицирането на тези три точки изисква обстойно разбиране на бизнес решението.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 какви services бихте разделили една система за онлайн пазаруване.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Conway’s law </a:t>
            </a:r>
            <a:br>
              <a:rPr lang="bg-BG"/>
            </a:br>
            <a:r>
              <a:rPr lang="bg-BG"/>
              <a:t>или </a:t>
            </a:r>
            <a:br>
              <a:rPr lang="bg-BG"/>
            </a:br>
            <a:r>
              <a:rPr lang="bg-BG"/>
              <a:t>Decomposition by Business Capability</a:t>
            </a:r>
            <a:endParaRPr/>
          </a:p>
        </p:txBody>
      </p:sp>
      <p:sp>
        <p:nvSpPr>
          <p:cNvPr id="624" name="Google Shape;624;p34"/>
          <p:cNvSpPr txBox="1"/>
          <p:nvPr>
            <p:ph idx="1" type="body"/>
          </p:nvPr>
        </p:nvSpPr>
        <p:spPr>
          <a:xfrm>
            <a:off x="677334" y="2791210"/>
            <a:ext cx="8596668" cy="4587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Conway’s Law - Всяка организация, която разработва една система (общо казано) ще създаде дизайн, който е </a:t>
            </a:r>
            <a:r>
              <a:rPr b="1" lang="bg-BG"/>
              <a:t>копие на комуникационната структура на организацията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Предимства: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Този подход е лесен за прилагане, тъй като структурата на разработчиците и бизнес отделенията вече съществува.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Недостатъци: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Този подход може да доведе до неефективност, тъй като автоматизираната система не е още приложена и тя може да крие невидими заплахи.</a:t>
            </a:r>
            <a:br>
              <a:rPr lang="bg-BG"/>
            </a:b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bg-BG"/>
              <a:t>Inverse Conway Maneuver</a:t>
            </a:r>
            <a:br>
              <a:rPr lang="bg-BG"/>
            </a:br>
            <a:r>
              <a:rPr lang="bg-BG"/>
              <a:t>или</a:t>
            </a:r>
            <a:br>
              <a:rPr lang="bg-BG"/>
            </a:br>
            <a:r>
              <a:rPr lang="bg-BG"/>
              <a:t>Decomposition by Domain</a:t>
            </a:r>
            <a:endParaRPr/>
          </a:p>
        </p:txBody>
      </p:sp>
      <p:sp>
        <p:nvSpPr>
          <p:cNvPr id="630" name="Google Shape;630;p35"/>
          <p:cNvSpPr txBox="1"/>
          <p:nvPr>
            <p:ph idx="1" type="body"/>
          </p:nvPr>
        </p:nvSpPr>
        <p:spPr>
          <a:xfrm>
            <a:off x="677334" y="2632841"/>
            <a:ext cx="8596668" cy="3408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Domain Driven Design (DDD) предлага множество пособия и методологии, които да помогнат в определянето на особеностите на дадена област.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DDD е самостоятелен и той надгражда вече съществуващите структури.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Определяне на стратегията чрез Context Map -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link</a:t>
            </a:r>
            <a:r>
              <a:rPr lang="bg-BG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Предимства: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Близко до реалността - отразява това, което се случва или е нужно да се случи.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Недостатъци: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Точки на напрежение - нежеланието на някои хора да се променят.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36" name="Google Shape;636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39" name="Google Shape;639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40" name="Google Shape;640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642" name="Google Shape;642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643" name="Google Shape;643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44" name="Google Shape;644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3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47" name="Google Shape;647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48" name="Google Shape;648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9" name="Google Shape;649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650" name="Google Shape;650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51" name="Google Shape;651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653" name="Google Shape;653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654" name="Google Shape;654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55" name="Google Shape;655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he Value at the Intersection of TDD, DDD, and BDD | by mobileLIVE | Data  Driven Investor | Medium" id="658" name="Google Shape;65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021" y="739260"/>
            <a:ext cx="8503565" cy="525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Single responsibility principle</a:t>
            </a:r>
            <a:endParaRPr/>
          </a:p>
        </p:txBody>
      </p:sp>
      <p:sp>
        <p:nvSpPr>
          <p:cNvPr id="184" name="Google Shape;184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758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Като архитектура microservices се основава на този термин. Microservices се основава на силно разделени, според тяхната функционалност компоненти (services), които могат да бъдат: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bg-BG"/>
              <a:t>Developed</a:t>
            </a:r>
            <a:r>
              <a:rPr lang="bg-BG"/>
              <a:t> – разработвани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bg-BG"/>
              <a:t>Deployed</a:t>
            </a:r>
            <a:r>
              <a:rPr lang="bg-BG"/>
              <a:t> – разгръщани</a:t>
            </a:r>
            <a:endParaRPr/>
          </a:p>
          <a:p>
            <a:pPr indent="-291846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bg-BG"/>
              <a:t>Maintained</a:t>
            </a:r>
            <a:r>
              <a:rPr lang="bg-BG"/>
              <a:t> – поддържани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Изцяло </a:t>
            </a:r>
            <a:r>
              <a:rPr b="1" lang="bg-BG"/>
              <a:t>независимо.</a:t>
            </a:r>
            <a:endParaRPr/>
          </a:p>
          <a:p>
            <a:pPr indent="-349758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Всеки компонент (service) е отговорен за определена функционалност (задача) и може да комуникира с останалите компоненти или услуги (services) чрез APIs, за да разреши по-големи и сложни задачи.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Примерни services на</a:t>
            </a:r>
            <a:br>
              <a:rPr lang="bg-BG"/>
            </a:br>
            <a:r>
              <a:rPr lang="bg-BG"/>
              <a:t>система за онлайн пазаруване</a:t>
            </a:r>
            <a:endParaRPr/>
          </a:p>
        </p:txBody>
      </p:sp>
      <p:sp>
        <p:nvSpPr>
          <p:cNvPr id="664" name="Google Shape;664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Product Catalog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Inventory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Order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Delivery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User Management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Product Recommendations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Product Reviews Management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"/>
          <p:cNvSpPr txBox="1"/>
          <p:nvPr>
            <p:ph type="title"/>
          </p:nvPr>
        </p:nvSpPr>
        <p:spPr>
          <a:xfrm>
            <a:off x="677334" y="609598"/>
            <a:ext cx="8596668" cy="1894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 2. Планиране</a:t>
            </a:r>
            <a:br>
              <a:rPr lang="bg-BG"/>
            </a:br>
            <a:endParaRPr/>
          </a:p>
        </p:txBody>
      </p:sp>
      <p:sp>
        <p:nvSpPr>
          <p:cNvPr id="670" name="Google Shape;670;p3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като се разберат бизнес възможностите на проекта е нужно да се създадат services, за всяка една от тях.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Всеки service може да бъде притежаван и обслужван от различен екип.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разрешава всеки </a:t>
            </a:r>
            <a:r>
              <a:rPr b="1" lang="bg-BG"/>
              <a:t>отделен екип </a:t>
            </a:r>
            <a:r>
              <a:rPr lang="bg-BG"/>
              <a:t>да се превърне в </a:t>
            </a:r>
            <a:r>
              <a:rPr b="1" lang="bg-BG"/>
              <a:t>експерт</a:t>
            </a:r>
            <a:r>
              <a:rPr lang="bg-BG"/>
              <a:t> в решаването бизнес възможностите на своя компонент.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bg-BG"/>
              <a:t>Екипът може сам да избере технологиите</a:t>
            </a:r>
            <a:r>
              <a:rPr lang="bg-BG"/>
              <a:t>, които да използва в своя service.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Това води до създаване граници в API и изграждането на по-стабилни екипи.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3. Разработка</a:t>
            </a:r>
            <a:endParaRPr/>
          </a:p>
        </p:txBody>
      </p:sp>
      <p:sp>
        <p:nvSpPr>
          <p:cNvPr id="676" name="Google Shape;676;p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като сме определили отделните услуги, можем да преминем към тяхната имплементация от малки екипи.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Може да се създаде User Service с Java и MySQL или Graph database или Product Recommendation Service със Scala/Spark (Big Data Analysis).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Още преди да сме започнали с разработката е хубаво да помислим за стратегия за CI/CD (Continuous Integration/Continuous Deployment).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Service deployment?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Service testing?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В какви среди ще го правим (Integration, QUA, Staging, Production, etc)?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Внимателен дизайн на отделните услуги</a:t>
            </a:r>
            <a:endParaRPr/>
          </a:p>
        </p:txBody>
      </p:sp>
      <p:sp>
        <p:nvSpPr>
          <p:cNvPr id="682" name="Google Shape;682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да се помисли внимателно: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Какви данни ще бъдат предоставени от услугите?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Какви протоколи ще използва тя, за да взаимодейства с останалите услуги?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Важно е да се скрие двигателя на услугата и тя да предоставя като данни, само това, което е нужно от нея и нейните клиенти.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още от самото начало се предоставят ненужни данни, в бъдеще е възможно да се отдели доста ресурс, за да се определи кой реално използва тези endpoints.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Какво се случва тук?</a:t>
            </a:r>
            <a:endParaRPr/>
          </a:p>
        </p:txBody>
      </p:sp>
      <p:pic>
        <p:nvPicPr>
          <p:cNvPr descr="Image for post" id="688" name="Google Shape;68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244" y="2605881"/>
            <a:ext cx="47815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Основна грешка в имплементацията на Microservices</a:t>
            </a:r>
            <a:endParaRPr/>
          </a:p>
        </p:txBody>
      </p:sp>
      <p:sp>
        <p:nvSpPr>
          <p:cNvPr id="694" name="Google Shape;694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Service 1 обработва и съхранява всичките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Създаден е нов Service 2, който работи със същите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Service 2 директно достъпва базата на Service 1.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Всичко изглежда добре, все пак директния достъп е най-лесен.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Защо да разработваме допълнително API?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Какво ще стане ако Service 1 спре да работи?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момента, в който започнем да мислим по този начин ние директно губим контрол в определянето на кой данни показваме и кой не.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Ако за напред е нужно да променим схемата на базата данни, ние няма да знаем точно кой Service, как използва данните и дали една промяна нужна за Service 1, няма да провали работата на Service 2.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Какво се случва тук?</a:t>
            </a:r>
            <a:endParaRPr/>
          </a:p>
        </p:txBody>
      </p:sp>
      <p:pic>
        <p:nvPicPr>
          <p:cNvPr descr="Image for post" id="700" name="Google Shape;700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244" y="2605881"/>
            <a:ext cx="47815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Алтернативен подход</a:t>
            </a:r>
            <a:endParaRPr/>
          </a:p>
        </p:txBody>
      </p:sp>
      <p:sp>
        <p:nvSpPr>
          <p:cNvPr id="706" name="Google Shape;706;p4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Service 2 достъпва Service 1, за да получи достъп до базата данни.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По този начин бъдещите промени в схемата на базата няма да създават проблеми.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Притесненията за останалите компоненти се изпаряват, тъй като контролът остава само в една услуга - Service 1.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Хубаво е, когато предлагаме API на други наши услуги или външни клиенти, да спрем и да помислим добре, преди да си позволим да повторим дадени endpoints и кода зад тях.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Нужно е да определим точните данни, които споделяме, без ненужна, допълнителна информация.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4. Децентрализация на разработването</a:t>
            </a:r>
            <a:br>
              <a:rPr lang="bg-BG"/>
            </a:br>
            <a:endParaRPr/>
          </a:p>
        </p:txBody>
      </p:sp>
      <p:sp>
        <p:nvSpPr>
          <p:cNvPr id="712" name="Google Shape;712;p4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Някои организации са намерили голям успех, оставяйки отделни екипи да се грижат за отделни услуги и всичко свързано с тях.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Един екип разработва, deploy-ва и се грижи за всичко, което прави и изисква един service.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Няма отделни екипи за поддръжка, екипът е само един.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Друг работещ подход е вътрешния open source модел – разработчик от друг екип има нужда от промяна по даден service: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Разглежда кода на компонента.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Работи по дадена функционалност.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bg-BG"/>
              <a:t>Създава PR заявка и я изпраща към другия екип, отговорен за service-a.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Open-Source Development Model</a:t>
            </a:r>
            <a:endParaRPr/>
          </a:p>
        </p:txBody>
      </p:sp>
      <p:sp>
        <p:nvSpPr>
          <p:cNvPr id="718" name="Google Shape;718;p46"/>
          <p:cNvSpPr txBox="1"/>
          <p:nvPr>
            <p:ph idx="1" type="body"/>
          </p:nvPr>
        </p:nvSpPr>
        <p:spPr>
          <a:xfrm>
            <a:off x="677334" y="1643743"/>
            <a:ext cx="8596668" cy="4397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 да се случи това и то да отнеме минимални ресурси е нужна ясна техническа документация, както и упътване как се работи с услугата и как тя се deploy-ва.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Друго важно предимство на този подход е, че държи разработчиците в състояние да пишат качествен код, тъй като техните колеги от другите екипи могат да го достъпват и гледат.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0" name="Google Shape;190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93" name="Google Shape;193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4" name="Google Shape;194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96" name="Google Shape;196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7" name="Google Shape;197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8" name="Google Shape;198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1" name="Google Shape;201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2" name="Google Shape;202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04" name="Google Shape;204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5" name="Google Shape;20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07" name="Google Shape;207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08" name="Google Shape;208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9" name="Google Shape;20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" name="Google Shape;2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0699" y="1131994"/>
            <a:ext cx="7172479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Message bus (RabbitMQ)</a:t>
            </a:r>
            <a:endParaRPr/>
          </a:p>
        </p:txBody>
      </p:sp>
      <p:pic>
        <p:nvPicPr>
          <p:cNvPr descr="Image for post" id="724" name="Google Shape;724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985" y="2160588"/>
            <a:ext cx="6352067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5. Имплементиране на стандарти</a:t>
            </a:r>
            <a:endParaRPr/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различни екипи се грижат за множество услуги е нужно да се приложат стандарти, които да уеднаквят разработката.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Error handling – важна част!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API Style Guide (PayPal, Stripe, Facebook).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Документиране на всеки endpoint.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Swagger – design &amp; development, testing &amp; deployment.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Създаването на метаданни на вашите API, разрешава на потребителите да си играят с него и да го разберат по-бързо.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6. Справяне с timeouts</a:t>
            </a:r>
            <a:endParaRPr/>
          </a:p>
        </p:txBody>
      </p:sp>
      <p:sp>
        <p:nvSpPr>
          <p:cNvPr id="736" name="Google Shape;736;p4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Важна част е да разберем, че microservices не са неуязвими.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Ще дойде момент, в които те ще бъдат в timeouts.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Една услуга може да спре, ако зависи от някоя друга.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Може да спре и поради грешки в кода, мрежата и др.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Важно е да се осигури стабилността на системата, дори когато някоя от услугите спре да работи.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Bulkhead Pattern – изолиране на услугите в pools (пример с отделения на кораб)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Circuit Breaker – когато даден endpoint започне да се държи нестабилно, достъпът до него се ограничава с кратък timeout.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7. Monitoring and logging</a:t>
            </a:r>
            <a:endParaRPr/>
          </a:p>
        </p:txBody>
      </p:sp>
      <p:sp>
        <p:nvSpPr>
          <p:cNvPr id="742" name="Google Shape;742;p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Microservices представляват разпределени приложения и следенето на тяхното поведение си е предизвикателство.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Не е лесно да се свързват логове от различни услуги.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Log aggregation (service behavior)– централна система за логове, която събира всички данни от една или всички услуги. Разрешава конфигуриране и сигнализация, тъй като всичко е на едно място.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Stats aggregation (hardware statistics) – свързване на поведението на софтуера с употребата на хардуера.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Обобщение – </a:t>
            </a:r>
            <a:br>
              <a:rPr lang="bg-BG"/>
            </a:br>
            <a:r>
              <a:rPr lang="bg-BG"/>
              <a:t>Разработка на Microservices</a:t>
            </a:r>
            <a:endParaRPr/>
          </a:p>
        </p:txBody>
      </p:sp>
      <p:sp>
        <p:nvSpPr>
          <p:cNvPr id="748" name="Google Shape;748;p51"/>
          <p:cNvSpPr txBox="1"/>
          <p:nvPr>
            <p:ph idx="1" type="body"/>
          </p:nvPr>
        </p:nvSpPr>
        <p:spPr>
          <a:xfrm>
            <a:off x="677334" y="2160589"/>
            <a:ext cx="8596668" cy="446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Архитектурата трябва да е стабилна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Услугите трябва да са свързани. Всяка услуга имплементира малък списък със строго свързани функции.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Услугите трябва да са съобразени с Common Closure Principle – нещата, които се променят заедно, се пакетират заедно – така всяка промяна засяга само една услуга.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Услугите трябва да са разделени – всяка услуга служи като API, което капсулира нейната имплементация. Промените по услугата не афектират клиента.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Услугата трябва да може да се тества.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Всяка услуга е достатъчно малка, за да се разработва от “two pizza team” (6 do 10 човека).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Всеки екип, който притежава една или повече услуги, трябва да бъде автономен.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Екипът трябва да може да разработва и разполага (develop &amp; deploy) своите услуги с минимално взаимодействие с другите екипи.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5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54" name="Google Shape;754;p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5" name="Google Shape;755;p5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6" name="Google Shape;756;p5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57" name="Google Shape;757;p5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58" name="Google Shape;758;p5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60" name="Google Shape;760;p5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1" name="Google Shape;761;p5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62" name="Google Shape;762;p5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5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65" name="Google Shape;765;p5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6" name="Google Shape;766;p5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7" name="Google Shape;767;p5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68" name="Google Shape;768;p5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69" name="Google Shape;769;p5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71" name="Google Shape;771;p5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72" name="Google Shape;772;p5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3" name="Google Shape;773;p5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52"/>
          <p:cNvSpPr/>
          <p:nvPr/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strong oak tree from little tiny acorn wisdom meme | Wisdom meme, Cute memes,  Memes" id="776" name="Google Shape;776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8" y="480058"/>
            <a:ext cx="8429361" cy="589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Въпроси Q&amp;A</a:t>
            </a:r>
            <a:endParaRPr/>
          </a:p>
        </p:txBody>
      </p:sp>
      <p:pic>
        <p:nvPicPr>
          <p:cNvPr descr="When your boss tells you we're converting to microservices, using docker -  Meme on Imgur" id="782" name="Google Shape;782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835" y="1544123"/>
            <a:ext cx="6493398" cy="487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Основна идея</a:t>
            </a:r>
            <a:endParaRPr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Приложенията са по-лесни за изработка и поддръжка, когато се раздробят на по-малки, основни частици, които работят заедно в хармония.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Всяка частица (компонент или service) се разработва и поддържа отделно във времето.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Основното приложение представлява просто сбора от всички негови съставни частици.</a:t>
            </a:r>
            <a:br>
              <a:rPr lang="bg-BG"/>
            </a:b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4" name="Google Shape;2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27" name="Google Shape;22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8" name="Google Shape;2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30" name="Google Shape;23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31" name="Google Shape;23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32" name="Google Shape;2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5" name="Google Shape;235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6" name="Google Shape;236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38" name="Google Shape;238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39" name="Google Shape;239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41" name="Google Shape;241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242" name="Google Shape;242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43" name="Google Shape;243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Microservices – a gentle introduction – Insurtech Guys" id="246" name="Google Shape;24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924" y="1351949"/>
            <a:ext cx="9941259" cy="41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Ключови предимства</a:t>
            </a:r>
            <a:endParaRPr/>
          </a:p>
        </p:txBody>
      </p:sp>
      <p:sp>
        <p:nvSpPr>
          <p:cNvPr id="252" name="Google Shape;252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Тъй като </a:t>
            </a:r>
            <a:r>
              <a:rPr b="1" lang="bg-BG"/>
              <a:t>съставните частици са малки</a:t>
            </a:r>
            <a:r>
              <a:rPr lang="bg-BG"/>
              <a:t>, те могат да бъдат изградени от един или повече малки екипи още от самото начало.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Поддържането на граници</a:t>
            </a:r>
            <a:r>
              <a:rPr lang="bg-BG"/>
              <a:t> между компонентите разрешава по-лесното скалиране на разработването.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Веднъж разработени, тези услуги могат да бъдат </a:t>
            </a:r>
            <a:r>
              <a:rPr b="1" lang="bg-BG"/>
              <a:t>разположени независимо една от друга</a:t>
            </a:r>
            <a:r>
              <a:rPr lang="bg-BG"/>
              <a:t>. Следователно е лесно да се разбере, кои през кои услуги минава най-голям трафик и е лесно тяхния брой да се умножи.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Microservices предлагат </a:t>
            </a:r>
            <a:r>
              <a:rPr b="1" lang="bg-BG"/>
              <a:t>по-добра изолация при грешки</a:t>
            </a:r>
            <a:r>
              <a:rPr lang="bg-BG"/>
              <a:t>, тъй като ако една от услугите спре да работи, основното приложение все пак продължава своята работа. След като се отстрани проблема, само поправената услуга се deploy-ва, а не цялото приложение.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Всяка услуга може да разполага със </a:t>
            </a:r>
            <a:r>
              <a:rPr b="1" lang="bg-BG"/>
              <a:t>свой собствен технологичен набор</a:t>
            </a:r>
            <a:r>
              <a:rPr lang="bg-BG"/>
              <a:t> (програмен език, бази данни и т.н.), който би свършил най-добра работа, според изискванията на услугата. Не се прилага стандартизиран one-size-fits-all подход.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Ключови предимства</a:t>
            </a:r>
            <a:endParaRPr/>
          </a:p>
        </p:txBody>
      </p:sp>
      <p:sp>
        <p:nvSpPr>
          <p:cNvPr id="258" name="Google Shape;25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Приложенията създадени от набор от модулни компоненти са по-лесни за разбиране, по-лесни за тестване и най-вече по-лесни за поддръжка през lifecycle-a на приложението.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Разрешава на организациите да постигнат по-голяма гъвкавост и способност за произвеждане на нови версии.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Огромни предимства в сферата на enterprise, особено щом става въпрос за екипи, които са разположени на различни континенти и култури.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2020-11-17T10:26:11Z</dcterms:created>
  <dc:creator>V Mat</dc:creator>
</cp:coreProperties>
</file>