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4bb6fbe8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4bb6fbe8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4bb6fbe8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4bb6fbe8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4bb6fbe8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4bb6fbe8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4bb6fbe8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4bb6fbe8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4bb6fbe8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4bb6fbe8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4bb6fbe8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4bb6fbe8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4bb6fbe8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4bb6fbe8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4bb6fbe8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4bb6fbe8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4bb6fbe8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4bb6fbe8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4bb6fbe8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4bb6fbe8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3b982f2a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3b982f2a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4bb6fbe8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4bb6fbe8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4bb6fbe8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4bb6fbe8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4bb6fbe8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4bb6fbe8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4bb6fbe8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4bb6fbe8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4bb6fbe8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4bb6fbe8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4bb6fbe8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4bb6fbe8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53003ab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53003ab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53003ab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53003ab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53003ab7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53003ab7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4bb6fbe8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4bb6fbe8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3b982f2a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3b982f2a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3b982f2a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3b982f2a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3b982f2a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3b982f2a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3b982f2a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3b982f2a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3b982f2a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3b982f2a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4bb6fbe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4bb6fbe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4bb6fbe8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4bb6fbe8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Типове данни. Изрази. Операции. Приоритет.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Програмиране на Java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Операции с числа с плаваща запетая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729450" y="2078875"/>
            <a:ext cx="8284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Пример: десетичното число</a:t>
            </a:r>
            <a:r>
              <a:rPr lang="en-GB"/>
              <a:t> 0.085 се представя двоично така:  00111101101011100001010001111011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битове:    31   30-23           22-0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двоично:    0 01111011 01011100001010001111011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десетично:  0    123           3019899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Което е: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2</a:t>
            </a:r>
            <a:r>
              <a:rPr baseline="30000" lang="en-GB"/>
              <a:t>e-127</a:t>
            </a:r>
            <a:r>
              <a:rPr lang="en-GB"/>
              <a:t> (1 + m / 2</a:t>
            </a:r>
            <a:r>
              <a:rPr baseline="30000" lang="en-GB"/>
              <a:t>23</a:t>
            </a:r>
            <a:r>
              <a:rPr lang="en-GB"/>
              <a:t>) = 2</a:t>
            </a:r>
            <a:r>
              <a:rPr baseline="30000" lang="en-GB"/>
              <a:t>-4</a:t>
            </a:r>
            <a:r>
              <a:rPr lang="en-GB"/>
              <a:t>(1 + 3019899/8388608) = 11408507/134217728 = 0.085000000894069671630859375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Операции с числа с плаваща запетая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729450" y="2078875"/>
            <a:ext cx="8284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</a:t>
            </a:r>
            <a:r>
              <a:rPr lang="en-GB"/>
              <a:t>ouble е подобно на float, но представя реалните числа с 64 бита, от които 11 за експонента с отклонение от 1023 и 52 за мантиса.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Това покрива диапазона </a:t>
            </a:r>
            <a:r>
              <a:rPr lang="en-GB"/>
              <a:t>±4.94065645841246544e-324 до ±1.79769313486231570e+308 с 15 или 16 значими цифри.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Операции с числа с плаваща запетая</a:t>
            </a:r>
            <a:endParaRPr/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729450" y="2078875"/>
            <a:ext cx="8284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x1 = 0.3;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x2 = 0.1 + 0.1 + 0.1;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(x1 == x2);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z1 = 0.5;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z2 = 0.1 + 0.1 + 0.1 + 0.1 + 0.1;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(z1 == z2);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Операции с boolean</a:t>
            </a:r>
            <a:endParaRPr/>
          </a:p>
        </p:txBody>
      </p:sp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729450" y="2078875"/>
            <a:ext cx="7688700" cy="26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Пълно оценяване |, &amp;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Кратко оценяване ||, &amp;&amp;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Операции с цели числа</a:t>
            </a:r>
            <a:endParaRPr/>
          </a:p>
        </p:txBody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Странични ефекти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int x = 2, y = 5, z =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x = (z++ - (y = y + x));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x = (++z - (y = y + x));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 txBox="1"/>
          <p:nvPr/>
        </p:nvSpPr>
        <p:spPr>
          <a:xfrm rot="2895059">
            <a:off x="7341401" y="1853843"/>
            <a:ext cx="1421451" cy="4003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До тук на 22.04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Аритметични операции</a:t>
            </a: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788" y="1923696"/>
            <a:ext cx="5942426" cy="28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Видове операции</a:t>
            </a:r>
            <a:endParaRPr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Infix: a + b, a &lt;&lt; 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Postfix: a++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Prefix: ++a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Трипозициионни: a &gt; b ? a : b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Релационни операции</a:t>
            </a:r>
            <a:endParaRPr/>
          </a:p>
        </p:txBody>
      </p:sp>
      <p:pic>
        <p:nvPicPr>
          <p:cNvPr id="223" name="Google Shape;2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100" y="2161675"/>
            <a:ext cx="6708076" cy="24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Логически операции</a:t>
            </a:r>
            <a:endParaRPr/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300" y="2694500"/>
            <a:ext cx="5968000" cy="15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Логически операции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boolean А = true;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boolean B = false;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int x = 0;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int y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boolean C = A || (++x &lt; 0);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boolean D = B &amp; (++y &lt; 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Съдържание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Примитивни типове данни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Деклариране и присвояване на стойности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Константи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Типа var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Изрази и операции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Приоритет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Побитови операции</a:t>
            </a:r>
            <a:endParaRPr/>
          </a:p>
        </p:txBody>
      </p:sp>
      <p:pic>
        <p:nvPicPr>
          <p:cNvPr id="241" name="Google Shape;2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300" y="1969250"/>
            <a:ext cx="6212226" cy="28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Оператор за присвояване</a:t>
            </a:r>
            <a:endParaRPr/>
          </a:p>
        </p:txBody>
      </p:sp>
      <p:pic>
        <p:nvPicPr>
          <p:cNvPr id="247" name="Google Shape;2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2487300"/>
            <a:ext cx="76962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Преобразуване на типове</a:t>
            </a:r>
            <a:endParaRPr/>
          </a:p>
        </p:txBody>
      </p: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Автоматично преобразуване в по-голям тип - няма загуба на информация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Явно преобразуване - с евентуална загуба на информация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Приоритети</a:t>
            </a:r>
            <a:endParaRPr/>
          </a:p>
        </p:txBody>
      </p:sp>
      <p:sp>
        <p:nvSpPr>
          <p:cNvPr id="259" name="Google Shape;259;p3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477" y="680850"/>
            <a:ext cx="4368224" cy="40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5"/>
          <p:cNvSpPr txBox="1"/>
          <p:nvPr>
            <p:ph idx="1" type="subTitle"/>
          </p:nvPr>
        </p:nvSpPr>
        <p:spPr>
          <a:xfrm>
            <a:off x="724950" y="3161525"/>
            <a:ext cx="33009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Правила: По-ниска група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Вътре в една група: приоритет по асоциативност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Приоритети</a:t>
            </a:r>
            <a:endParaRPr/>
          </a:p>
        </p:txBody>
      </p:sp>
      <p:sp>
        <p:nvSpPr>
          <p:cNvPr id="267" name="Google Shape;267;p3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325" y="521750"/>
            <a:ext cx="4326199" cy="41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Приоритети</a:t>
            </a:r>
            <a:endParaRPr/>
          </a:p>
        </p:txBody>
      </p:sp>
      <p:sp>
        <p:nvSpPr>
          <p:cNvPr id="275" name="Google Shape;275;p3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037" y="933787"/>
            <a:ext cx="4160774" cy="38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Още за декларирането на локални променливи</a:t>
            </a:r>
            <a:endParaRPr/>
          </a:p>
        </p:txBody>
      </p:sp>
      <p:sp>
        <p:nvSpPr>
          <p:cNvPr id="283" name="Google Shape;283;p3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Java 10 Local Variable Type Inference</a:t>
            </a:r>
            <a:endParaRPr sz="1400"/>
          </a:p>
        </p:txBody>
      </p:sp>
      <p:sp>
        <p:nvSpPr>
          <p:cNvPr id="284" name="Google Shape;284;p3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v</a:t>
            </a:r>
            <a:r>
              <a:rPr b="1" lang="en-GB"/>
              <a:t>ar </a:t>
            </a:r>
            <a:r>
              <a:rPr lang="en-GB"/>
              <a:t>a = 5;</a:t>
            </a:r>
            <a:br>
              <a:rPr lang="en-GB"/>
            </a:br>
            <a:r>
              <a:rPr b="1" lang="en-GB"/>
              <a:t>v</a:t>
            </a:r>
            <a:r>
              <a:rPr b="1" lang="en-GB"/>
              <a:t>ar </a:t>
            </a:r>
            <a:r>
              <a:rPr lang="en-GB"/>
              <a:t>name = “Иван”;</a:t>
            </a:r>
            <a:br>
              <a:rPr lang="en-GB"/>
            </a:br>
            <a:r>
              <a:rPr b="1" lang="en-GB"/>
              <a:t>v</a:t>
            </a:r>
            <a:r>
              <a:rPr b="1" lang="en-GB"/>
              <a:t>ar </a:t>
            </a:r>
            <a:r>
              <a:rPr lang="en-GB"/>
              <a:t>c = 5/2;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</a:t>
            </a:r>
            <a:r>
              <a:rPr lang="en-GB"/>
              <a:t> = 10; // ok</a:t>
            </a:r>
            <a:br>
              <a:rPr lang="en-GB"/>
            </a:br>
            <a:r>
              <a:rPr lang="en-GB"/>
              <a:t>a</a:t>
            </a:r>
            <a:r>
              <a:rPr lang="en-GB"/>
              <a:t> = “Петър”; // compile error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</a:t>
            </a:r>
            <a:endParaRPr/>
          </a:p>
        </p:txBody>
      </p:sp>
      <p:sp>
        <p:nvSpPr>
          <p:cNvPr id="290" name="Google Shape;290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Само за локални променливи - т.е. </a:t>
            </a:r>
            <a:r>
              <a:rPr lang="en-GB"/>
              <a:t>п</a:t>
            </a:r>
            <a:r>
              <a:rPr lang="en-GB"/>
              <a:t>роменливи декларирани в тялото на методи.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Не може да се присвоява null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Задължително се инициализира с декларацията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Типа се определя по време на компилиране и не може да се променя - т.е. </a:t>
            </a:r>
            <a:r>
              <a:rPr lang="en-GB"/>
              <a:t>в</a:t>
            </a:r>
            <a:r>
              <a:rPr lang="en-GB"/>
              <a:t>се така е статичен тип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Константи</a:t>
            </a:r>
            <a:endParaRPr/>
          </a:p>
        </p:txBody>
      </p:sp>
      <p:sp>
        <p:nvSpPr>
          <p:cNvPr id="296" name="Google Shape;296;p4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</a:t>
            </a:r>
            <a:r>
              <a:rPr b="1" lang="en-GB"/>
              <a:t>inal int </a:t>
            </a:r>
            <a:r>
              <a:rPr lang="en-GB"/>
              <a:t>HOURS</a:t>
            </a:r>
            <a:r>
              <a:rPr lang="en-GB"/>
              <a:t> = 24;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f</a:t>
            </a:r>
            <a:r>
              <a:rPr b="1" lang="en-GB"/>
              <a:t>inal double </a:t>
            </a:r>
            <a:r>
              <a:rPr lang="en-GB"/>
              <a:t>PI = 22/7d;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f</a:t>
            </a:r>
            <a:r>
              <a:rPr b="1" lang="en-GB"/>
              <a:t>inal </a:t>
            </a:r>
            <a:r>
              <a:rPr lang="en-GB"/>
              <a:t>String JANUARY = “Януари”;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HOURS = 12; // compile error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Keyword: </a:t>
            </a:r>
            <a:r>
              <a:rPr b="1" lang="en-GB"/>
              <a:t>final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Край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Типове данни в Java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4950" y="3161525"/>
            <a:ext cx="3300900" cy="10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е стриктно типизиран език - не се позволява промяна на типа на променлива след като веднъж е декларирана.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6283225" y="381600"/>
            <a:ext cx="1339500" cy="281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Типове данни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4877075" y="1232675"/>
            <a:ext cx="1968600" cy="281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Примитивни типове данни</a:t>
            </a:r>
            <a:endParaRPr sz="1100"/>
          </a:p>
        </p:txBody>
      </p:sp>
      <p:sp>
        <p:nvSpPr>
          <p:cNvPr id="102" name="Google Shape;102;p15"/>
          <p:cNvSpPr/>
          <p:nvPr/>
        </p:nvSpPr>
        <p:spPr>
          <a:xfrm>
            <a:off x="7027675" y="1232675"/>
            <a:ext cx="1968600" cy="281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Комплексни </a:t>
            </a:r>
            <a:r>
              <a:rPr lang="en-GB" sz="1100"/>
              <a:t>типове данни</a:t>
            </a:r>
            <a:endParaRPr sz="1100"/>
          </a:p>
        </p:txBody>
      </p:sp>
      <p:sp>
        <p:nvSpPr>
          <p:cNvPr id="103" name="Google Shape;103;p15"/>
          <p:cNvSpPr/>
          <p:nvPr/>
        </p:nvSpPr>
        <p:spPr>
          <a:xfrm>
            <a:off x="4241450" y="2083750"/>
            <a:ext cx="1172400" cy="177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</a:rPr>
              <a:t>Логически типове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6092175" y="2083750"/>
            <a:ext cx="1071600" cy="17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Числови</a:t>
            </a:r>
            <a:r>
              <a:rPr lang="en-GB" sz="900"/>
              <a:t> </a:t>
            </a:r>
            <a:r>
              <a:rPr lang="en-GB" sz="900"/>
              <a:t>типове</a:t>
            </a:r>
            <a:endParaRPr sz="900"/>
          </a:p>
        </p:txBody>
      </p:sp>
      <p:sp>
        <p:nvSpPr>
          <p:cNvPr id="105" name="Google Shape;105;p15"/>
          <p:cNvSpPr/>
          <p:nvPr/>
        </p:nvSpPr>
        <p:spPr>
          <a:xfrm>
            <a:off x="5026625" y="2716250"/>
            <a:ext cx="774900" cy="2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Символни стойности</a:t>
            </a:r>
            <a:endParaRPr sz="900"/>
          </a:p>
        </p:txBody>
      </p:sp>
      <p:sp>
        <p:nvSpPr>
          <p:cNvPr id="106" name="Google Shape;106;p15"/>
          <p:cNvSpPr/>
          <p:nvPr/>
        </p:nvSpPr>
        <p:spPr>
          <a:xfrm>
            <a:off x="6484400" y="2695000"/>
            <a:ext cx="774900" cy="2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Цифрови </a:t>
            </a:r>
            <a:r>
              <a:rPr lang="en-GB" sz="900"/>
              <a:t>стойности</a:t>
            </a:r>
            <a:endParaRPr sz="900"/>
          </a:p>
        </p:txBody>
      </p:sp>
      <p:sp>
        <p:nvSpPr>
          <p:cNvPr id="107" name="Google Shape;107;p15"/>
          <p:cNvSpPr/>
          <p:nvPr/>
        </p:nvSpPr>
        <p:spPr>
          <a:xfrm>
            <a:off x="5882020" y="3452225"/>
            <a:ext cx="850500" cy="17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Цели числа</a:t>
            </a:r>
            <a:endParaRPr sz="900"/>
          </a:p>
        </p:txBody>
      </p:sp>
      <p:sp>
        <p:nvSpPr>
          <p:cNvPr id="108" name="Google Shape;108;p15"/>
          <p:cNvSpPr/>
          <p:nvPr/>
        </p:nvSpPr>
        <p:spPr>
          <a:xfrm>
            <a:off x="6897200" y="3452225"/>
            <a:ext cx="1234800" cy="17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С плаваща запетая</a:t>
            </a:r>
            <a:endParaRPr sz="900"/>
          </a:p>
        </p:txBody>
      </p:sp>
      <p:sp>
        <p:nvSpPr>
          <p:cNvPr id="109" name="Google Shape;109;p15"/>
          <p:cNvSpPr/>
          <p:nvPr/>
        </p:nvSpPr>
        <p:spPr>
          <a:xfrm>
            <a:off x="4470050" y="4241750"/>
            <a:ext cx="6690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boolean</a:t>
            </a:r>
            <a:endParaRPr b="1" sz="900"/>
          </a:p>
        </p:txBody>
      </p:sp>
      <p:sp>
        <p:nvSpPr>
          <p:cNvPr id="110" name="Google Shape;110;p15"/>
          <p:cNvSpPr/>
          <p:nvPr/>
        </p:nvSpPr>
        <p:spPr>
          <a:xfrm>
            <a:off x="5203475" y="4241750"/>
            <a:ext cx="4212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char</a:t>
            </a:r>
            <a:endParaRPr b="1" sz="900"/>
          </a:p>
        </p:txBody>
      </p:sp>
      <p:sp>
        <p:nvSpPr>
          <p:cNvPr id="111" name="Google Shape;111;p15"/>
          <p:cNvSpPr/>
          <p:nvPr/>
        </p:nvSpPr>
        <p:spPr>
          <a:xfrm>
            <a:off x="5574575" y="4241750"/>
            <a:ext cx="4212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byte</a:t>
            </a:r>
            <a:endParaRPr b="1" sz="900"/>
          </a:p>
        </p:txBody>
      </p:sp>
      <p:sp>
        <p:nvSpPr>
          <p:cNvPr id="112" name="Google Shape;112;p15"/>
          <p:cNvSpPr/>
          <p:nvPr/>
        </p:nvSpPr>
        <p:spPr>
          <a:xfrm>
            <a:off x="5945675" y="4241750"/>
            <a:ext cx="4449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short</a:t>
            </a:r>
            <a:endParaRPr b="1" sz="900"/>
          </a:p>
        </p:txBody>
      </p:sp>
      <p:sp>
        <p:nvSpPr>
          <p:cNvPr id="113" name="Google Shape;113;p15"/>
          <p:cNvSpPr/>
          <p:nvPr/>
        </p:nvSpPr>
        <p:spPr>
          <a:xfrm>
            <a:off x="6314375" y="4241750"/>
            <a:ext cx="3471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int</a:t>
            </a:r>
            <a:endParaRPr b="1" sz="900"/>
          </a:p>
        </p:txBody>
      </p:sp>
      <p:sp>
        <p:nvSpPr>
          <p:cNvPr id="114" name="Google Shape;114;p15"/>
          <p:cNvSpPr/>
          <p:nvPr/>
        </p:nvSpPr>
        <p:spPr>
          <a:xfrm>
            <a:off x="6540875" y="4241750"/>
            <a:ext cx="4212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long</a:t>
            </a:r>
            <a:endParaRPr b="1" sz="900"/>
          </a:p>
        </p:txBody>
      </p:sp>
      <p:sp>
        <p:nvSpPr>
          <p:cNvPr id="115" name="Google Shape;115;p15"/>
          <p:cNvSpPr/>
          <p:nvPr/>
        </p:nvSpPr>
        <p:spPr>
          <a:xfrm>
            <a:off x="6970825" y="4241750"/>
            <a:ext cx="4212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float</a:t>
            </a:r>
            <a:endParaRPr b="1" sz="900"/>
          </a:p>
        </p:txBody>
      </p:sp>
      <p:sp>
        <p:nvSpPr>
          <p:cNvPr id="116" name="Google Shape;116;p15"/>
          <p:cNvSpPr/>
          <p:nvPr/>
        </p:nvSpPr>
        <p:spPr>
          <a:xfrm>
            <a:off x="7476975" y="4241750"/>
            <a:ext cx="5313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double</a:t>
            </a:r>
            <a:endParaRPr b="1" sz="900"/>
          </a:p>
        </p:txBody>
      </p:sp>
      <p:sp>
        <p:nvSpPr>
          <p:cNvPr id="117" name="Google Shape;117;p15"/>
          <p:cNvSpPr/>
          <p:nvPr/>
        </p:nvSpPr>
        <p:spPr>
          <a:xfrm>
            <a:off x="8245625" y="4241750"/>
            <a:ext cx="5313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String</a:t>
            </a:r>
            <a:endParaRPr b="1" sz="900"/>
          </a:p>
        </p:txBody>
      </p:sp>
      <p:sp>
        <p:nvSpPr>
          <p:cNvPr id="118" name="Google Shape;118;p15"/>
          <p:cNvSpPr/>
          <p:nvPr/>
        </p:nvSpPr>
        <p:spPr>
          <a:xfrm>
            <a:off x="8675575" y="4241750"/>
            <a:ext cx="5313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Array</a:t>
            </a:r>
            <a:endParaRPr b="1" sz="900"/>
          </a:p>
        </p:txBody>
      </p:sp>
      <p:cxnSp>
        <p:nvCxnSpPr>
          <p:cNvPr id="119" name="Google Shape;119;p15"/>
          <p:cNvCxnSpPr>
            <a:stCxn id="100" idx="2"/>
            <a:endCxn id="101" idx="0"/>
          </p:cNvCxnSpPr>
          <p:nvPr/>
        </p:nvCxnSpPr>
        <p:spPr>
          <a:xfrm flipH="1">
            <a:off x="5861275" y="662700"/>
            <a:ext cx="10917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5"/>
          <p:cNvCxnSpPr>
            <a:stCxn id="100" idx="2"/>
            <a:endCxn id="102" idx="0"/>
          </p:cNvCxnSpPr>
          <p:nvPr/>
        </p:nvCxnSpPr>
        <p:spPr>
          <a:xfrm>
            <a:off x="6952975" y="662700"/>
            <a:ext cx="10590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5"/>
          <p:cNvCxnSpPr>
            <a:stCxn id="101" idx="2"/>
            <a:endCxn id="103" idx="0"/>
          </p:cNvCxnSpPr>
          <p:nvPr/>
        </p:nvCxnSpPr>
        <p:spPr>
          <a:xfrm flipH="1">
            <a:off x="4827575" y="1513775"/>
            <a:ext cx="10338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5"/>
          <p:cNvCxnSpPr>
            <a:stCxn id="101" idx="2"/>
            <a:endCxn id="104" idx="0"/>
          </p:cNvCxnSpPr>
          <p:nvPr/>
        </p:nvCxnSpPr>
        <p:spPr>
          <a:xfrm>
            <a:off x="5861375" y="1513775"/>
            <a:ext cx="7665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5"/>
          <p:cNvCxnSpPr>
            <a:stCxn id="103" idx="2"/>
            <a:endCxn id="109" idx="0"/>
          </p:cNvCxnSpPr>
          <p:nvPr/>
        </p:nvCxnSpPr>
        <p:spPr>
          <a:xfrm flipH="1">
            <a:off x="4804550" y="2261350"/>
            <a:ext cx="23100" cy="19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5"/>
          <p:cNvCxnSpPr>
            <a:stCxn id="104" idx="2"/>
            <a:endCxn id="105" idx="0"/>
          </p:cNvCxnSpPr>
          <p:nvPr/>
        </p:nvCxnSpPr>
        <p:spPr>
          <a:xfrm flipH="1">
            <a:off x="5414175" y="2261350"/>
            <a:ext cx="12138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5"/>
          <p:cNvCxnSpPr>
            <a:stCxn id="104" idx="2"/>
            <a:endCxn id="106" idx="0"/>
          </p:cNvCxnSpPr>
          <p:nvPr/>
        </p:nvCxnSpPr>
        <p:spPr>
          <a:xfrm>
            <a:off x="6627975" y="2261350"/>
            <a:ext cx="243900" cy="4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5"/>
          <p:cNvCxnSpPr>
            <a:stCxn id="105" idx="2"/>
            <a:endCxn id="110" idx="0"/>
          </p:cNvCxnSpPr>
          <p:nvPr/>
        </p:nvCxnSpPr>
        <p:spPr>
          <a:xfrm>
            <a:off x="5414075" y="2997350"/>
            <a:ext cx="0" cy="12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5"/>
          <p:cNvCxnSpPr>
            <a:stCxn id="107" idx="2"/>
            <a:endCxn id="111" idx="0"/>
          </p:cNvCxnSpPr>
          <p:nvPr/>
        </p:nvCxnSpPr>
        <p:spPr>
          <a:xfrm flipH="1">
            <a:off x="5785270" y="3629825"/>
            <a:ext cx="522000" cy="6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5"/>
          <p:cNvCxnSpPr>
            <a:stCxn id="107" idx="2"/>
            <a:endCxn id="112" idx="0"/>
          </p:cNvCxnSpPr>
          <p:nvPr/>
        </p:nvCxnSpPr>
        <p:spPr>
          <a:xfrm flipH="1">
            <a:off x="6168070" y="3629825"/>
            <a:ext cx="139200" cy="6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5"/>
          <p:cNvCxnSpPr>
            <a:stCxn id="107" idx="2"/>
            <a:endCxn id="113" idx="0"/>
          </p:cNvCxnSpPr>
          <p:nvPr/>
        </p:nvCxnSpPr>
        <p:spPr>
          <a:xfrm>
            <a:off x="6307270" y="3629825"/>
            <a:ext cx="180600" cy="6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5"/>
          <p:cNvCxnSpPr>
            <a:stCxn id="107" idx="2"/>
            <a:endCxn id="114" idx="0"/>
          </p:cNvCxnSpPr>
          <p:nvPr/>
        </p:nvCxnSpPr>
        <p:spPr>
          <a:xfrm>
            <a:off x="6307270" y="3629825"/>
            <a:ext cx="444300" cy="6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5"/>
          <p:cNvCxnSpPr>
            <a:stCxn id="106" idx="2"/>
            <a:endCxn id="107" idx="0"/>
          </p:cNvCxnSpPr>
          <p:nvPr/>
        </p:nvCxnSpPr>
        <p:spPr>
          <a:xfrm flipH="1">
            <a:off x="6307250" y="2976100"/>
            <a:ext cx="564600" cy="4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5"/>
          <p:cNvCxnSpPr>
            <a:stCxn id="106" idx="2"/>
            <a:endCxn id="108" idx="0"/>
          </p:cNvCxnSpPr>
          <p:nvPr/>
        </p:nvCxnSpPr>
        <p:spPr>
          <a:xfrm>
            <a:off x="6871850" y="2976100"/>
            <a:ext cx="642900" cy="4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5"/>
          <p:cNvCxnSpPr>
            <a:stCxn id="108" idx="2"/>
            <a:endCxn id="115" idx="0"/>
          </p:cNvCxnSpPr>
          <p:nvPr/>
        </p:nvCxnSpPr>
        <p:spPr>
          <a:xfrm flipH="1">
            <a:off x="7181300" y="3629825"/>
            <a:ext cx="333300" cy="6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5"/>
          <p:cNvCxnSpPr>
            <a:stCxn id="108" idx="2"/>
            <a:endCxn id="116" idx="0"/>
          </p:cNvCxnSpPr>
          <p:nvPr/>
        </p:nvCxnSpPr>
        <p:spPr>
          <a:xfrm>
            <a:off x="7514600" y="3629825"/>
            <a:ext cx="228000" cy="6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5"/>
          <p:cNvCxnSpPr>
            <a:stCxn id="102" idx="2"/>
            <a:endCxn id="117" idx="0"/>
          </p:cNvCxnSpPr>
          <p:nvPr/>
        </p:nvCxnSpPr>
        <p:spPr>
          <a:xfrm>
            <a:off x="8011975" y="1513775"/>
            <a:ext cx="499200" cy="27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5"/>
          <p:cNvCxnSpPr>
            <a:stCxn id="102" idx="2"/>
            <a:endCxn id="118" idx="0"/>
          </p:cNvCxnSpPr>
          <p:nvPr/>
        </p:nvCxnSpPr>
        <p:spPr>
          <a:xfrm>
            <a:off x="8011975" y="1513775"/>
            <a:ext cx="929400" cy="27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5"/>
          <p:cNvSpPr/>
          <p:nvPr/>
        </p:nvSpPr>
        <p:spPr>
          <a:xfrm>
            <a:off x="8554125" y="2603175"/>
            <a:ext cx="5313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Класове</a:t>
            </a:r>
            <a:endParaRPr b="1" sz="900"/>
          </a:p>
        </p:txBody>
      </p:sp>
      <p:cxnSp>
        <p:nvCxnSpPr>
          <p:cNvPr id="138" name="Google Shape;138;p15"/>
          <p:cNvCxnSpPr>
            <a:stCxn id="102" idx="2"/>
            <a:endCxn id="137" idx="0"/>
          </p:cNvCxnSpPr>
          <p:nvPr/>
        </p:nvCxnSpPr>
        <p:spPr>
          <a:xfrm>
            <a:off x="8011975" y="1513775"/>
            <a:ext cx="807900" cy="10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Примитивни типове данни в Java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800" y="1932250"/>
            <a:ext cx="53064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Примитивни стойности и променливи</a:t>
            </a:r>
            <a:endParaRPr/>
          </a:p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Деклариране на променлива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Инициализиране на променлива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Едновременно деклариране и инициализиране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Литерали</a:t>
            </a:r>
            <a:endParaRPr/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729450" y="1853850"/>
            <a:ext cx="7688700" cy="31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Стойност зададена в сорс кода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Целочислени литерали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В десетична, шестнайсетична (0x) и двоична (0b) бройни системи;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long с L/l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int по подразбиране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Символа ‘_’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Литерали на числа с плаваща запетая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</a:t>
            </a:r>
            <a:r>
              <a:rPr lang="en-GB"/>
              <a:t>ouble по подразбиране (D/d)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‘</a:t>
            </a:r>
            <a:r>
              <a:rPr lang="en-GB"/>
              <a:t>е’</a:t>
            </a:r>
            <a:r>
              <a:rPr lang="en-GB"/>
              <a:t> за научна нотация (степен на 10)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</a:t>
            </a:r>
            <a:r>
              <a:rPr lang="en-GB"/>
              <a:t>loat с (F/f)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Литерали от тип символ или низ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Може да съдържат Unicode (UTF-16) символи: ‘\u0108’ - голямо 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Специални символи: \b (backspace), \t (tab), \n (line feed), \f (form feed), \r (carriage return), \" (double quote), \' (single quote), and \\ (backslash)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Стойност null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Заделяне на памет</a:t>
            </a:r>
            <a:endParaRPr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Памет = стойност;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Операции с числа с плаваща запетая</a:t>
            </a:r>
            <a:endParaRPr/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Джеймс Гослинг: "95% от хората не разбират какво е плаващата запетая."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Java използва подмножество на </a:t>
            </a:r>
            <a:r>
              <a:rPr lang="en-GB"/>
              <a:t>IEEE 754 binary floating point representation за представяне на числа с плаваща запетая.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Типа float използва 32 бита и всяка комбинация от битове представя едно реално число. Т.е. float може да представи най-много 2</a:t>
            </a:r>
            <a:r>
              <a:rPr baseline="30000" lang="en-GB"/>
              <a:t>32</a:t>
            </a:r>
            <a:r>
              <a:rPr lang="en-GB"/>
              <a:t> реални числа.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IEEE стандарта използва вътрешно представяне подобно на научната нотация, но с двоична вместо десетична основа.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Покрива обхват от ±1.40129846432481707e-45 до ±3.40282346638528860e+38 със 6 или 7 значещи цифри, включително + безкрайност, -безкрайност и NaN (not a number).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Операции с числа с плаваща запетая</a:t>
            </a:r>
            <a:endParaRPr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Десетичната стойност се представя като: </a:t>
            </a:r>
            <a:r>
              <a:rPr lang="en-GB"/>
              <a:t>(-1)</a:t>
            </a:r>
            <a:r>
              <a:rPr baseline="30000" lang="en-GB"/>
              <a:t>s</a:t>
            </a:r>
            <a:r>
              <a:rPr lang="en-GB"/>
              <a:t> × m × 2</a:t>
            </a:r>
            <a:r>
              <a:rPr baseline="30000" lang="en-GB"/>
              <a:t>(e - 127)</a:t>
            </a:r>
            <a:endParaRPr baseline="30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 - бит за знак (31): 1 - отрицателно, 0 - положително число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</a:t>
            </a:r>
            <a:r>
              <a:rPr lang="en-GB"/>
              <a:t> - експонента (30-23): по конвенция експонентата се намалява със 127.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Двоична експонента 5 се представя като 127+5 = 132 (двоично 10000100)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Двоична експонента -5 се представя като 127-5 = 122 (двоично 01111010)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 - мантиса (22-0): нормализирана между 0 и 1.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0.1101 представя 1/2 + 1/4 + 1/16 = 13/16 = 0.8125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Не всяка десетична дроб може да бъде представена като двоична: </a:t>
            </a:r>
            <a:br>
              <a:rPr lang="en-GB"/>
            </a:br>
            <a:r>
              <a:rPr lang="en-GB"/>
              <a:t>1/10 = 1/16 + 1/32 + 1/256 + 1/512 + 1/4096 + 1/8192 + ...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В този случай 0.1 се представя с най-близката 23 битова двоична дроб: 0.000110011001100110011...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