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4631E-468B-41F7-8394-C0DD6FDD54FC}">
  <a:tblStyle styleId="{6F84631E-468B-41F7-8394-C0DD6FDD5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fced5de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fced5de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fced5de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fced5de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fced5de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fced5de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ffced5de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ffced5de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fced5de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fced5de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fced5de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fced5de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fced5de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fced5de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fced5de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fced5de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fced5de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fced5de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fced5de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fced5de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fced5de8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fced5de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fced5de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fced5de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Масиви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Програмиране на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Инициализиране на 2D масив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729325" y="2078875"/>
            <a:ext cx="3774300" cy="26469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// създава двумерен масив с два реда и 4 колони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[][] a2DArray = {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				{ 11, -25, 4, 77},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				{-21, 55, 43, 11}</a:t>
            </a:r>
            <a:br>
              <a:rPr lang="en-GB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			 };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2"/>
          <p:cNvSpPr txBox="1"/>
          <p:nvPr>
            <p:ph idx="2" type="body"/>
          </p:nvPr>
        </p:nvSpPr>
        <p:spPr>
          <a:xfrm>
            <a:off x="4643600" y="2078875"/>
            <a:ext cx="3774300" cy="2646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еквивалентен код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[][] a2DArray = </a:t>
            </a:r>
            <a:r>
              <a:rPr b="1"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[2][4];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инициализира първия ред от стойности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a2DArray[0][0] = 11;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a2DArray[0][1] = -25;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a2DArray[0][2] = 4;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a2DArray[0][3] = 77;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инициализира втория ред от стойности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a2DArray[1][0] = -21;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a2DArray[1][1] = 55;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a2DArray[1][2] = 43;</a:t>
            </a:r>
            <a:b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a2DArray[1][3] = 11;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Раздърпан масив (Ragged array)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63" y="2368875"/>
            <a:ext cx="6771674" cy="23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Раздърпан масив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// създава двумерен масив с променлив брой колони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[][] animals =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			{‘M’, ‘O’, ‘N’, ‘K’, ‘E’, ‘Y’}, // 6 колони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			{‘C’, ‘A’, ‘T’ },               // 3 колони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					{‘B’, ‘I’, ‘R’, ‘D’}            // 4 колони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		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Раздърпан масив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// колоните не се специфицират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[][] animals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[3][];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animals[0]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[6]; // броя на колоните в първия ред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animals[1]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[3]; //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броя на колоните във втория ред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animals[2]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[4]; //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броя на колоните в третия ред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System.out.println(animals[0].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); // показва 6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System.out.println(animals[1].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); // показва 3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System.out.println(animals[2].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); // показва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8740250" y="4218400"/>
            <a:ext cx="403800" cy="23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Типове данни в Java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е стриктно типизиран език - не се позволява промяна на типа на променлива след като веднъж е декларирана.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283225" y="381600"/>
            <a:ext cx="1339500" cy="28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Типове данни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877075" y="1232675"/>
            <a:ext cx="1968600" cy="281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Примитивни типове данни</a:t>
            </a:r>
            <a:endParaRPr sz="1100"/>
          </a:p>
        </p:txBody>
      </p:sp>
      <p:sp>
        <p:nvSpPr>
          <p:cNvPr id="97" name="Google Shape;97;p14"/>
          <p:cNvSpPr/>
          <p:nvPr/>
        </p:nvSpPr>
        <p:spPr>
          <a:xfrm>
            <a:off x="7027675" y="1232675"/>
            <a:ext cx="1968600" cy="28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Комплексни типове данни</a:t>
            </a:r>
            <a:endParaRPr sz="1100"/>
          </a:p>
        </p:txBody>
      </p:sp>
      <p:sp>
        <p:nvSpPr>
          <p:cNvPr id="98" name="Google Shape;98;p14"/>
          <p:cNvSpPr/>
          <p:nvPr/>
        </p:nvSpPr>
        <p:spPr>
          <a:xfrm>
            <a:off x="4241450" y="2083750"/>
            <a:ext cx="1172400" cy="17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Логически типове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092175" y="2083750"/>
            <a:ext cx="10716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Числови типове</a:t>
            </a:r>
            <a:endParaRPr sz="900"/>
          </a:p>
        </p:txBody>
      </p:sp>
      <p:sp>
        <p:nvSpPr>
          <p:cNvPr id="100" name="Google Shape;100;p14"/>
          <p:cNvSpPr/>
          <p:nvPr/>
        </p:nvSpPr>
        <p:spPr>
          <a:xfrm>
            <a:off x="5026625" y="2716250"/>
            <a:ext cx="7749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Символни стойности</a:t>
            </a:r>
            <a:endParaRPr sz="900"/>
          </a:p>
        </p:txBody>
      </p:sp>
      <p:sp>
        <p:nvSpPr>
          <p:cNvPr id="101" name="Google Shape;101;p14"/>
          <p:cNvSpPr/>
          <p:nvPr/>
        </p:nvSpPr>
        <p:spPr>
          <a:xfrm>
            <a:off x="6484400" y="2695000"/>
            <a:ext cx="7749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Цифрови стойности</a:t>
            </a:r>
            <a:endParaRPr sz="900"/>
          </a:p>
        </p:txBody>
      </p:sp>
      <p:sp>
        <p:nvSpPr>
          <p:cNvPr id="102" name="Google Shape;102;p14"/>
          <p:cNvSpPr/>
          <p:nvPr/>
        </p:nvSpPr>
        <p:spPr>
          <a:xfrm>
            <a:off x="5882020" y="3452225"/>
            <a:ext cx="8505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Цели числа</a:t>
            </a:r>
            <a:endParaRPr sz="900"/>
          </a:p>
        </p:txBody>
      </p:sp>
      <p:sp>
        <p:nvSpPr>
          <p:cNvPr id="103" name="Google Shape;103;p14"/>
          <p:cNvSpPr/>
          <p:nvPr/>
        </p:nvSpPr>
        <p:spPr>
          <a:xfrm>
            <a:off x="6897200" y="3452225"/>
            <a:ext cx="12348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С плаваща запетая</a:t>
            </a:r>
            <a:endParaRPr sz="900"/>
          </a:p>
        </p:txBody>
      </p:sp>
      <p:sp>
        <p:nvSpPr>
          <p:cNvPr id="104" name="Google Shape;104;p14"/>
          <p:cNvSpPr/>
          <p:nvPr/>
        </p:nvSpPr>
        <p:spPr>
          <a:xfrm>
            <a:off x="4470050" y="4241750"/>
            <a:ext cx="6690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boolean</a:t>
            </a:r>
            <a:endParaRPr b="1" sz="900"/>
          </a:p>
        </p:txBody>
      </p:sp>
      <p:sp>
        <p:nvSpPr>
          <p:cNvPr id="105" name="Google Shape;105;p14"/>
          <p:cNvSpPr/>
          <p:nvPr/>
        </p:nvSpPr>
        <p:spPr>
          <a:xfrm>
            <a:off x="52034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char</a:t>
            </a:r>
            <a:endParaRPr b="1" sz="900"/>
          </a:p>
        </p:txBody>
      </p:sp>
      <p:sp>
        <p:nvSpPr>
          <p:cNvPr id="106" name="Google Shape;106;p14"/>
          <p:cNvSpPr/>
          <p:nvPr/>
        </p:nvSpPr>
        <p:spPr>
          <a:xfrm>
            <a:off x="55745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byte</a:t>
            </a:r>
            <a:endParaRPr b="1" sz="900"/>
          </a:p>
        </p:txBody>
      </p:sp>
      <p:sp>
        <p:nvSpPr>
          <p:cNvPr id="107" name="Google Shape;107;p14"/>
          <p:cNvSpPr/>
          <p:nvPr/>
        </p:nvSpPr>
        <p:spPr>
          <a:xfrm>
            <a:off x="5945675" y="4241750"/>
            <a:ext cx="444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short</a:t>
            </a:r>
            <a:endParaRPr b="1" sz="900"/>
          </a:p>
        </p:txBody>
      </p:sp>
      <p:sp>
        <p:nvSpPr>
          <p:cNvPr id="108" name="Google Shape;108;p14"/>
          <p:cNvSpPr/>
          <p:nvPr/>
        </p:nvSpPr>
        <p:spPr>
          <a:xfrm>
            <a:off x="6314375" y="4241750"/>
            <a:ext cx="34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int</a:t>
            </a:r>
            <a:endParaRPr b="1" sz="900"/>
          </a:p>
        </p:txBody>
      </p:sp>
      <p:sp>
        <p:nvSpPr>
          <p:cNvPr id="109" name="Google Shape;109;p14"/>
          <p:cNvSpPr/>
          <p:nvPr/>
        </p:nvSpPr>
        <p:spPr>
          <a:xfrm>
            <a:off x="654087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long</a:t>
            </a:r>
            <a:endParaRPr b="1" sz="900"/>
          </a:p>
        </p:txBody>
      </p:sp>
      <p:sp>
        <p:nvSpPr>
          <p:cNvPr id="110" name="Google Shape;110;p14"/>
          <p:cNvSpPr/>
          <p:nvPr/>
        </p:nvSpPr>
        <p:spPr>
          <a:xfrm>
            <a:off x="6970825" y="4241750"/>
            <a:ext cx="421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float</a:t>
            </a:r>
            <a:endParaRPr b="1" sz="900"/>
          </a:p>
        </p:txBody>
      </p:sp>
      <p:sp>
        <p:nvSpPr>
          <p:cNvPr id="111" name="Google Shape;111;p14"/>
          <p:cNvSpPr/>
          <p:nvPr/>
        </p:nvSpPr>
        <p:spPr>
          <a:xfrm>
            <a:off x="747697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double</a:t>
            </a:r>
            <a:endParaRPr b="1" sz="900"/>
          </a:p>
        </p:txBody>
      </p:sp>
      <p:sp>
        <p:nvSpPr>
          <p:cNvPr id="112" name="Google Shape;112;p14"/>
          <p:cNvSpPr/>
          <p:nvPr/>
        </p:nvSpPr>
        <p:spPr>
          <a:xfrm>
            <a:off x="824562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String</a:t>
            </a:r>
            <a:endParaRPr b="1" sz="900"/>
          </a:p>
        </p:txBody>
      </p:sp>
      <p:sp>
        <p:nvSpPr>
          <p:cNvPr id="113" name="Google Shape;113;p14"/>
          <p:cNvSpPr/>
          <p:nvPr/>
        </p:nvSpPr>
        <p:spPr>
          <a:xfrm>
            <a:off x="8675575" y="4241750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Array</a:t>
            </a:r>
            <a:endParaRPr b="1" sz="900"/>
          </a:p>
        </p:txBody>
      </p:sp>
      <p:cxnSp>
        <p:nvCxnSpPr>
          <p:cNvPr id="114" name="Google Shape;114;p14"/>
          <p:cNvCxnSpPr>
            <a:stCxn id="95" idx="2"/>
            <a:endCxn id="96" idx="0"/>
          </p:cNvCxnSpPr>
          <p:nvPr/>
        </p:nvCxnSpPr>
        <p:spPr>
          <a:xfrm flipH="1">
            <a:off x="5861275" y="662700"/>
            <a:ext cx="10917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95" idx="2"/>
            <a:endCxn id="97" idx="0"/>
          </p:cNvCxnSpPr>
          <p:nvPr/>
        </p:nvCxnSpPr>
        <p:spPr>
          <a:xfrm>
            <a:off x="6952975" y="662700"/>
            <a:ext cx="10590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>
            <a:stCxn id="96" idx="2"/>
            <a:endCxn id="98" idx="0"/>
          </p:cNvCxnSpPr>
          <p:nvPr/>
        </p:nvCxnSpPr>
        <p:spPr>
          <a:xfrm flipH="1">
            <a:off x="4827575" y="1513775"/>
            <a:ext cx="10338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4"/>
          <p:cNvCxnSpPr>
            <a:stCxn id="96" idx="2"/>
            <a:endCxn id="99" idx="0"/>
          </p:cNvCxnSpPr>
          <p:nvPr/>
        </p:nvCxnSpPr>
        <p:spPr>
          <a:xfrm>
            <a:off x="5861375" y="1513775"/>
            <a:ext cx="7665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98" idx="2"/>
            <a:endCxn id="104" idx="0"/>
          </p:cNvCxnSpPr>
          <p:nvPr/>
        </p:nvCxnSpPr>
        <p:spPr>
          <a:xfrm flipH="1">
            <a:off x="4804550" y="2261350"/>
            <a:ext cx="23100" cy="19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stCxn id="99" idx="2"/>
            <a:endCxn id="100" idx="0"/>
          </p:cNvCxnSpPr>
          <p:nvPr/>
        </p:nvCxnSpPr>
        <p:spPr>
          <a:xfrm flipH="1">
            <a:off x="5414175" y="2261350"/>
            <a:ext cx="12138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99" idx="2"/>
            <a:endCxn id="101" idx="0"/>
          </p:cNvCxnSpPr>
          <p:nvPr/>
        </p:nvCxnSpPr>
        <p:spPr>
          <a:xfrm>
            <a:off x="6627975" y="2261350"/>
            <a:ext cx="243900" cy="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00" idx="2"/>
            <a:endCxn id="105" idx="0"/>
          </p:cNvCxnSpPr>
          <p:nvPr/>
        </p:nvCxnSpPr>
        <p:spPr>
          <a:xfrm>
            <a:off x="5414075" y="2997350"/>
            <a:ext cx="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102" idx="2"/>
            <a:endCxn id="106" idx="0"/>
          </p:cNvCxnSpPr>
          <p:nvPr/>
        </p:nvCxnSpPr>
        <p:spPr>
          <a:xfrm flipH="1">
            <a:off x="5785270" y="3629825"/>
            <a:ext cx="5220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02" idx="2"/>
            <a:endCxn id="107" idx="0"/>
          </p:cNvCxnSpPr>
          <p:nvPr/>
        </p:nvCxnSpPr>
        <p:spPr>
          <a:xfrm flipH="1">
            <a:off x="6168070" y="3629825"/>
            <a:ext cx="1392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02" idx="2"/>
            <a:endCxn id="108" idx="0"/>
          </p:cNvCxnSpPr>
          <p:nvPr/>
        </p:nvCxnSpPr>
        <p:spPr>
          <a:xfrm>
            <a:off x="6307270" y="3629825"/>
            <a:ext cx="1806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02" idx="2"/>
            <a:endCxn id="109" idx="0"/>
          </p:cNvCxnSpPr>
          <p:nvPr/>
        </p:nvCxnSpPr>
        <p:spPr>
          <a:xfrm>
            <a:off x="6307270" y="3629825"/>
            <a:ext cx="4443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stCxn id="101" idx="2"/>
            <a:endCxn id="102" idx="0"/>
          </p:cNvCxnSpPr>
          <p:nvPr/>
        </p:nvCxnSpPr>
        <p:spPr>
          <a:xfrm flipH="1">
            <a:off x="6307250" y="2976100"/>
            <a:ext cx="5646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01" idx="2"/>
            <a:endCxn id="103" idx="0"/>
          </p:cNvCxnSpPr>
          <p:nvPr/>
        </p:nvCxnSpPr>
        <p:spPr>
          <a:xfrm>
            <a:off x="6871850" y="2976100"/>
            <a:ext cx="6429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03" idx="2"/>
            <a:endCxn id="110" idx="0"/>
          </p:cNvCxnSpPr>
          <p:nvPr/>
        </p:nvCxnSpPr>
        <p:spPr>
          <a:xfrm flipH="1">
            <a:off x="7181300" y="3629825"/>
            <a:ext cx="3333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03" idx="2"/>
            <a:endCxn id="111" idx="0"/>
          </p:cNvCxnSpPr>
          <p:nvPr/>
        </p:nvCxnSpPr>
        <p:spPr>
          <a:xfrm>
            <a:off x="7514600" y="3629825"/>
            <a:ext cx="2280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97" idx="2"/>
            <a:endCxn id="112" idx="0"/>
          </p:cNvCxnSpPr>
          <p:nvPr/>
        </p:nvCxnSpPr>
        <p:spPr>
          <a:xfrm>
            <a:off x="8011975" y="1513775"/>
            <a:ext cx="499200" cy="27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97" idx="2"/>
            <a:endCxn id="113" idx="0"/>
          </p:cNvCxnSpPr>
          <p:nvPr/>
        </p:nvCxnSpPr>
        <p:spPr>
          <a:xfrm>
            <a:off x="8011975" y="1513775"/>
            <a:ext cx="929400" cy="27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4"/>
          <p:cNvSpPr/>
          <p:nvPr/>
        </p:nvSpPr>
        <p:spPr>
          <a:xfrm>
            <a:off x="8554125" y="2603175"/>
            <a:ext cx="531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Класове</a:t>
            </a:r>
            <a:endParaRPr b="1" sz="900"/>
          </a:p>
        </p:txBody>
      </p:sp>
      <p:cxnSp>
        <p:nvCxnSpPr>
          <p:cNvPr id="133" name="Google Shape;133;p14"/>
          <p:cNvCxnSpPr>
            <a:stCxn id="97" idx="2"/>
            <a:endCxn id="132" idx="0"/>
          </p:cNvCxnSpPr>
          <p:nvPr/>
        </p:nvCxnSpPr>
        <p:spPr>
          <a:xfrm>
            <a:off x="8011975" y="1513775"/>
            <a:ext cx="807900" cy="10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Масив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Масиви от примитивни типове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char</a:t>
            </a:r>
            <a:endParaRPr/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Последователност от стойности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Еднакъв тип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Фиксирана дължина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5230850" y="21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652225"/>
                <a:gridCol w="652225"/>
                <a:gridCol w="652225"/>
                <a:gridCol w="652225"/>
                <a:gridCol w="6522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1000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-2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538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42" name="Google Shape;142;p15"/>
          <p:cNvGraphicFramePr/>
          <p:nvPr/>
        </p:nvGraphicFramePr>
        <p:xfrm>
          <a:off x="5230850" y="294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43525"/>
                <a:gridCol w="543525"/>
                <a:gridCol w="543525"/>
                <a:gridCol w="543525"/>
                <a:gridCol w="543525"/>
                <a:gridCol w="5435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 </a:t>
                      </a:r>
                      <a:r>
                        <a:rPr lang="en-GB" sz="800"/>
                        <a:t>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</a:t>
                      </a:r>
                      <a:r>
                        <a:rPr lang="en-GB" sz="800"/>
                        <a:t>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</a:t>
                      </a:r>
                      <a:r>
                        <a:rPr lang="en-GB" sz="800"/>
                        <a:t>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</a:t>
                      </a:r>
                      <a:r>
                        <a:rPr lang="en-GB" sz="800"/>
                        <a:t>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</a:t>
                      </a:r>
                      <a:r>
                        <a:rPr lang="en-GB" sz="800"/>
                        <a:t>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 bits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‘a’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‘C’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‘d’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‘z’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‘R’</a:t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‘p’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Деклариране и инициализиране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Деклариране: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 a;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 c;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har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d[];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Инициализиране: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 a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har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d[]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[50];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Още начини за инициализиране: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 b = {11, -25, 4, 77};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на масив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Първи елемент: </a:t>
            </a:r>
            <a:br>
              <a:rPr lang="en-GB"/>
            </a:br>
            <a:r>
              <a:rPr lang="en-GB"/>
              <a:t>- винаги с индекс: </a:t>
            </a:r>
            <a:r>
              <a:rPr lang="en-GB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Последен елемент:</a:t>
            </a:r>
            <a:br>
              <a:rPr lang="en-GB"/>
            </a:br>
            <a:r>
              <a:rPr lang="en-GB"/>
              <a:t>- винаги с индекс: </a:t>
            </a:r>
            <a:r>
              <a:rPr lang="en-GB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дължината на масива - 1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5010275" y="2078875"/>
            <a:ext cx="340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 a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а[0] = 25; // първи елемент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а[9] = 40; // последен елемент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a[10] = 17; //runtime error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Представяне в паметта</a:t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4276350" y="33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652225"/>
                <a:gridCol w="652225"/>
                <a:gridCol w="652225"/>
                <a:gridCol w="652225"/>
                <a:gridCol w="6522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А160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А192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А224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А256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63" name="Google Shape;163;p18"/>
          <p:cNvGraphicFramePr/>
          <p:nvPr/>
        </p:nvGraphicFramePr>
        <p:xfrm>
          <a:off x="4276350" y="229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493100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4276347" y="2294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493100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length: 5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cxnSp>
        <p:nvCxnSpPr>
          <p:cNvPr id="165" name="Google Shape;165;p18"/>
          <p:cNvCxnSpPr/>
          <p:nvPr/>
        </p:nvCxnSpPr>
        <p:spPr>
          <a:xfrm>
            <a:off x="4551450" y="2819675"/>
            <a:ext cx="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799275" y="2078875"/>
            <a:ext cx="2079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Деклариране:</a:t>
            </a:r>
            <a:br>
              <a:rPr b="1"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[] b;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9275" y="2762325"/>
            <a:ext cx="1990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Инициализиране: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4202575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b[0]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А128+0*32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69" name="Google Shape;169;p18"/>
          <p:cNvGraphicFramePr/>
          <p:nvPr/>
        </p:nvGraphicFramePr>
        <p:xfrm>
          <a:off x="4890654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b[1]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А128+1*32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70" name="Google Shape;170;p18"/>
          <p:cNvGraphicFramePr/>
          <p:nvPr/>
        </p:nvGraphicFramePr>
        <p:xfrm>
          <a:off x="5580800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b[2]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А128+2*32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71" name="Google Shape;171;p18"/>
          <p:cNvGraphicFramePr/>
          <p:nvPr/>
        </p:nvGraphicFramePr>
        <p:xfrm>
          <a:off x="6309500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b[3]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А128+3*32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graphicFrame>
        <p:nvGraphicFramePr>
          <p:cNvPr id="172" name="Google Shape;172;p18"/>
          <p:cNvGraphicFramePr/>
          <p:nvPr/>
        </p:nvGraphicFramePr>
        <p:xfrm>
          <a:off x="6979950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b[4]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r>
                        <a:rPr lang="en-GB" sz="800"/>
                        <a:t>128+4*32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cxnSp>
        <p:nvCxnSpPr>
          <p:cNvPr id="173" name="Google Shape;173;p18"/>
          <p:cNvCxnSpPr/>
          <p:nvPr/>
        </p:nvCxnSpPr>
        <p:spPr>
          <a:xfrm rot="10800000">
            <a:off x="4475600" y="3747050"/>
            <a:ext cx="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5269225" y="3763750"/>
            <a:ext cx="75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 rot="10800000">
            <a:off x="5935400" y="3778450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/>
          <p:nvPr/>
        </p:nvCxnSpPr>
        <p:spPr>
          <a:xfrm rot="10800000">
            <a:off x="6556050" y="3765488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/>
          <p:nvPr/>
        </p:nvCxnSpPr>
        <p:spPr>
          <a:xfrm rot="10800000">
            <a:off x="7226500" y="3765488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/>
          <p:nvPr/>
        </p:nvSpPr>
        <p:spPr>
          <a:xfrm rot="-5400000">
            <a:off x="5202750" y="2901025"/>
            <a:ext cx="118500" cy="636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4975225" y="2840625"/>
            <a:ext cx="59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32 bits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175850" y="2302425"/>
            <a:ext cx="18354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586361">
            <a:off x="2619323" y="3191505"/>
            <a:ext cx="1502300" cy="1996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7728350" y="42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595425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b[5]</a:t>
                      </a:r>
                      <a:endParaRPr sz="800"/>
                    </a:p>
                  </a:txBody>
                  <a:tcPr marT="36000" marB="0" marR="18000" marL="18000">
                    <a:solidFill>
                      <a:srgbClr val="9FC5E8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A128+5*32</a:t>
                      </a:r>
                      <a:endParaRPr sz="800"/>
                    </a:p>
                  </a:txBody>
                  <a:tcPr marT="36000" marB="0" marR="18000" marL="18000"/>
                </a:tc>
              </a:tr>
            </a:tbl>
          </a:graphicData>
        </a:graphic>
      </p:graphicFrame>
      <p:cxnSp>
        <p:nvCxnSpPr>
          <p:cNvPr id="183" name="Google Shape;183;p18"/>
          <p:cNvCxnSpPr/>
          <p:nvPr/>
        </p:nvCxnSpPr>
        <p:spPr>
          <a:xfrm rot="10800000">
            <a:off x="7922463" y="3765488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4" name="Google Shape;184;p18"/>
          <p:cNvGraphicFramePr/>
          <p:nvPr/>
        </p:nvGraphicFramePr>
        <p:xfrm>
          <a:off x="7537475" y="330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{6F84631E-468B-41F7-8394-C0DD6FDD54FC}</a:tableStyleId>
              </a:tblPr>
              <a:tblGrid>
                <a:gridCol w="636600"/>
              </a:tblGrid>
              <a:tr h="2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b: А288</a:t>
                      </a:r>
                      <a:endParaRPr sz="800"/>
                    </a:p>
                  </a:txBody>
                  <a:tcPr marT="36000" marB="0" marR="18000" marL="18000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2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rgbClr val="A61C00"/>
                          </a:solidFill>
                        </a:rPr>
                        <a:t>?</a:t>
                      </a:r>
                      <a:endParaRPr b="1" sz="800">
                        <a:solidFill>
                          <a:srgbClr val="A61C00"/>
                        </a:solidFill>
                      </a:endParaRPr>
                    </a:p>
                  </a:txBody>
                  <a:tcPr marT="36000" marB="0" marR="18000" marL="18000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8"/>
          <p:cNvSpPr/>
          <p:nvPr/>
        </p:nvSpPr>
        <p:spPr>
          <a:xfrm>
            <a:off x="8174075" y="4170899"/>
            <a:ext cx="306900" cy="3018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888075" y="3502423"/>
            <a:ext cx="19908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[0] = 3;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b[1] = 56;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b[2] = 1000;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b[3] = 73;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b[4] = 88;</a:t>
            </a:r>
            <a:b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b[5] = 16;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193275" y="4274100"/>
            <a:ext cx="18354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4342200" y="3528250"/>
            <a:ext cx="418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3</a:t>
            </a:r>
            <a:endParaRPr sz="800"/>
          </a:p>
        </p:txBody>
      </p:sp>
      <p:sp>
        <p:nvSpPr>
          <p:cNvPr id="189" name="Google Shape;189;p18"/>
          <p:cNvSpPr txBox="1"/>
          <p:nvPr/>
        </p:nvSpPr>
        <p:spPr>
          <a:xfrm>
            <a:off x="5052750" y="3528250"/>
            <a:ext cx="418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56</a:t>
            </a:r>
            <a:endParaRPr sz="800"/>
          </a:p>
        </p:txBody>
      </p:sp>
      <p:sp>
        <p:nvSpPr>
          <p:cNvPr id="190" name="Google Shape;190;p18"/>
          <p:cNvSpPr txBox="1"/>
          <p:nvPr/>
        </p:nvSpPr>
        <p:spPr>
          <a:xfrm>
            <a:off x="5726150" y="3528250"/>
            <a:ext cx="418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1000</a:t>
            </a:r>
            <a:endParaRPr sz="800"/>
          </a:p>
        </p:txBody>
      </p:sp>
      <p:sp>
        <p:nvSpPr>
          <p:cNvPr id="191" name="Google Shape;191;p18"/>
          <p:cNvSpPr txBox="1"/>
          <p:nvPr/>
        </p:nvSpPr>
        <p:spPr>
          <a:xfrm>
            <a:off x="6346800" y="3528250"/>
            <a:ext cx="418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73</a:t>
            </a:r>
            <a:endParaRPr sz="800"/>
          </a:p>
        </p:txBody>
      </p:sp>
      <p:sp>
        <p:nvSpPr>
          <p:cNvPr id="192" name="Google Shape;192;p18"/>
          <p:cNvSpPr txBox="1"/>
          <p:nvPr/>
        </p:nvSpPr>
        <p:spPr>
          <a:xfrm>
            <a:off x="7017250" y="3528250"/>
            <a:ext cx="4185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88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Масив като параметър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Променлива от тип масив на практика е указател - съдържа референция (адрес) към паметта на първия елемент от масива.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Пример за предаване на масив като параметър - в записа на лекцията.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 rot="2009097">
            <a:off x="6304238" y="1352027"/>
            <a:ext cx="2184812" cy="400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До тук на 29.04.2021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Многомерни масиви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451450" y="2078875"/>
            <a:ext cx="8377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temperature1 = </a:t>
            </a: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double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[7]; // съхранява температурите за седмица 1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temperature2 = </a:t>
            </a: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double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[7]; //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съхранява температурите за седмица 2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temperature3 = </a:t>
            </a: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double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[7]; //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съхранява температурите за седмица 3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temperature4 = </a:t>
            </a:r>
            <a:r>
              <a:rPr b="1"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 double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[7]; //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съхранява температурите за седмица 4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451450" y="3766975"/>
            <a:ext cx="7966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[][]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temperature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; // декларира двумерен масив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temperature =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new double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[4][7]; // заделя памет за масив с размер 4х7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233200" y="3174900"/>
            <a:ext cx="338700" cy="53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Двумерен масив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2006250"/>
            <a:ext cx="6318297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4388625" y="1917450"/>
            <a:ext cx="1494900" cy="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Индекс на деня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729450" y="3379775"/>
            <a:ext cx="1494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Индекс на седмицата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316026" y="4452000"/>
            <a:ext cx="1494900" cy="24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18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Тази стойност е: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