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2" r:id="rId33"/>
    <p:sldId id="317" r:id="rId34"/>
    <p:sldId id="316" r:id="rId35"/>
    <p:sldId id="294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8F24CC-7137-47A6-A142-0A57DAC39531}">
          <p14:sldIdLst>
            <p14:sldId id="256"/>
            <p14:sldId id="257"/>
            <p14:sldId id="258"/>
          </p14:sldIdLst>
        </p14:section>
        <p14:section name="Strings" id="{8EC7FE1D-D637-47AF-83AA-4912E0613792}">
          <p14:sldIdLst>
            <p14:sldId id="259"/>
            <p14:sldId id="260"/>
            <p14:sldId id="261"/>
            <p14:sldId id="262"/>
          </p14:sldIdLst>
        </p14:section>
        <p14:section name="Manipulating Strings" id="{9A957DB7-6F45-4619-BC99-54001E7A1151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Building and Modifying Strings" id="{9CF0E941-B7B6-4C6B-A5C6-6B572037367A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1926255F-5BFB-4F63-AD6B-594DB5F822EE}">
          <p14:sldIdLst>
            <p14:sldId id="286"/>
            <p14:sldId id="292"/>
            <p14:sldId id="317"/>
            <p14:sldId id="316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49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1945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6#1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6#1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string.lastindexof?view=net-6.0" TargetMode="External"/><Relationship Id="rId2" Type="http://schemas.openxmlformats.org/officeDocument/2006/relationships/hyperlink" Target="https://docs.microsoft.com/en-us/dotnet/api/system.string.indexof?view=net-6.0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string.substring?view=net-6.0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string.contains?view=net-6.0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6#2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6#2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string.split?view=net-6.0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string.replace?view=net-6.0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6#3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6#3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ext.stringbuilder?view=net-6.0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text.stringbuilder.length?view=net-6.0" TargetMode="External"/><Relationship Id="rId2" Type="http://schemas.openxmlformats.org/officeDocument/2006/relationships/hyperlink" Target="https://docs.microsoft.com/en-us/dotnet/api/system.text.stringbuilder.append?view=net-6.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api/system.text.stringbuilder.clear?view=net-6.0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ext.stringbuilder.insert?view=net-6.0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text.stringbuilder.tostring?view=net-6.0" TargetMode="External"/><Relationship Id="rId2" Type="http://schemas.openxmlformats.org/officeDocument/2006/relationships/hyperlink" Target="https://docs.microsoft.com/en-us/dotnet/api/system.text.stringbuilder.replace?view=net-6.0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25.jp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2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8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virtualracingschool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strings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and Manipulating Text</a:t>
            </a:r>
            <a:br>
              <a:rPr lang="en-US" dirty="0"/>
            </a:br>
            <a:r>
              <a:rPr lang="en-US" dirty="0"/>
              <a:t>Using the .NET String Class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352800" y="2668119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an array from strings</a:t>
            </a:r>
          </a:p>
          <a:p>
            <a:r>
              <a:rPr lang="en-US" sz="3600" dirty="0"/>
              <a:t>Repeat each word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times, where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BD55F0-61AB-4EE0-9987-C178BD8D292B}"/>
              </a:ext>
            </a:extLst>
          </p:cNvPr>
          <p:cNvGrpSpPr/>
          <p:nvPr/>
        </p:nvGrpSpPr>
        <p:grpSpPr>
          <a:xfrm>
            <a:off x="2442064" y="2877132"/>
            <a:ext cx="7463936" cy="556664"/>
            <a:chOff x="2055812" y="3150668"/>
            <a:chExt cx="7463936" cy="556664"/>
          </a:xfrm>
        </p:grpSpPr>
        <p:sp>
          <p:nvSpPr>
            <p:cNvPr id="7" name="Text Placeholder 6">
              <a:extLst>
                <a:ext uri="{FF2B5EF4-FFF2-40B4-BE49-F238E27FC236}">
                  <a16:creationId xmlns:a16="http://schemas.microsoft.com/office/drawing/2014/main" id="{90218C0A-1147-47CE-9290-BDCDB8E00991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hi abc add</a:t>
              </a:r>
            </a:p>
          </p:txBody>
        </p:sp>
        <p:sp>
          <p:nvSpPr>
            <p:cNvPr id="9" name="Text Placeholder 6">
              <a:extLst>
                <a:ext uri="{FF2B5EF4-FFF2-40B4-BE49-F238E27FC236}">
                  <a16:creationId xmlns:a16="http://schemas.microsoft.com/office/drawing/2014/main" id="{079F40E5-F5D4-411C-B722-7217C5DA075F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hihiabcabcabcaddaddadd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1149D02-C691-40D1-B5C7-4CE47F003239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72C02-0D5E-4F30-BA85-0259F2A43AD5}"/>
              </a:ext>
            </a:extLst>
          </p:cNvPr>
          <p:cNvGrpSpPr/>
          <p:nvPr/>
        </p:nvGrpSpPr>
        <p:grpSpPr>
          <a:xfrm>
            <a:off x="2442064" y="3928809"/>
            <a:ext cx="7463936" cy="556664"/>
            <a:chOff x="2055812" y="3150668"/>
            <a:chExt cx="7463936" cy="556664"/>
          </a:xfrm>
        </p:grpSpPr>
        <p:sp>
          <p:nvSpPr>
            <p:cNvPr id="13" name="Text Placeholder 6">
              <a:extLst>
                <a:ext uri="{FF2B5EF4-FFF2-40B4-BE49-F238E27FC236}">
                  <a16:creationId xmlns:a16="http://schemas.microsoft.com/office/drawing/2014/main" id="{6861BC3B-F76B-4BDD-9561-7A641010F467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work</a:t>
              </a:r>
            </a:p>
          </p:txBody>
        </p:sp>
        <p:sp>
          <p:nvSpPr>
            <p:cNvPr id="14" name="Text Placeholder 6">
              <a:extLst>
                <a:ext uri="{FF2B5EF4-FFF2-40B4-BE49-F238E27FC236}">
                  <a16:creationId xmlns:a16="http://schemas.microsoft.com/office/drawing/2014/main" id="{BEC4A38A-68C2-437B-A237-BFCC1D2EA22E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workworkworkwork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58C7A4-0C2A-428F-A711-41751689B7BB}"/>
              </a:ext>
            </a:extLst>
          </p:cNvPr>
          <p:cNvGrpSpPr/>
          <p:nvPr/>
        </p:nvGrpSpPr>
        <p:grpSpPr>
          <a:xfrm>
            <a:off x="2442064" y="4980486"/>
            <a:ext cx="7463936" cy="556664"/>
            <a:chOff x="2055812" y="3150668"/>
            <a:chExt cx="7463936" cy="556664"/>
          </a:xfrm>
        </p:grpSpPr>
        <p:sp>
          <p:nvSpPr>
            <p:cNvPr id="17" name="Text Placeholder 6">
              <a:extLst>
                <a:ext uri="{FF2B5EF4-FFF2-40B4-BE49-F238E27FC236}">
                  <a16:creationId xmlns:a16="http://schemas.microsoft.com/office/drawing/2014/main" id="{39D14F1B-CC54-46F8-93DA-09EA06CD56DA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ball</a:t>
              </a:r>
            </a:p>
          </p:txBody>
        </p:sp>
        <p:sp>
          <p:nvSpPr>
            <p:cNvPr id="18" name="Text Placeholder 6">
              <a:extLst>
                <a:ext uri="{FF2B5EF4-FFF2-40B4-BE49-F238E27FC236}">
                  <a16:creationId xmlns:a16="http://schemas.microsoft.com/office/drawing/2014/main" id="{32876783-7718-43E5-B5FC-D5A020A6726A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ballballballball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B5DBD72-F567-4E87-915D-8EB36E76230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https://judge.softuni.org/Contests/Practice/Index/1216#1</a:t>
            </a:r>
            <a:endParaRPr lang="en-US" sz="2000" dirty="0"/>
          </a:p>
        </p:txBody>
      </p:sp>
      <p:sp>
        <p:nvSpPr>
          <p:cNvPr id="22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492" y="3974949"/>
            <a:ext cx="685800" cy="4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492" y="5027986"/>
            <a:ext cx="685800" cy="4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5077" y="1224000"/>
            <a:ext cx="9321847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string[] </a:t>
            </a:r>
            <a:r>
              <a:rPr lang="en-GB" sz="2600" dirty="0"/>
              <a:t>words = Console.ReadLine().</a:t>
            </a:r>
            <a:r>
              <a:rPr lang="en-GB" sz="2600" dirty="0">
                <a:solidFill>
                  <a:schemeClr val="bg1"/>
                </a:solidFill>
              </a:rPr>
              <a:t>Split()</a:t>
            </a:r>
            <a:r>
              <a:rPr lang="en-GB" sz="2600" dirty="0"/>
              <a:t>;</a:t>
            </a:r>
          </a:p>
          <a:p>
            <a:r>
              <a:rPr lang="en-GB" sz="2600" dirty="0"/>
              <a:t>string result = "";</a:t>
            </a:r>
          </a:p>
          <a:p>
            <a:r>
              <a:rPr lang="en-GB" sz="2600" dirty="0"/>
              <a:t>foreach (string word in words)</a:t>
            </a:r>
          </a:p>
          <a:p>
            <a:r>
              <a:rPr lang="en-GB" sz="2600" dirty="0"/>
              <a:t>{</a:t>
            </a:r>
          </a:p>
          <a:p>
            <a:r>
              <a:rPr lang="en-GB" sz="2600" dirty="0"/>
              <a:t>  int repeatTimes = word.Length;</a:t>
            </a:r>
          </a:p>
          <a:p>
            <a:r>
              <a:rPr lang="en-GB" sz="2600" dirty="0"/>
              <a:t>  for (int i = 0; i &lt; repeatTimes; i++)</a:t>
            </a:r>
          </a:p>
          <a:p>
            <a:r>
              <a:rPr lang="en-GB" sz="2600" dirty="0"/>
              <a:t>    result </a:t>
            </a:r>
            <a:r>
              <a:rPr lang="en-GB" sz="2600" dirty="0">
                <a:solidFill>
                  <a:schemeClr val="bg1"/>
                </a:solidFill>
              </a:rPr>
              <a:t>+=</a:t>
            </a:r>
            <a:r>
              <a:rPr lang="en-GB" sz="2600" dirty="0"/>
              <a:t> word;</a:t>
            </a:r>
          </a:p>
          <a:p>
            <a:r>
              <a:rPr lang="en-GB" sz="2600" dirty="0"/>
              <a:t>}</a:t>
            </a:r>
          </a:p>
          <a:p>
            <a:r>
              <a:rPr lang="en-GB" sz="2600" dirty="0"/>
              <a:t>Console.WriteLine(result);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65E64-AB90-4C8F-89B5-3F0CD31781A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https://judge.softuni.org/Contests/Practice/Index/1216#1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IndexOf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()</a:t>
            </a:r>
            <a:r>
              <a:rPr lang="en-US" sz="3600" dirty="0"/>
              <a:t> - </a:t>
            </a:r>
            <a:r>
              <a:rPr lang="en-US" sz="3600" noProof="1"/>
              <a:t>returns the first match index or -1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hlinkClick r:id="rId3"/>
              </a:rPr>
              <a:t>LastIndexOf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/>
              </a:rPr>
              <a:t>()</a:t>
            </a:r>
            <a:r>
              <a:rPr lang="en-US" sz="3600" dirty="0"/>
              <a:t> - finds the last occurrence</a:t>
            </a:r>
            <a:endParaRPr lang="en-US" sz="3600" noProof="1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981200"/>
            <a:ext cx="10668000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</a:t>
            </a:r>
            <a:r>
              <a:rPr lang="en-US" sz="2800" dirty="0">
                <a:solidFill>
                  <a:schemeClr val="bg1"/>
                </a:solidFill>
              </a:rPr>
              <a:t>fruits</a:t>
            </a:r>
            <a:r>
              <a:rPr lang="en-US" sz="2800" dirty="0"/>
              <a:t> = "banana, apple, kiwi, banana, apple";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bg1"/>
                </a:solidFill>
              </a:rPr>
              <a:t>fruits.IndexOf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"banana"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bg1"/>
                </a:solidFill>
              </a:rPr>
              <a:t>fruits.IndexOf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"orange"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//-1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(1)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48C9AA-30AD-45EF-BCE5-D46FC31C4F59}"/>
              </a:ext>
            </a:extLst>
          </p:cNvPr>
          <p:cNvSpPr txBox="1">
            <a:spLocks/>
          </p:cNvSpPr>
          <p:nvPr/>
        </p:nvSpPr>
        <p:spPr>
          <a:xfrm>
            <a:off x="457200" y="4844933"/>
            <a:ext cx="106680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//21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//-1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956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Substring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startIndex, int length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6712" y="2016464"/>
            <a:ext cx="7536689" cy="176693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string card = "10C";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string power = </a:t>
            </a:r>
            <a:r>
              <a:rPr lang="en-US" sz="2600" dirty="0" err="1"/>
              <a:t>card.</a:t>
            </a:r>
            <a:r>
              <a:rPr lang="en-US" sz="2600" dirty="0" err="1">
                <a:solidFill>
                  <a:schemeClr val="bg1"/>
                </a:solidFill>
              </a:rPr>
              <a:t>Substring</a:t>
            </a:r>
            <a:r>
              <a:rPr lang="en-US" sz="2600" dirty="0"/>
              <a:t>(0, 2);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Console.WriteLine</a:t>
            </a:r>
            <a:r>
              <a:rPr lang="en-US" sz="2600" dirty="0"/>
              <a:t>(power); </a:t>
            </a:r>
            <a:r>
              <a:rPr lang="en-US" sz="2600" i="1" dirty="0">
                <a:solidFill>
                  <a:schemeClr val="accent2"/>
                </a:solidFill>
              </a:rPr>
              <a:t>//10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616712" y="4777561"/>
            <a:ext cx="75366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string text = "My name is 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string extractWord = text.</a:t>
            </a:r>
            <a:r>
              <a:rPr lang="en-US" sz="2600" dirty="0">
                <a:solidFill>
                  <a:schemeClr val="bg1"/>
                </a:solidFill>
              </a:rPr>
              <a:t>Substring</a:t>
            </a:r>
            <a:r>
              <a:rPr lang="en-US" sz="2600" dirty="0">
                <a:solidFill>
                  <a:schemeClr val="tx1"/>
                </a:solidFill>
              </a:rPr>
              <a:t>(11);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Console.WriteLine(extractWord); </a:t>
            </a:r>
            <a:r>
              <a:rPr lang="en-US" sz="2600" i="1" dirty="0">
                <a:solidFill>
                  <a:schemeClr val="accent2"/>
                </a:solidFill>
              </a:rPr>
              <a:t>//John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0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Contains()</a:t>
            </a:r>
            <a:r>
              <a:rPr lang="en-US" sz="3600" dirty="0"/>
              <a:t> - Check whether one string contains other string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2001" y="2519726"/>
            <a:ext cx="10279841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text = "I love fruits.";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Contains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"fruits"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Contains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"banana"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//False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(2)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174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You are given a </a:t>
            </a:r>
            <a:r>
              <a:rPr lang="en-US" sz="3600" b="1" dirty="0">
                <a:solidFill>
                  <a:schemeClr val="bg1"/>
                </a:solidFill>
              </a:rPr>
              <a:t>text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 a </a:t>
            </a:r>
            <a:r>
              <a:rPr lang="en-US" sz="3600" b="1" dirty="0">
                <a:solidFill>
                  <a:schemeClr val="bg1"/>
                </a:solidFill>
              </a:rPr>
              <a:t>remove word</a:t>
            </a:r>
          </a:p>
          <a:p>
            <a:r>
              <a:rPr lang="en-US" sz="3600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124201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ice</a:t>
            </a:r>
          </a:p>
          <a:p>
            <a:r>
              <a:rPr lang="en-US" sz="2400" b="1" dirty="0">
                <a:latin typeface="Consolas" pitchFamily="49" charset="0"/>
              </a:rPr>
              <a:t>kicegiceiceb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733801" y="3322581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603" y="3322581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4450405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abc</a:t>
            </a:r>
          </a:p>
          <a:p>
            <a:r>
              <a:rPr lang="en-US" sz="2400" b="1" dirty="0">
                <a:latin typeface="Consolas" pitchFamily="49" charset="0"/>
              </a:rPr>
              <a:t>tcabctqw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733801" y="4638196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7354" y="4651696"/>
            <a:ext cx="1326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378" y="3124201"/>
            <a:ext cx="28174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key</a:t>
            </a:r>
          </a:p>
          <a:p>
            <a:r>
              <a:rPr lang="en-US" sz="24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750224" y="3328619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6572" y="3289113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2774" y="4450405"/>
            <a:ext cx="2826027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word</a:t>
            </a:r>
          </a:p>
          <a:p>
            <a:r>
              <a:rPr lang="en-US" sz="24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750224" y="4638196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6572" y="4655191"/>
            <a:ext cx="88476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https://judge.softuni.org/Contests/Practice/Index/1216#2</a:t>
            </a:r>
            <a:endParaRPr lang="en-US" sz="20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1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6450" y="1186513"/>
            <a:ext cx="8039100" cy="5167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key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(index != -1)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text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(index, key.Length);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index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https://judge.softuni.org/Contests/Practice/Index/1216#2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20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hlinkClick r:id="rId2"/>
              </a:rPr>
              <a:t>Split()</a:t>
            </a:r>
            <a:r>
              <a:rPr lang="en-US" sz="3600" dirty="0"/>
              <a:t> a string by given </a:t>
            </a:r>
            <a:r>
              <a:rPr lang="en-US" sz="3600" b="1" dirty="0">
                <a:solidFill>
                  <a:schemeClr val="bg1"/>
                </a:solidFill>
              </a:rPr>
              <a:t>separator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5206" y="1885900"/>
            <a:ext cx="11621588" cy="486553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text = "Hello, john@softuni.bg, you have been using</a:t>
            </a:r>
            <a:br>
              <a:rPr lang="en-US" sz="2800" dirty="0"/>
            </a:br>
            <a:r>
              <a:rPr lang="en-US" sz="2800" dirty="0"/>
              <a:t>john@softuni.bg in your registration";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string[] </a:t>
            </a:r>
            <a:r>
              <a:rPr lang="en-US" sz="2800" dirty="0"/>
              <a:t>words = 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Split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", "</a:t>
            </a:r>
            <a:r>
              <a:rPr lang="en-US" sz="28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//words[]: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//"john@softuni.bg"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//"you have been using john@softuni.bg in your registration"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(1)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7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Split()</a:t>
            </a:r>
            <a:r>
              <a:rPr lang="en-US" sz="3600" dirty="0"/>
              <a:t> can be used with multiple separators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1" y="2138158"/>
            <a:ext cx="9975089" cy="24687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char[] </a:t>
            </a:r>
            <a:r>
              <a:rPr lang="en-US" sz="2800" dirty="0"/>
              <a:t>separators = </a:t>
            </a:r>
            <a:r>
              <a:rPr lang="en-US" sz="2800" dirty="0">
                <a:solidFill>
                  <a:schemeClr val="bg1"/>
                </a:solidFill>
              </a:rPr>
              <a:t>new char[] {</a:t>
            </a:r>
            <a:r>
              <a:rPr lang="en-US" sz="2800" dirty="0"/>
              <a:t> ' 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','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'.'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text = "Hello, I am John.";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string[] words = 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Split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separators</a:t>
            </a:r>
            <a:r>
              <a:rPr lang="en-US" sz="28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//"Hello", "", "I", "am", "John", ""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(2)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893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noProof="1"/>
              <a:t>Using</a:t>
            </a:r>
            <a:r>
              <a:rPr lang="en-US" sz="3600" b="1" noProof="1">
                <a:latin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sz="3600" dirty="0"/>
              <a:t> to </a:t>
            </a:r>
            <a:br>
              <a:rPr lang="en-US" sz="3600" dirty="0"/>
            </a:br>
            <a:r>
              <a:rPr lang="en-US" sz="3600" dirty="0"/>
              <a:t>remove empty array elements from the array returned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3400" y="2751681"/>
            <a:ext cx="10557600" cy="32650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char[] separators = new char[] { ' ', ',', '.'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text = "Hello, I am John.";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string[] words = text</a:t>
            </a:r>
            <a:br>
              <a:rPr lang="en-US" sz="2800" dirty="0"/>
            </a:br>
            <a:r>
              <a:rPr lang="en-US" sz="2800" dirty="0"/>
              <a:t> .</a:t>
            </a:r>
            <a:r>
              <a:rPr lang="en-US" sz="2800" dirty="0">
                <a:solidFill>
                  <a:schemeClr val="bg1"/>
                </a:solidFill>
              </a:rPr>
              <a:t>Split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separators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chemeClr val="bg1"/>
                </a:solidFill>
              </a:rPr>
              <a:t>StringSplitOptions.RemoveEmptyEntries</a:t>
            </a:r>
            <a:r>
              <a:rPr lang="en-US" sz="2800" dirty="0"/>
              <a:t>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//"Hello", "I", "am", "John"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(3)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33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Strings</a:t>
            </a:r>
          </a:p>
          <a:p>
            <a:r>
              <a:rPr lang="en-GB" sz="4000" dirty="0"/>
              <a:t>Manipulating Strings</a:t>
            </a:r>
          </a:p>
          <a:p>
            <a:pPr lvl="1"/>
            <a:r>
              <a:rPr lang="en-GB" sz="3600" dirty="0"/>
              <a:t>Concatenating, Searching, Substring</a:t>
            </a:r>
          </a:p>
          <a:p>
            <a:pPr lvl="1"/>
            <a:r>
              <a:rPr lang="en-GB" sz="3600" dirty="0"/>
              <a:t>Splitting, Replacing</a:t>
            </a:r>
          </a:p>
          <a:p>
            <a:r>
              <a:rPr lang="en-GB" sz="4000" dirty="0"/>
              <a:t>Building and Modifying Strings</a:t>
            </a:r>
          </a:p>
          <a:p>
            <a:pPr lvl="1"/>
            <a:r>
              <a:rPr lang="en-GB" sz="3600" dirty="0"/>
              <a:t>Using </a:t>
            </a:r>
            <a:r>
              <a:rPr lang="en-GB" sz="3600" noProof="1"/>
              <a:t>StringBuilder</a:t>
            </a:r>
            <a:r>
              <a:rPr lang="en-GB" sz="3600" dirty="0"/>
              <a:t> class</a:t>
            </a:r>
          </a:p>
          <a:p>
            <a:pPr lvl="1"/>
            <a:r>
              <a:rPr lang="en-US" sz="3600" dirty="0"/>
              <a:t>Why concatenation is a slow operation?</a:t>
            </a:r>
          </a:p>
          <a:p>
            <a:pPr lvl="1"/>
            <a:endParaRPr lang="en-GB" sz="3600" dirty="0"/>
          </a:p>
          <a:p>
            <a:pPr lvl="1"/>
            <a:endParaRPr lang="bg-BG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Replace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match, replacement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replaces all occurrences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result is a new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(strings are immutable)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6711" y="2667001"/>
            <a:ext cx="10958580" cy="39157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text = "Hello, john@softuni.bg, you have been using john@		softuni.bg in your registration.";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</a:t>
            </a:r>
            <a:r>
              <a:rPr lang="en-US" dirty="0" err="1">
                <a:solidFill>
                  <a:schemeClr val="tx1"/>
                </a:solidFill>
              </a:rPr>
              <a:t>replacedText</a:t>
            </a:r>
            <a:r>
              <a:rPr lang="en-US" dirty="0">
                <a:solidFill>
                  <a:schemeClr val="tx1"/>
                </a:solidFill>
              </a:rPr>
              <a:t> = text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Replace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"john@softuni.bg"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"john@softuni.com"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replacedText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//Output: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//Hello, john@softuni.com, you have been using john@softuni.com in your registration.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0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You are given a text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 a string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of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banned words</a:t>
            </a:r>
          </a:p>
          <a:p>
            <a:pPr lvl="1"/>
            <a:r>
              <a:rPr lang="en-US" sz="3200" dirty="0"/>
              <a:t>Replace all banned words in the text with asterisks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977" y="2684329"/>
            <a:ext cx="990204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9512" y="4118208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23" y="4778365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https://judge.softuni.org/Contests/Practice/Index/1216#3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70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6450" y="1424212"/>
            <a:ext cx="8039100" cy="47843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Split(…)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separators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(text.Contains(banWord))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new string('*',</a:t>
            </a:r>
            <a:r>
              <a:rPr lang="en-US" sz="2400" b="1" noProof="1">
                <a:latin typeface="+mj-lt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lvl="1"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276724" y="2286000"/>
            <a:ext cx="3677653" cy="1632420"/>
          </a:xfrm>
          <a:prstGeom prst="wedgeRoundRectCallout">
            <a:avLst>
              <a:gd name="adj1" fmla="val -40348"/>
              <a:gd name="adj2" fmla="val 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Contains(…)</a:t>
            </a: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checks if string contains another string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192060"/>
            <a:ext cx="5105400" cy="1016456"/>
          </a:xfrm>
          <a:prstGeom prst="wedgeRoundRectCallout">
            <a:avLst>
              <a:gd name="adj1" fmla="val -30126"/>
              <a:gd name="adj2" fmla="val 86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Replace</a:t>
            </a:r>
            <a:r>
              <a:rPr lang="en-US" sz="2800" b="1" dirty="0">
                <a:solidFill>
                  <a:schemeClr val="bg2"/>
                </a:solidFill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https://judge.softuni.org/Contests/Practice/Index/1216#3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082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Building and Modifying Strings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49" y="1371600"/>
            <a:ext cx="2704705" cy="259608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the </a:t>
            </a:r>
            <a:r>
              <a:rPr lang="en-GB" dirty="0" err="1"/>
              <a:t>StringBuilder</a:t>
            </a:r>
            <a:r>
              <a:rPr lang="en-GB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24320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StringBuilder</a:t>
            </a:r>
            <a:r>
              <a:rPr lang="en-US" sz="3600" dirty="0"/>
              <a:t> keeps a buffer space, allocated in advance</a:t>
            </a:r>
          </a:p>
          <a:p>
            <a:pPr lvl="1"/>
            <a:r>
              <a:rPr lang="en-US" sz="3200" dirty="0"/>
              <a:t>Do not allocate memory for</a:t>
            </a:r>
            <a:br>
              <a:rPr lang="en-US" sz="3200" dirty="0"/>
            </a:br>
            <a:r>
              <a:rPr lang="en-US" sz="3200" dirty="0"/>
              <a:t>most operations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performance</a:t>
            </a:r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33356"/>
              </p:ext>
            </p:extLst>
          </p:nvPr>
        </p:nvGraphicFramePr>
        <p:xfrm>
          <a:off x="5757229" y="2099709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433" y="1179424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9846" y="1724053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50413" y="-87447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8400" y="1988010"/>
            <a:ext cx="32367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200" b="1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2800" b="1" dirty="0"/>
              <a:t>Length = 9</a:t>
            </a:r>
          </a:p>
          <a:p>
            <a:pPr lvl="1"/>
            <a:r>
              <a:rPr lang="en-US" sz="2800" b="1" dirty="0"/>
              <a:t>Capacity = 15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90872" y="1143000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8508" y="3074573"/>
            <a:ext cx="19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used buffer</a:t>
            </a:r>
          </a:p>
          <a:p>
            <a:r>
              <a:rPr lang="en-US" sz="2800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8032" y="3068419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unused buffer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056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712" y="2133601"/>
            <a:ext cx="8584288" cy="40037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solidFill>
                  <a:schemeClr val="bg1"/>
                </a:solidFill>
              </a:rPr>
              <a:t>StringBuilder</a:t>
            </a:r>
            <a:r>
              <a:rPr lang="en-US" sz="2800" dirty="0"/>
              <a:t> </a:t>
            </a:r>
            <a:r>
              <a:rPr lang="en-US" sz="2800" dirty="0" err="1"/>
              <a:t>sb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new </a:t>
            </a:r>
            <a:r>
              <a:rPr lang="en-US" sz="2800" dirty="0" err="1">
                <a:solidFill>
                  <a:schemeClr val="bg1"/>
                </a:solidFill>
              </a:rPr>
              <a:t>StringBuilder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sb.</a:t>
            </a:r>
            <a:r>
              <a:rPr lang="en-US" sz="2800" dirty="0" err="1">
                <a:solidFill>
                  <a:schemeClr val="bg1"/>
                </a:solidFill>
              </a:rPr>
              <a:t>Append</a:t>
            </a:r>
            <a:r>
              <a:rPr lang="en-US" sz="2800" dirty="0"/>
              <a:t>("Hello,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sb.</a:t>
            </a:r>
            <a:r>
              <a:rPr lang="en-US" sz="2800" dirty="0" err="1">
                <a:solidFill>
                  <a:schemeClr val="bg1"/>
                </a:solidFill>
              </a:rPr>
              <a:t>Append</a:t>
            </a:r>
            <a:r>
              <a:rPr lang="en-US" sz="2800" dirty="0"/>
              <a:t>("John!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sb.</a:t>
            </a:r>
            <a:r>
              <a:rPr lang="en-US" sz="2800" dirty="0" err="1">
                <a:solidFill>
                  <a:schemeClr val="bg1"/>
                </a:solidFill>
              </a:rPr>
              <a:t>Append</a:t>
            </a:r>
            <a:r>
              <a:rPr lang="en-US" sz="2800" dirty="0"/>
              <a:t>("I sent you an email.");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sb</a:t>
            </a:r>
            <a:r>
              <a:rPr lang="en-US" sz="28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//Hello, John! I sent you an email.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StringBuilder</a:t>
            </a:r>
            <a:r>
              <a:rPr lang="en-US" noProof="1"/>
              <a:t> </a:t>
            </a:r>
            <a:r>
              <a:rPr lang="en-US" dirty="0"/>
              <a:t>to build / modify strings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noProof="1"/>
              <a:t>StringBuilder</a:t>
            </a:r>
            <a:r>
              <a:rPr lang="en-US" dirty="0"/>
              <a:t> Class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0C954E9-EF87-4E0C-ABC7-2FA19CC9F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090" y="2752727"/>
            <a:ext cx="3124200" cy="1352546"/>
          </a:xfrm>
          <a:prstGeom prst="wedgeRoundRectCallout">
            <a:avLst>
              <a:gd name="adj1" fmla="val -46461"/>
              <a:gd name="adj2" fmla="val -209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</a:rPr>
              <a:t>System.Text</a:t>
            </a:r>
          </a:p>
        </p:txBody>
      </p:sp>
    </p:spTree>
    <p:extLst>
      <p:ext uri="{BB962C8B-B14F-4D97-AF65-F5344CB8AC3E}">
        <p14:creationId xmlns:p14="http://schemas.microsoft.com/office/powerpoint/2010/main" val="244840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Concatenating</a:t>
            </a:r>
            <a:r>
              <a:rPr lang="en-US" sz="3600" dirty="0"/>
              <a:t> strings is a </a:t>
            </a:r>
            <a:r>
              <a:rPr lang="en-US" sz="3600" b="1" dirty="0">
                <a:solidFill>
                  <a:schemeClr val="bg1"/>
                </a:solidFill>
              </a:rPr>
              <a:t>slow</a:t>
            </a:r>
            <a:r>
              <a:rPr lang="en-US" sz="3600" dirty="0"/>
              <a:t> operation because each</a:t>
            </a:r>
            <a:br>
              <a:rPr lang="en-US" sz="3600" dirty="0"/>
            </a:br>
            <a:r>
              <a:rPr lang="en-US" sz="3600" dirty="0"/>
              <a:t>iteration </a:t>
            </a:r>
            <a:r>
              <a:rPr lang="en-US" sz="3600" b="1" dirty="0">
                <a:solidFill>
                  <a:schemeClr val="bg1"/>
                </a:solidFill>
              </a:rPr>
              <a:t>creates</a:t>
            </a:r>
            <a:r>
              <a:rPr lang="en-US" sz="3600" dirty="0"/>
              <a:t> a </a:t>
            </a:r>
            <a:r>
              <a:rPr lang="en-US" sz="3600" b="1" dirty="0">
                <a:solidFill>
                  <a:schemeClr val="bg1"/>
                </a:solidFill>
              </a:rPr>
              <a:t>new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561056"/>
            <a:ext cx="9448800" cy="406294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</a:rPr>
              <a:t>Stopwatch</a:t>
            </a:r>
            <a:r>
              <a:rPr lang="en-US" sz="2600" dirty="0"/>
              <a:t> </a:t>
            </a:r>
            <a:r>
              <a:rPr lang="en-US" sz="2600" dirty="0" err="1"/>
              <a:t>sw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bg1"/>
                </a:solidFill>
              </a:rPr>
              <a:t>new Stopwatch()</a:t>
            </a:r>
            <a:r>
              <a:rPr lang="en-US" sz="26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sw.</a:t>
            </a:r>
            <a:r>
              <a:rPr lang="en-US" sz="2600" dirty="0" err="1">
                <a:solidFill>
                  <a:schemeClr val="bg1"/>
                </a:solidFill>
              </a:rPr>
              <a:t>Start</a:t>
            </a:r>
            <a:r>
              <a:rPr lang="en-US" sz="26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string text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 = 0; </a:t>
            </a:r>
            <a:r>
              <a:rPr lang="en-US" sz="2600" dirty="0" err="1"/>
              <a:t>i</a:t>
            </a:r>
            <a:r>
              <a:rPr lang="en-US" sz="2600" dirty="0"/>
              <a:t> &lt; 200000; </a:t>
            </a:r>
            <a:r>
              <a:rPr lang="en-US" sz="2600" dirty="0" err="1"/>
              <a:t>i</a:t>
            </a:r>
            <a:r>
              <a:rPr lang="en-US" sz="2600" dirty="0"/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text </a:t>
            </a:r>
            <a:r>
              <a:rPr lang="en-US" sz="2600" dirty="0">
                <a:solidFill>
                  <a:schemeClr val="bg1"/>
                </a:solidFill>
              </a:rPr>
              <a:t>+=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sw.</a:t>
            </a:r>
            <a:r>
              <a:rPr lang="en-US" sz="2600" dirty="0" err="1">
                <a:solidFill>
                  <a:schemeClr val="bg1"/>
                </a:solidFill>
              </a:rPr>
              <a:t>Stop</a:t>
            </a:r>
            <a:r>
              <a:rPr lang="en-US" sz="26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Console.WriteLine</a:t>
            </a:r>
            <a:r>
              <a:rPr lang="en-US" sz="2600" dirty="0"/>
              <a:t>(</a:t>
            </a:r>
            <a:r>
              <a:rPr lang="en-US" sz="2600" dirty="0" err="1"/>
              <a:t>sw.</a:t>
            </a:r>
            <a:r>
              <a:rPr lang="en-US" sz="2600" dirty="0" err="1">
                <a:solidFill>
                  <a:schemeClr val="bg1"/>
                </a:solidFill>
              </a:rPr>
              <a:t>ElapsedMilliseconds</a:t>
            </a:r>
            <a:r>
              <a:rPr lang="en-US" sz="2600" dirty="0"/>
              <a:t>); </a:t>
            </a:r>
            <a:r>
              <a:rPr lang="en-US" sz="2600" i="1" dirty="0">
                <a:solidFill>
                  <a:schemeClr val="accent2"/>
                </a:solidFill>
              </a:rPr>
              <a:t>//73625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Concatenation vs </a:t>
            </a:r>
            <a:r>
              <a:rPr lang="en-US" noProof="1"/>
              <a:t>StringBuilder (1)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2684412"/>
            <a:ext cx="2573388" cy="257338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581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066682"/>
            <a:ext cx="8265063" cy="409609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Stopwatch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sw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new Stopwatch()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sw.</a:t>
            </a:r>
            <a:r>
              <a:rPr lang="en-US" sz="2400" dirty="0" err="1">
                <a:solidFill>
                  <a:schemeClr val="bg1"/>
                </a:solidFill>
              </a:rPr>
              <a:t>Start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StringBuilder</a:t>
            </a:r>
            <a:r>
              <a:rPr lang="en-US" sz="2400" dirty="0">
                <a:solidFill>
                  <a:schemeClr val="tx1"/>
                </a:solidFill>
              </a:rPr>
              <a:t> text = </a:t>
            </a:r>
            <a:r>
              <a:rPr lang="en-US" sz="2400" dirty="0">
                <a:solidFill>
                  <a:schemeClr val="bg1"/>
                </a:solidFill>
              </a:rPr>
              <a:t>new </a:t>
            </a:r>
            <a:r>
              <a:rPr lang="en-US" sz="2400" dirty="0" err="1">
                <a:solidFill>
                  <a:schemeClr val="bg1"/>
                </a:solidFill>
              </a:rPr>
              <a:t>StringBuilder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= 0;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&lt; 200000;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text.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sw.</a:t>
            </a:r>
            <a:r>
              <a:rPr lang="en-US" sz="2400" dirty="0" err="1">
                <a:solidFill>
                  <a:schemeClr val="bg1"/>
                </a:solidFill>
              </a:rPr>
              <a:t>Stop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sw.</a:t>
            </a:r>
            <a:r>
              <a:rPr lang="en-US" sz="2400" dirty="0" err="1">
                <a:solidFill>
                  <a:schemeClr val="bg1"/>
                </a:solidFill>
              </a:rPr>
              <a:t>ElapsedMilliseconds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//16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Concatenation vs </a:t>
            </a:r>
            <a:r>
              <a:rPr lang="en-US" noProof="1"/>
              <a:t>StringBuilder (2)</a:t>
            </a:r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063" y="2438400"/>
            <a:ext cx="2573388" cy="257338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46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Append</a:t>
            </a:r>
            <a:r>
              <a:rPr lang="en-GB" dirty="0">
                <a:latin typeface="Consolas" panose="020B0609020204030204" pitchFamily="49" charset="0"/>
                <a:hlinkClick r:id="rId2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…</a:t>
            </a:r>
            <a:r>
              <a:rPr lang="en-GB" dirty="0">
                <a:latin typeface="Consolas" panose="020B0609020204030204" pitchFamily="49" charset="0"/>
                <a:hlinkClick r:id="rId2"/>
              </a:rPr>
              <a:t>)</a:t>
            </a:r>
            <a:r>
              <a:rPr lang="en-GB" dirty="0"/>
              <a:t> – </a:t>
            </a:r>
            <a:r>
              <a:rPr lang="en-US" dirty="0"/>
              <a:t>add text or a string representation of an object</a:t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/>
              <a:t>to the end of a string</a:t>
            </a: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hlinkClick r:id="rId3"/>
              </a:rPr>
              <a:t>Length</a:t>
            </a:r>
            <a:r>
              <a:rPr lang="en-GB" dirty="0"/>
              <a:t> – </a:t>
            </a:r>
            <a:r>
              <a:rPr lang="en-US" dirty="0"/>
              <a:t>holds the length of the string in the buffer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hlinkClick r:id="rId4"/>
              </a:rPr>
              <a:t>Clear</a:t>
            </a:r>
            <a:r>
              <a:rPr lang="en-GB" dirty="0">
                <a:latin typeface="Consolas" panose="020B0609020204030204" pitchFamily="49" charset="0"/>
                <a:hlinkClick r:id="rId4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hlinkClick r:id="rId4"/>
              </a:rPr>
              <a:t>…</a:t>
            </a:r>
            <a:r>
              <a:rPr lang="en-GB" dirty="0">
                <a:latin typeface="Consolas" panose="020B0609020204030204" pitchFamily="49" charset="0"/>
                <a:hlinkClick r:id="rId4"/>
              </a:rPr>
              <a:t>)</a:t>
            </a:r>
            <a:r>
              <a:rPr lang="en-GB" b="1" dirty="0"/>
              <a:t> </a:t>
            </a:r>
            <a:r>
              <a:rPr lang="en-GB" dirty="0"/>
              <a:t>– removes all characters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(1)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762000" y="2362200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en-GB" b="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762000" y="4543545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Console.WriteLine(sb.</a:t>
            </a:r>
            <a:r>
              <a:rPr lang="en-GB" dirty="0">
                <a:solidFill>
                  <a:schemeClr val="bg1"/>
                </a:solidFill>
              </a:rPr>
              <a:t>Length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32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901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index]</a:t>
            </a:r>
            <a:r>
              <a:rPr lang="en-GB" dirty="0"/>
              <a:t> – </a:t>
            </a:r>
            <a:r>
              <a:rPr lang="en-US" dirty="0"/>
              <a:t>return char on current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Insert</a:t>
            </a:r>
            <a:r>
              <a:rPr lang="en-GB" noProof="1">
                <a:latin typeface="Consolas" panose="020B0609020204030204" pitchFamily="49" charset="0"/>
                <a:hlinkClick r:id="rId2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 index, 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str</a:t>
            </a:r>
            <a:r>
              <a:rPr lang="en-GB" dirty="0">
                <a:latin typeface="Consolas" panose="020B0609020204030204" pitchFamily="49" charset="0"/>
                <a:hlinkClick r:id="rId2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inserts a string</a:t>
            </a:r>
            <a:br>
              <a:rPr lang="en-US" dirty="0"/>
            </a:br>
            <a:r>
              <a:rPr lang="en-US" dirty="0"/>
              <a:t>at the specified character position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85800" y="2057400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Console.WriteLine(sb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85800" y="5387365"/>
            <a:ext cx="9982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Insert</a:t>
            </a:r>
            <a:r>
              <a:rPr lang="en-GB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Console.WriteLine(sb); </a:t>
            </a:r>
            <a:r>
              <a:rPr lang="en-GB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472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Replace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string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oldValue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, string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newValue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)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r</a:t>
            </a:r>
            <a:r>
              <a:rPr lang="en-US" noProof="1"/>
              <a:t>eplaces</a:t>
            </a:r>
            <a:r>
              <a:rPr lang="en-US" dirty="0"/>
              <a:t> all occurrences of a specified string with another </a:t>
            </a:r>
            <a:br>
              <a:rPr lang="en-US" dirty="0"/>
            </a:br>
            <a:r>
              <a:rPr lang="en-US" dirty="0"/>
              <a:t>specified string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3"/>
              </a:rPr>
              <a:t>Т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hlinkClick r:id="rId3"/>
              </a:rPr>
              <a:t>oString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3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converts the value of this instance to a 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6710" y="3004780"/>
            <a:ext cx="7689090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sb.</a:t>
            </a:r>
            <a:r>
              <a:rPr lang="en-US" dirty="0" err="1">
                <a:solidFill>
                  <a:schemeClr val="bg1"/>
                </a:solidFill>
              </a:rPr>
              <a:t>Append</a:t>
            </a:r>
            <a:r>
              <a:rPr lang="en-US" dirty="0">
                <a:solidFill>
                  <a:schemeClr val="tx1"/>
                </a:solidFill>
              </a:rPr>
              <a:t>("Hello Peter, how are you?");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sb.</a:t>
            </a:r>
            <a:r>
              <a:rPr lang="en-US" dirty="0" err="1">
                <a:solidFill>
                  <a:schemeClr val="bg1"/>
                </a:solidFill>
              </a:rPr>
              <a:t>Replace</a:t>
            </a:r>
            <a:r>
              <a:rPr lang="en-US" dirty="0">
                <a:solidFill>
                  <a:schemeClr val="tx1"/>
                </a:solidFill>
              </a:rPr>
              <a:t>("Peter", "George");</a:t>
            </a:r>
            <a:endParaRPr lang="en-US" b="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StringBuilder</a:t>
            </a:r>
            <a:r>
              <a:rPr lang="en-US" dirty="0"/>
              <a:t> Methods (3)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616710" y="4996480"/>
            <a:ext cx="768909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string text = sb.</a:t>
            </a:r>
            <a:r>
              <a:rPr lang="en-GB" dirty="0">
                <a:solidFill>
                  <a:schemeClr val="bg1"/>
                </a:solidFill>
              </a:rPr>
              <a:t>ToString();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Console.WriteLine(text);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//Hello George, how are you?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09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99284" y="163978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>
                <a:solidFill>
                  <a:schemeClr val="bg2"/>
                </a:solidFill>
              </a:rPr>
              <a:t>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sequences of Unicode characters</a:t>
            </a:r>
          </a:p>
          <a:p>
            <a:r>
              <a:rPr lang="en-US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bg2"/>
                </a:solidFill>
              </a:rPr>
              <a:t>,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dirty="0">
                <a:solidFill>
                  <a:schemeClr val="bg2"/>
                </a:solidFill>
              </a:rPr>
              <a:t>, …</a:t>
            </a:r>
          </a:p>
          <a:p>
            <a:pPr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dirty="0">
                <a:solidFill>
                  <a:schemeClr val="bg2"/>
                </a:solidFill>
              </a:rPr>
              <a:t> efficiently builds /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modifies strings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2" y="142398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16" y="1198206"/>
            <a:ext cx="3785972" cy="216341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Strings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What is String?</a:t>
            </a:r>
          </a:p>
        </p:txBody>
      </p: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077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>
                <a:hlinkClick r:id="rId2"/>
              </a:rPr>
              <a:t>Strings</a:t>
            </a:r>
            <a:r>
              <a:rPr lang="en-US" sz="3400" dirty="0"/>
              <a:t> are sequences of characters (texts)</a:t>
            </a:r>
          </a:p>
          <a:p>
            <a:r>
              <a:rPr lang="en-US" sz="3400" dirty="0"/>
              <a:t>The string data type in C#</a:t>
            </a:r>
          </a:p>
          <a:p>
            <a:pPr lvl="1"/>
            <a:r>
              <a:rPr lang="en-US" sz="3400" dirty="0"/>
              <a:t>Declared by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400" dirty="0"/>
              <a:t> keyword</a:t>
            </a:r>
          </a:p>
          <a:p>
            <a:pPr lvl="1"/>
            <a:r>
              <a:rPr lang="en-US" sz="3400" dirty="0"/>
              <a:t>Maps to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System.String</a:t>
            </a:r>
            <a:r>
              <a:rPr lang="en-US" sz="3400" dirty="0"/>
              <a:t> .NET data type</a:t>
            </a:r>
          </a:p>
          <a:p>
            <a:r>
              <a:rPr lang="en-US" sz="3400" dirty="0"/>
              <a:t>Strings are enclosed in quotes:</a:t>
            </a:r>
          </a:p>
          <a:p>
            <a:endParaRPr lang="en-US" sz="3400" dirty="0"/>
          </a:p>
          <a:p>
            <a:r>
              <a:rPr lang="en-US" sz="3400" dirty="0"/>
              <a:t>Concatenated using the "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400" dirty="0"/>
              <a:t>" operator: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5601" y="4572001"/>
            <a:ext cx="38934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"Hello, C#";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95600" y="5964177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"C#";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5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sequences </a:t>
            </a:r>
            <a:br>
              <a:rPr lang="en-US" dirty="0"/>
            </a:br>
            <a:r>
              <a:rPr lang="en-US" dirty="0"/>
              <a:t>of characters</a:t>
            </a:r>
          </a:p>
          <a:p>
            <a:pPr>
              <a:spcBef>
                <a:spcPts val="0"/>
              </a:spcBef>
            </a:pPr>
            <a:r>
              <a:rPr lang="en-US" dirty="0"/>
              <a:t>Accessible by index (read-only)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(can use most alphabets, e.g. Arabic) 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In C# Strings Are Immutable, Use Unicode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2754000"/>
            <a:ext cx="54102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string</a:t>
            </a:r>
            <a:r>
              <a:rPr lang="en-US" sz="2800" dirty="0">
                <a:solidFill>
                  <a:schemeClr val="tx1"/>
                </a:solidFill>
              </a:rPr>
              <a:t> str = "Hello, C#";</a:t>
            </a:r>
          </a:p>
          <a:p>
            <a:r>
              <a:rPr lang="en-US" sz="2800" dirty="0">
                <a:solidFill>
                  <a:schemeClr val="tx1"/>
                </a:solidFill>
              </a:rPr>
              <a:t>char ch = str[2]; </a:t>
            </a:r>
            <a:r>
              <a:rPr lang="en-US" sz="2800" i="1" dirty="0">
                <a:solidFill>
                  <a:schemeClr val="accent2"/>
                </a:solidFill>
              </a:rPr>
              <a:t>// OK</a:t>
            </a:r>
          </a:p>
          <a:p>
            <a:r>
              <a:rPr lang="en-US" sz="2800" dirty="0">
                <a:solidFill>
                  <a:schemeClr val="tx1"/>
                </a:solidFill>
              </a:rPr>
              <a:t>str[2] = 'a';    </a:t>
            </a:r>
            <a:r>
              <a:rPr lang="en-US" sz="2800" i="1" dirty="0">
                <a:solidFill>
                  <a:schemeClr val="accent2"/>
                </a:solidFill>
              </a:rPr>
              <a:t>// Error!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053589" y="5859000"/>
            <a:ext cx="9392709" cy="6434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1"/>
                </a:solidFill>
              </a:rPr>
              <a:t>string</a:t>
            </a:r>
            <a:r>
              <a:rPr lang="en-US" sz="2800" dirty="0">
                <a:solidFill>
                  <a:schemeClr val="tx2"/>
                </a:solidFill>
              </a:rPr>
              <a:t> greeting = </a:t>
            </a:r>
            <a:r>
              <a:rPr lang="en-US" sz="2800" dirty="0">
                <a:solidFill>
                  <a:schemeClr val="tx1"/>
                </a:solidFill>
              </a:rPr>
              <a:t>"</a:t>
            </a:r>
            <a:r>
              <a:rPr lang="ja-JP" altLang="en-US" sz="2800" dirty="0">
                <a:solidFill>
                  <a:schemeClr val="tx1"/>
                </a:solidFill>
              </a:rPr>
              <a:t>你好</a:t>
            </a:r>
            <a:r>
              <a:rPr lang="en-US" sz="2800" dirty="0">
                <a:solidFill>
                  <a:schemeClr val="tx1"/>
                </a:solidFill>
              </a:rPr>
              <a:t>"; </a:t>
            </a:r>
            <a:r>
              <a:rPr lang="en-US" sz="2800" i="1" dirty="0">
                <a:solidFill>
                  <a:schemeClr val="accent2"/>
                </a:solidFill>
              </a:rPr>
              <a:t>// (lí-hó) Taiwanese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75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1766" y="1032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Initializing from a string literal:</a:t>
            </a:r>
          </a:p>
          <a:p>
            <a:endParaRPr lang="en-US" sz="3600" dirty="0"/>
          </a:p>
          <a:p>
            <a:r>
              <a:rPr lang="en-US" sz="3600" dirty="0"/>
              <a:t>Reading a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  <a:r>
              <a:rPr lang="en-US" sz="3600" dirty="0"/>
              <a:t> from the console:</a:t>
            </a:r>
          </a:p>
          <a:p>
            <a:pPr marL="0" indent="0">
              <a:buNone/>
            </a:pPr>
            <a:endParaRPr lang="en-US" sz="3600" dirty="0"/>
          </a:p>
          <a:p>
            <a:pPr>
              <a:spcBef>
                <a:spcPts val="3000"/>
              </a:spcBef>
            </a:pPr>
            <a:r>
              <a:rPr lang="en-US" sz="3600" dirty="0"/>
              <a:t>Converting a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  <a:r>
              <a:rPr lang="en-US" sz="3600" dirty="0"/>
              <a:t> from and to a </a:t>
            </a:r>
            <a:r>
              <a:rPr lang="en-US" sz="3600" b="1" dirty="0">
                <a:solidFill>
                  <a:schemeClr val="bg1"/>
                </a:solidFill>
              </a:rPr>
              <a:t>char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array</a:t>
            </a:r>
            <a:r>
              <a:rPr lang="en-US" sz="3600" dirty="0"/>
              <a:t>:</a:t>
            </a:r>
          </a:p>
          <a:p>
            <a:endParaRPr lang="bg-BG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109" y="1848783"/>
            <a:ext cx="5105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 = "Hello, C#";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3193804"/>
            <a:ext cx="67056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70203" y="4876800"/>
            <a:ext cx="10078181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 =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new string(new char[] {'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'});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4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Manipulating Strings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400" y="1524000"/>
            <a:ext cx="2590800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34000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600" dirty="0"/>
              <a:t> or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sz="3600" dirty="0"/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Use the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712" y="1855486"/>
            <a:ext cx="6469889" cy="92907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string</a:t>
            </a:r>
            <a:r>
              <a:rPr lang="en-US" sz="2200" dirty="0"/>
              <a:t> text = </a:t>
            </a:r>
            <a:r>
              <a:rPr lang="en-US" sz="2200" dirty="0">
                <a:solidFill>
                  <a:schemeClr val="bg1"/>
                </a:solidFill>
              </a:rPr>
              <a:t>"Hello"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"world</a:t>
            </a:r>
            <a:r>
              <a:rPr lang="en-US" sz="2200" dirty="0"/>
              <a:t>!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; </a:t>
            </a:r>
            <a:br>
              <a:rPr lang="en-US" sz="2200" dirty="0"/>
            </a:br>
            <a:r>
              <a:rPr lang="en-US" sz="2200" i="1" dirty="0">
                <a:solidFill>
                  <a:schemeClr val="accent2"/>
                </a:solidFill>
              </a:rPr>
              <a:t>//"Hello, world!"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18184" y="4671610"/>
            <a:ext cx="720661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 result = string.</a:t>
            </a:r>
            <a:r>
              <a:rPr lang="en-US" sz="2200" dirty="0">
                <a:solidFill>
                  <a:schemeClr val="bg1"/>
                </a:solidFill>
              </a:rPr>
              <a:t>Concat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Console.WriteLine(result); </a:t>
            </a:r>
            <a:r>
              <a:rPr lang="en-US" sz="2200" i="1" dirty="0">
                <a:solidFill>
                  <a:schemeClr val="accent2"/>
                </a:solidFill>
              </a:rPr>
              <a:t>//"Hello, John"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0718" y="2885509"/>
            <a:ext cx="6465883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bg1"/>
                </a:solidFill>
              </a:rPr>
              <a:t>"Hello,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"John"</a:t>
            </a:r>
            <a:r>
              <a:rPr lang="en-GB" sz="2200" dirty="0">
                <a:solidFill>
                  <a:schemeClr val="tx1"/>
                </a:solidFill>
              </a:rPr>
              <a:t>; </a:t>
            </a:r>
            <a:r>
              <a:rPr lang="en-GB" sz="2200" i="1" dirty="0">
                <a:solidFill>
                  <a:schemeClr val="accent2"/>
                </a:solidFill>
              </a:rPr>
              <a:t>//"Hello, John"</a:t>
            </a:r>
          </a:p>
        </p:txBody>
      </p:sp>
      <p:pic>
        <p:nvPicPr>
          <p:cNvPr id="1026" name="Picture 2" descr="https://www.iconspng.com/uploads/man-hello/man-hello.png">
            <a:extLst>
              <a:ext uri="{FF2B5EF4-FFF2-40B4-BE49-F238E27FC236}">
                <a16:creationId xmlns:a16="http://schemas.microsoft.com/office/drawing/2014/main" id="{C2667F92-85E8-4229-ABD7-69D4A38A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607949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4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3821</TotalTime>
  <Words>2156</Words>
  <Application>Microsoft Office PowerPoint</Application>
  <PresentationFormat>Widescreen</PresentationFormat>
  <Paragraphs>365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Strings and Text Processing</vt:lpstr>
      <vt:lpstr>Table of Contents</vt:lpstr>
      <vt:lpstr>Have a Question?</vt:lpstr>
      <vt:lpstr>Strings</vt:lpstr>
      <vt:lpstr>What is String?</vt:lpstr>
      <vt:lpstr>In C# Strings Are Immutable, Use Unicode</vt:lpstr>
      <vt:lpstr>Initializing a String</vt:lpstr>
      <vt:lpstr>Manipulating Strings</vt:lpstr>
      <vt:lpstr>Concatenating</vt:lpstr>
      <vt:lpstr>Problem: Repeat Strings</vt:lpstr>
      <vt:lpstr>Solution: Repeat Strings</vt:lpstr>
      <vt:lpstr>Searching (1)</vt:lpstr>
      <vt:lpstr>Substring</vt:lpstr>
      <vt:lpstr>Searching (2)</vt:lpstr>
      <vt:lpstr>Problem: Substring</vt:lpstr>
      <vt:lpstr>Solution: Substring</vt:lpstr>
      <vt:lpstr>Splitting (1)</vt:lpstr>
      <vt:lpstr>Splitting (2)</vt:lpstr>
      <vt:lpstr>Splitting (3)</vt:lpstr>
      <vt:lpstr>Replacing</vt:lpstr>
      <vt:lpstr>Problem: Text Filter</vt:lpstr>
      <vt:lpstr>Solution: Text Filter</vt:lpstr>
      <vt:lpstr>Building and Modifying Strings</vt:lpstr>
      <vt:lpstr>StringBuilder: How It Works?</vt:lpstr>
      <vt:lpstr>Using StringBuilder Class</vt:lpstr>
      <vt:lpstr>Concatenation vs StringBuilder (1)</vt:lpstr>
      <vt:lpstr>Concatenation vs StringBuilder (2)</vt:lpstr>
      <vt:lpstr>StringBuilder Methods (1)</vt:lpstr>
      <vt:lpstr>StringBuilder Methods (2)</vt:lpstr>
      <vt:lpstr>StringBuilder Methods (3)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String and text Processing</dc:title>
  <dc:subject>Technology Fundamentals – Practical Training Course @ SoftUni</dc:subject>
  <dc:creator>Software University</dc:creator>
  <cp:keywords>Technology Fundamentals; C#;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29</cp:revision>
  <dcterms:created xsi:type="dcterms:W3CDTF">2018-05-23T13:08:44Z</dcterms:created>
  <dcterms:modified xsi:type="dcterms:W3CDTF">2021-12-10T06:41:11Z</dcterms:modified>
  <cp:category>programming; education; software engineering; software development</cp:category>
</cp:coreProperties>
</file>